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4"/>
  </p:notesMasterIdLst>
  <p:sldIdLst>
    <p:sldId id="326" r:id="rId2"/>
    <p:sldId id="333" r:id="rId3"/>
    <p:sldId id="334" r:id="rId4"/>
    <p:sldId id="328" r:id="rId5"/>
    <p:sldId id="329" r:id="rId6"/>
    <p:sldId id="325" r:id="rId7"/>
    <p:sldId id="338" r:id="rId8"/>
    <p:sldId id="337" r:id="rId9"/>
    <p:sldId id="335" r:id="rId10"/>
    <p:sldId id="336" r:id="rId11"/>
    <p:sldId id="274" r:id="rId12"/>
    <p:sldId id="258" r:id="rId13"/>
  </p:sldIdLst>
  <p:sldSz cx="9906000" cy="6858000" type="A4"/>
  <p:notesSz cx="6794500" cy="99314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00000"/>
    <a:srgbClr val="D14E00"/>
    <a:srgbClr val="E8E8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60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27562E7-9B03-44CB-BB9A-49D114BFB865}" type="datetimeFigureOut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55F271A-2EE9-459E-87E4-418FAC960DF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/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fld id="{D9E9304A-FC1E-4B07-9260-388FBDDCF306}" type="datetimeFigureOut">
              <a:rPr lang="nb-NO" sz="2000">
                <a:latin typeface="+mn-lt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t>24.09.2012</a:t>
            </a:fld>
            <a:endParaRPr lang="nb-NO" sz="2000">
              <a:latin typeface="+mn-lt"/>
            </a:endParaRP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lang="nb-NO" smtClean="0"/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fld id="{4BBD818E-CAFD-40CC-845E-B8441E2A5312}" type="slidenum">
              <a:rPr sz="2000">
                <a:latin typeface="+mn-lt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2000">
              <a:latin typeface="+mn-lt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0" y="6145213"/>
            <a:ext cx="9906000" cy="7921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6" name="Straight Connector 9"/>
          <p:cNvCxnSpPr/>
          <p:nvPr/>
        </p:nvCxnSpPr>
        <p:spPr>
          <a:xfrm>
            <a:off x="0" y="610076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10"/>
          <p:cNvSpPr txBox="1"/>
          <p:nvPr/>
        </p:nvSpPr>
        <p:spPr>
          <a:xfrm>
            <a:off x="344488" y="6367463"/>
            <a:ext cx="1871662" cy="269875"/>
          </a:xfrm>
          <a:prstGeom prst="rect">
            <a:avLst/>
          </a:prstGeom>
          <a:noFill/>
        </p:spPr>
        <p:txBody>
          <a:bodyPr lIns="103163" tIns="51581" rIns="103163" bIns="51581">
            <a:spAutoFit/>
          </a:bodyPr>
          <a:lstStyle/>
          <a:p>
            <a:pPr>
              <a:defRPr/>
            </a:pPr>
            <a:fld id="{32CCA3E8-AAD2-419E-9032-4158C04F897B}" type="slidenum">
              <a:rPr lang="nb-NO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‹#›</a:t>
            </a:fld>
            <a:r>
              <a:rPr lang="nb-NO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cxnSp>
        <p:nvCxnSpPr>
          <p:cNvPr id="8" name="Straight Connector 11"/>
          <p:cNvCxnSpPr/>
          <p:nvPr/>
        </p:nvCxnSpPr>
        <p:spPr>
          <a:xfrm rot="5400000">
            <a:off x="532606" y="6539707"/>
            <a:ext cx="3444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3" descr="WR_logo_100mm_ne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313" y="6443663"/>
            <a:ext cx="174783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0" descr="CHIN00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0763" y="339725"/>
            <a:ext cx="88423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/>
          <p:nvPr/>
        </p:nvSpPr>
        <p:spPr>
          <a:xfrm>
            <a:off x="0" y="6145213"/>
            <a:ext cx="9906000" cy="7921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2" name="Straight Connector 10"/>
          <p:cNvCxnSpPr/>
          <p:nvPr/>
        </p:nvCxnSpPr>
        <p:spPr>
          <a:xfrm>
            <a:off x="0" y="610076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5"/>
          <p:cNvSpPr txBox="1"/>
          <p:nvPr/>
        </p:nvSpPr>
        <p:spPr>
          <a:xfrm>
            <a:off x="344488" y="6367463"/>
            <a:ext cx="1871662" cy="269875"/>
          </a:xfrm>
          <a:prstGeom prst="rect">
            <a:avLst/>
          </a:prstGeom>
          <a:noFill/>
        </p:spPr>
        <p:txBody>
          <a:bodyPr lIns="103163" tIns="51581" rIns="103163" bIns="51581">
            <a:spAutoFit/>
          </a:bodyPr>
          <a:lstStyle/>
          <a:p>
            <a:pPr>
              <a:defRPr/>
            </a:pPr>
            <a:fld id="{FD550C16-DCA9-4F53-931B-A150E17F3BCA}" type="slidenum">
              <a:rPr lang="nb-NO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‹#›</a:t>
            </a:fld>
            <a:r>
              <a:rPr lang="nb-NO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cxnSp>
        <p:nvCxnSpPr>
          <p:cNvPr id="15" name="Straight Connector 17"/>
          <p:cNvCxnSpPr/>
          <p:nvPr/>
        </p:nvCxnSpPr>
        <p:spPr>
          <a:xfrm rot="5400000">
            <a:off x="532606" y="6539707"/>
            <a:ext cx="3444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3"/>
          <p:cNvCxnSpPr/>
          <p:nvPr/>
        </p:nvCxnSpPr>
        <p:spPr>
          <a:xfrm>
            <a:off x="704850" y="1628775"/>
            <a:ext cx="8502650" cy="0"/>
          </a:xfrm>
          <a:prstGeom prst="line">
            <a:avLst/>
          </a:prstGeom>
          <a:ln w="9525">
            <a:solidFill>
              <a:srgbClr val="D1B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4850" y="2708275"/>
            <a:ext cx="8502650" cy="0"/>
          </a:xfrm>
          <a:prstGeom prst="line">
            <a:avLst/>
          </a:prstGeom>
          <a:ln w="9525">
            <a:solidFill>
              <a:srgbClr val="D1B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0" descr="WR_logo_100mm_ne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313" y="6443663"/>
            <a:ext cx="174783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33600" y="1772816"/>
            <a:ext cx="8778180" cy="86607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>
              <a:defRPr i="1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BD112-0E42-46D3-A542-00A334436874}" type="datetimeFigureOut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nb-NO"/>
            </a:lvl1pPr>
          </a:lstStyle>
          <a:p>
            <a:pPr>
              <a:defRPr/>
            </a:pPr>
            <a:fld id="{E59398B6-58CB-4F7A-9C00-AB694C535CD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093296"/>
          </a:xfrm>
        </p:spPr>
        <p:txBody>
          <a:bodyPr rtlCol="0" anchor="b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2351-3023-4F41-8205-77C5F2694BEA}" type="datetimeFigureOut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96480-4D4E-41D8-A92D-BE08C613F19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/>
          </p:cNvSpPr>
          <p:nvPr/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fld id="{D9E9304A-FC1E-4B07-9260-388FBDDCF306}" type="datetimeFigureOut">
              <a:rPr lang="nb-NO" sz="2000">
                <a:latin typeface="+mn-lt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t>24.09.2012</a:t>
            </a:fld>
            <a:endParaRPr lang="nb-NO" sz="2000">
              <a:latin typeface="+mn-lt"/>
            </a:endParaRPr>
          </a:p>
        </p:txBody>
      </p:sp>
      <p:sp>
        <p:nvSpPr>
          <p:cNvPr id="3" name="Slide Number Placeholder 5"/>
          <p:cNvSpPr txBox="1">
            <a:spLocks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lang="nb-NO" smtClean="0"/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fld id="{B34F70A5-011D-4BE3-BC06-0EA373895090}" type="slidenum">
              <a:rPr sz="2000">
                <a:latin typeface="+mn-lt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2000">
              <a:latin typeface="+mn-lt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6145213"/>
            <a:ext cx="9906000" cy="7921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5" name="Straight Connector 9"/>
          <p:cNvCxnSpPr/>
          <p:nvPr/>
        </p:nvCxnSpPr>
        <p:spPr>
          <a:xfrm>
            <a:off x="0" y="610076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10"/>
          <p:cNvSpPr txBox="1"/>
          <p:nvPr/>
        </p:nvSpPr>
        <p:spPr>
          <a:xfrm>
            <a:off x="344488" y="6367463"/>
            <a:ext cx="1871662" cy="269875"/>
          </a:xfrm>
          <a:prstGeom prst="rect">
            <a:avLst/>
          </a:prstGeom>
          <a:noFill/>
        </p:spPr>
        <p:txBody>
          <a:bodyPr lIns="103163" tIns="51581" rIns="103163" bIns="51581">
            <a:spAutoFit/>
          </a:bodyPr>
          <a:lstStyle/>
          <a:p>
            <a:pPr>
              <a:defRPr/>
            </a:pPr>
            <a:fld id="{6E4D650E-FA9B-4A79-89AA-18A144358A26}" type="slidenum">
              <a:rPr lang="nb-NO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‹#›</a:t>
            </a:fld>
            <a:r>
              <a:rPr lang="nb-NO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cxnSp>
        <p:nvCxnSpPr>
          <p:cNvPr id="7" name="Straight Connector 11"/>
          <p:cNvCxnSpPr/>
          <p:nvPr/>
        </p:nvCxnSpPr>
        <p:spPr>
          <a:xfrm rot="5400000">
            <a:off x="532606" y="6539707"/>
            <a:ext cx="3444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 descr="WR_logo_100mm_ne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313" y="6443663"/>
            <a:ext cx="174783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0" descr="CHIN00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0763" y="339725"/>
            <a:ext cx="88423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73A7-4D71-428F-A459-3F58D4902344}" type="datetime1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C99E-1E6D-4125-8662-6613ECC2400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fld id="{D9E9304A-FC1E-4B07-9260-388FBDDCF306}" type="datetimeFigureOut">
              <a:rPr lang="nb-NO" sz="2000">
                <a:latin typeface="+mn-lt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t>24.09.2012</a:t>
            </a:fld>
            <a:endParaRPr lang="nb-NO" sz="2000">
              <a:latin typeface="+mn-lt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lang="nb-NO" smtClean="0"/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fld id="{B9252554-EF1B-4C9E-9AAB-4EFAEADB59AD}" type="slidenum">
              <a:rPr sz="2000">
                <a:latin typeface="+mn-lt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2000">
              <a:latin typeface="+mn-lt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6145213"/>
            <a:ext cx="9906000" cy="7921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7" name="Straight Connector 9"/>
          <p:cNvCxnSpPr/>
          <p:nvPr/>
        </p:nvCxnSpPr>
        <p:spPr>
          <a:xfrm>
            <a:off x="0" y="610076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10"/>
          <p:cNvSpPr txBox="1"/>
          <p:nvPr/>
        </p:nvSpPr>
        <p:spPr>
          <a:xfrm>
            <a:off x="344488" y="6367463"/>
            <a:ext cx="1871662" cy="269875"/>
          </a:xfrm>
          <a:prstGeom prst="rect">
            <a:avLst/>
          </a:prstGeom>
          <a:noFill/>
        </p:spPr>
        <p:txBody>
          <a:bodyPr lIns="103163" tIns="51581" rIns="103163" bIns="51581">
            <a:spAutoFit/>
          </a:bodyPr>
          <a:lstStyle/>
          <a:p>
            <a:pPr>
              <a:defRPr/>
            </a:pPr>
            <a:fld id="{06748077-DFB6-4740-8FC4-C8016A16A3EB}" type="slidenum">
              <a:rPr lang="nb-NO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‹#›</a:t>
            </a:fld>
            <a:r>
              <a:rPr lang="nb-NO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cxnSp>
        <p:nvCxnSpPr>
          <p:cNvPr id="9" name="Straight Connector 11"/>
          <p:cNvCxnSpPr/>
          <p:nvPr/>
        </p:nvCxnSpPr>
        <p:spPr>
          <a:xfrm rot="5400000">
            <a:off x="532606" y="6539707"/>
            <a:ext cx="3444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3" descr="WR_logo_100mm_ne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313" y="6443663"/>
            <a:ext cx="174783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0" descr="CHIN00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0763" y="339725"/>
            <a:ext cx="88423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2714620"/>
            <a:ext cx="8420100" cy="885832"/>
          </a:xfr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nb-NO" sz="3600" cap="all" baseline="0" dirty="0" smtClean="0">
                <a:solidFill>
                  <a:srgbClr val="AE996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0" y="3308400"/>
            <a:ext cx="6934200" cy="1752600"/>
          </a:xfr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E9962"/>
              </a:buClr>
              <a:buNone/>
              <a:defRPr lang="nb-NO" sz="2200" dirty="0" smtClean="0">
                <a:solidFill>
                  <a:srgbClr val="52535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BE1453-AD8F-4EE3-B2E6-977A3429B79F}" type="datetime1">
              <a:rPr lang="nb-NO"/>
              <a:pPr>
                <a:defRPr/>
              </a:pPr>
              <a:t>24.09.2012</a:t>
            </a:fld>
            <a:endParaRPr lang="nb-NO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E63805-2CB9-4A09-94FB-EDF70013FD1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465826"/>
            <a:ext cx="9159908" cy="1105786"/>
          </a:xfr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nb-NO" sz="2400" cap="all" baseline="0" dirty="0">
                <a:solidFill>
                  <a:srgbClr val="AE996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38225" y="1600200"/>
            <a:ext cx="8394726" cy="4525963"/>
          </a:xfrm>
        </p:spPr>
        <p:txBody>
          <a:bodyPr/>
          <a:lstStyle>
            <a:lvl1pPr marL="457200" indent="-457200">
              <a:lnSpc>
                <a:spcPts val="2800"/>
              </a:lnSpc>
              <a:spcBef>
                <a:spcPts val="1000"/>
              </a:spcBef>
              <a:buClr>
                <a:srgbClr val="AE9962"/>
              </a:buClr>
              <a:buFont typeface="Arial" pitchFamily="34" charset="0"/>
              <a:buChar char="•"/>
              <a:defRPr lang="en-US" sz="2200" dirty="0" smtClean="0">
                <a:solidFill>
                  <a:srgbClr val="52535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spcBef>
                <a:spcPts val="0"/>
              </a:spcBef>
              <a:buClr>
                <a:srgbClr val="AE9962"/>
              </a:buClr>
              <a:defRPr lang="en-US" sz="2000" dirty="0" smtClean="0">
                <a:solidFill>
                  <a:srgbClr val="52535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spcBef>
                <a:spcPts val="0"/>
              </a:spcBef>
              <a:buClr>
                <a:srgbClr val="AE9962"/>
              </a:buClr>
              <a:defRPr lang="en-US" sz="1800" dirty="0" smtClean="0">
                <a:solidFill>
                  <a:srgbClr val="52535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spcBef>
                <a:spcPts val="0"/>
              </a:spcBef>
              <a:buClr>
                <a:srgbClr val="AE9962"/>
              </a:buClr>
              <a:defRPr lang="en-US" sz="1600" dirty="0" smtClean="0">
                <a:solidFill>
                  <a:srgbClr val="52535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spcBef>
                <a:spcPts val="0"/>
              </a:spcBef>
              <a:buClr>
                <a:srgbClr val="FF0000"/>
              </a:buClr>
              <a:buNone/>
              <a:defRPr lang="nb-NO" sz="1400" dirty="0">
                <a:solidFill>
                  <a:srgbClr val="52535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0060" y="1602000"/>
            <a:ext cx="2143140" cy="32335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2881297" y="1602000"/>
            <a:ext cx="6751653" cy="4483113"/>
          </a:xfrm>
        </p:spPr>
        <p:txBody>
          <a:bodyPr/>
          <a:lstStyle>
            <a:lvl1pPr marL="457200" indent="-457200">
              <a:lnSpc>
                <a:spcPts val="2800"/>
              </a:lnSpc>
              <a:spcBef>
                <a:spcPts val="1000"/>
              </a:spcBef>
              <a:buClr>
                <a:srgbClr val="AE9962"/>
              </a:buClr>
              <a:buFont typeface="Arial" pitchFamily="34" charset="0"/>
              <a:buChar char="•"/>
              <a:defRPr lang="en-US" sz="2200" dirty="0" smtClean="0">
                <a:solidFill>
                  <a:srgbClr val="52535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spcBef>
                <a:spcPts val="0"/>
              </a:spcBef>
              <a:buClr>
                <a:srgbClr val="AE9962"/>
              </a:buClr>
              <a:defRPr lang="en-US" sz="2000" dirty="0" smtClean="0">
                <a:solidFill>
                  <a:srgbClr val="52535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spcBef>
                <a:spcPts val="0"/>
              </a:spcBef>
              <a:buClr>
                <a:srgbClr val="AE9962"/>
              </a:buClr>
              <a:defRPr lang="en-US" sz="1800" dirty="0" smtClean="0">
                <a:solidFill>
                  <a:srgbClr val="52535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spcBef>
                <a:spcPts val="0"/>
              </a:spcBef>
              <a:buClr>
                <a:srgbClr val="AE9962"/>
              </a:buClr>
              <a:defRPr lang="en-US" sz="1600" dirty="0" smtClean="0">
                <a:solidFill>
                  <a:srgbClr val="52535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spcBef>
                <a:spcPts val="0"/>
              </a:spcBef>
              <a:buClr>
                <a:srgbClr val="FF0000"/>
              </a:buClr>
              <a:buNone/>
              <a:defRPr lang="nb-NO" sz="1400" dirty="0">
                <a:solidFill>
                  <a:srgbClr val="52535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7600" y="464400"/>
            <a:ext cx="8915400" cy="969963"/>
          </a:xfrm>
        </p:spPr>
        <p:txBody>
          <a:bodyPr anchor="t"/>
          <a:lstStyle>
            <a:lvl1pPr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nb-NO" sz="2400" kern="1200" cap="all" baseline="0" dirty="0" smtClean="0">
                <a:solidFill>
                  <a:srgbClr val="AE996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75E84C-5A98-4748-BBB3-F4031F1796A7}" type="datetime1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F63695-0F6A-489B-B1F1-70575E04E44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/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fld id="{D9E9304A-FC1E-4B07-9260-388FBDDCF306}" type="datetimeFigureOut">
              <a:rPr lang="nb-NO" sz="2000">
                <a:latin typeface="+mn-lt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t>24.09.2012</a:t>
            </a:fld>
            <a:endParaRPr lang="nb-NO" sz="2000">
              <a:latin typeface="+mn-lt"/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lang="nb-NO" smtClean="0"/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fld id="{864EE157-EFED-4845-85C7-CEE3E2818350}" type="slidenum">
              <a:rPr sz="2000">
                <a:latin typeface="+mn-lt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2000">
              <a:latin typeface="+mn-lt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6145213"/>
            <a:ext cx="9906000" cy="7921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7" name="Straight Connector 9"/>
          <p:cNvCxnSpPr/>
          <p:nvPr/>
        </p:nvCxnSpPr>
        <p:spPr>
          <a:xfrm>
            <a:off x="0" y="610076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10"/>
          <p:cNvSpPr txBox="1"/>
          <p:nvPr/>
        </p:nvSpPr>
        <p:spPr>
          <a:xfrm>
            <a:off x="344488" y="6367463"/>
            <a:ext cx="1871662" cy="269875"/>
          </a:xfrm>
          <a:prstGeom prst="rect">
            <a:avLst/>
          </a:prstGeom>
          <a:noFill/>
        </p:spPr>
        <p:txBody>
          <a:bodyPr lIns="103163" tIns="51581" rIns="103163" bIns="51581">
            <a:spAutoFit/>
          </a:bodyPr>
          <a:lstStyle/>
          <a:p>
            <a:pPr>
              <a:defRPr/>
            </a:pPr>
            <a:fld id="{A05CE887-1A70-4275-AE37-FCF9775A2810}" type="slidenum">
              <a:rPr lang="nb-NO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‹#›</a:t>
            </a:fld>
            <a:r>
              <a:rPr lang="nb-NO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cxnSp>
        <p:nvCxnSpPr>
          <p:cNvPr id="9" name="Straight Connector 11"/>
          <p:cNvCxnSpPr/>
          <p:nvPr/>
        </p:nvCxnSpPr>
        <p:spPr>
          <a:xfrm rot="5400000">
            <a:off x="532606" y="6539707"/>
            <a:ext cx="3444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3" descr="WR_logo_100mm_ne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313" y="6443663"/>
            <a:ext cx="174783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0" descr="CHIN00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0763" y="339725"/>
            <a:ext cx="88423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7"/>
          <p:cNvCxnSpPr/>
          <p:nvPr/>
        </p:nvCxnSpPr>
        <p:spPr>
          <a:xfrm rot="5400000">
            <a:off x="532606" y="6539707"/>
            <a:ext cx="3444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6"/>
          <p:cNvCxnSpPr/>
          <p:nvPr/>
        </p:nvCxnSpPr>
        <p:spPr>
          <a:xfrm>
            <a:off x="739775" y="1182688"/>
            <a:ext cx="8504238" cy="0"/>
          </a:xfrm>
          <a:prstGeom prst="line">
            <a:avLst/>
          </a:prstGeom>
          <a:ln w="9525">
            <a:solidFill>
              <a:srgbClr val="D1B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80592" y="1495325"/>
            <a:ext cx="74168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>
                <a:solidFill>
                  <a:srgbClr val="BDAC73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32520" y="274638"/>
            <a:ext cx="8778180" cy="85010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8588-2368-4664-BDAE-95B8B73A211B}" type="datetimeFigureOut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nb-NO"/>
            </a:lvl1pPr>
          </a:lstStyle>
          <a:p>
            <a:pPr>
              <a:defRPr/>
            </a:pPr>
            <a:fld id="{17BFAC2B-8609-4712-B43E-2598A1F865D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739775" y="1182688"/>
            <a:ext cx="8504238" cy="0"/>
          </a:xfrm>
          <a:prstGeom prst="line">
            <a:avLst/>
          </a:prstGeom>
          <a:ln w="9525">
            <a:solidFill>
              <a:srgbClr val="D1B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520" y="1484784"/>
            <a:ext cx="4237930" cy="4255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84784"/>
            <a:ext cx="4375150" cy="4255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3016-6417-46FE-886F-F44AC4D61AF9}" type="datetime1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7331-44A5-42D9-9D65-5F5E4D068E2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7"/>
          <p:cNvCxnSpPr/>
          <p:nvPr/>
        </p:nvCxnSpPr>
        <p:spPr>
          <a:xfrm>
            <a:off x="739775" y="1182688"/>
            <a:ext cx="8504238" cy="0"/>
          </a:xfrm>
          <a:prstGeom prst="line">
            <a:avLst/>
          </a:prstGeom>
          <a:ln w="9525">
            <a:solidFill>
              <a:srgbClr val="D1B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520" y="1916832"/>
            <a:ext cx="4237930" cy="38236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16832"/>
            <a:ext cx="4375150" cy="38236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1825" y="1268413"/>
            <a:ext cx="8785225" cy="576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FE11-1896-469F-8626-3DD31B5229A5}" type="datetimeFigureOut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F9B31-ABF9-4F62-B830-E58CB647919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>
          <a:xfrm>
            <a:off x="739775" y="1182688"/>
            <a:ext cx="8504238" cy="0"/>
          </a:xfrm>
          <a:prstGeom prst="line">
            <a:avLst/>
          </a:prstGeom>
          <a:ln w="9525">
            <a:solidFill>
              <a:srgbClr val="D1B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0593" y="1484784"/>
            <a:ext cx="7416824" cy="179965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60593" y="3470192"/>
            <a:ext cx="6336823" cy="1799654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rgbClr val="D1BE7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1D21-13B2-4A84-A386-7E0D86DE53D8}" type="datetimeFigureOut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9CBD-6B45-43B4-9340-8DCCBF19067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>
            <a:off x="739775" y="1182688"/>
            <a:ext cx="8504238" cy="0"/>
          </a:xfrm>
          <a:prstGeom prst="line">
            <a:avLst/>
          </a:prstGeom>
          <a:ln w="9525">
            <a:solidFill>
              <a:srgbClr val="D1B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33600" y="1340768"/>
            <a:ext cx="6934845" cy="3384376"/>
          </a:xfrm>
        </p:spPr>
        <p:txBody>
          <a:bodyPr>
            <a:normAutofit/>
          </a:bodyPr>
          <a:lstStyle>
            <a:lvl1pPr marL="0" indent="0">
              <a:buNone/>
              <a:defRPr sz="2000" i="1" baseline="0">
                <a:solidFill>
                  <a:srgbClr val="D1BE7E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70CE4-E87D-4B3F-A1A3-927A3A4C79A5}" type="datetimeFigureOut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5CAE-F36E-4578-8CBD-8374BD11894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ictur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739775" y="1182688"/>
            <a:ext cx="8504238" cy="0"/>
          </a:xfrm>
          <a:prstGeom prst="line">
            <a:avLst/>
          </a:prstGeom>
          <a:ln w="9525">
            <a:solidFill>
              <a:srgbClr val="D1B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2520" y="274638"/>
            <a:ext cx="8778180" cy="85010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728864" y="1484784"/>
            <a:ext cx="5328592" cy="38884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33600" y="1484784"/>
            <a:ext cx="2663825" cy="3887787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 dirty="0" err="1" smtClean="0"/>
              <a:t>Click icon to add picture</a:t>
            </a:r>
            <a:endParaRPr lang="nb-NO"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C4D5-0BF1-4F35-9A3B-B72DA24208B5}" type="datetimeFigureOut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94BD-B36A-4EF2-86F1-7234B7B88A2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object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739775" y="1182688"/>
            <a:ext cx="8504238" cy="0"/>
          </a:xfrm>
          <a:prstGeom prst="line">
            <a:avLst/>
          </a:prstGeom>
          <a:ln w="9525">
            <a:solidFill>
              <a:srgbClr val="D1B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2520" y="274638"/>
            <a:ext cx="8778180" cy="85010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728864" y="1484784"/>
            <a:ext cx="4968552" cy="38884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633600" y="1484784"/>
            <a:ext cx="2736304" cy="3888358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35FFF-4620-44E3-B580-5F28A4BD86F3}" type="datetimeFigureOut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CC602-AFE8-484C-8896-E1F06F7A557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 Pictur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739775" y="1182688"/>
            <a:ext cx="8504238" cy="0"/>
          </a:xfrm>
          <a:prstGeom prst="line">
            <a:avLst/>
          </a:prstGeom>
          <a:ln w="9525">
            <a:solidFill>
              <a:srgbClr val="D1B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2520" y="274638"/>
            <a:ext cx="8778180" cy="85010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5025008" y="1484784"/>
            <a:ext cx="4032448" cy="3240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633600" y="1484784"/>
            <a:ext cx="4105275" cy="3240087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 dirty="0" err="1" smtClean="0"/>
              <a:t>Click icon to add picture</a:t>
            </a:r>
            <a:endParaRPr lang="nb-NO"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ECE5-9564-4136-AB21-544DD01DA70F}" type="datetimeFigureOut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59078-6C06-4114-A10A-AE26E825B2C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1825" y="274638"/>
            <a:ext cx="87788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63" tIns="51581" rIns="103163" bIns="5158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81113" y="1600200"/>
            <a:ext cx="741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63" tIns="51581" rIns="103163" bIns="51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D8554B-BB1E-4E9A-897C-FE9EE080D185}" type="datetimeFigureOut">
              <a:rPr lang="nb-NO"/>
              <a:pPr>
                <a:defRPr/>
              </a:pPr>
              <a:t>24.09.2012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83B07E-0145-45FF-8500-4EF3DA0F0FE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fld id="{D9E9304A-FC1E-4B07-9260-388FBDDCF306}" type="datetimeFigureOut">
              <a:rPr lang="nb-NO" sz="2000">
                <a:latin typeface="+mn-lt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t>24.09.2012</a:t>
            </a:fld>
            <a:endParaRPr lang="nb-NO" sz="2000">
              <a:latin typeface="+mn-lt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lang="nb-NO" smtClean="0"/>
            </a:lvl1pPr>
          </a:lstStyle>
          <a:p>
            <a:pPr defTabSz="1031626" fontAlgn="auto">
              <a:spcBef>
                <a:spcPts val="0"/>
              </a:spcBef>
              <a:spcAft>
                <a:spcPts val="0"/>
              </a:spcAft>
              <a:defRPr/>
            </a:pPr>
            <a:fld id="{6F288645-38C6-4B7D-BDF7-8E800EE3EE25}" type="slidenum">
              <a:rPr sz="2000">
                <a:latin typeface="+mn-lt"/>
              </a:rPr>
              <a:pPr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200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45213"/>
            <a:ext cx="9906000" cy="7921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0076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4488" y="6367463"/>
            <a:ext cx="1871662" cy="273050"/>
          </a:xfrm>
          <a:prstGeom prst="rect">
            <a:avLst/>
          </a:prstGeom>
          <a:noFill/>
        </p:spPr>
        <p:txBody>
          <a:bodyPr lIns="103163" tIns="51581" rIns="103163" bIns="51581">
            <a:spAutoFit/>
          </a:bodyPr>
          <a:lstStyle/>
          <a:p>
            <a:pPr>
              <a:defRPr/>
            </a:pPr>
            <a:fld id="{B058A363-5A00-4657-9E2D-A8D316EB1273}" type="slidenum">
              <a:rPr lang="nb-NO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‹#›</a:t>
            </a:fld>
            <a:endParaRPr lang="nb-NO" sz="11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2606" y="6539707"/>
            <a:ext cx="3444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 descr="WR_logo_100mm_neg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3313" y="6443663"/>
            <a:ext cx="174783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50" descr="CHIN00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640763" y="339725"/>
            <a:ext cx="88423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79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algn="l" defTabSz="1030288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defTabSz="10302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l" defTabSz="10302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l" defTabSz="10302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l" defTabSz="10302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l" defTabSz="1030288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l" defTabSz="1030288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l" defTabSz="1030288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l" defTabSz="1030288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85763" indent="-385763" algn="l" defTabSz="1030288" rtl="0" eaLnBrk="0" fontAlgn="base" hangingPunct="0">
        <a:spcBef>
          <a:spcPct val="20000"/>
        </a:spcBef>
        <a:spcAft>
          <a:spcPct val="0"/>
        </a:spcAft>
        <a:buClr>
          <a:srgbClr val="BDAC73"/>
        </a:buClr>
        <a:buFont typeface="Arial" charset="0"/>
        <a:buChar char="•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836613" indent="-322263" algn="l" defTabSz="1030288" rtl="0" eaLnBrk="0" fontAlgn="base" hangingPunct="0">
        <a:spcBef>
          <a:spcPct val="20000"/>
        </a:spcBef>
        <a:spcAft>
          <a:spcPct val="0"/>
        </a:spcAft>
        <a:buClr>
          <a:srgbClr val="BDAC73"/>
        </a:buClr>
        <a:buFont typeface="Arial" charset="0"/>
        <a:buChar char="‒"/>
        <a:defRPr sz="2000" i="1" kern="1200">
          <a:solidFill>
            <a:srgbClr val="BDAC73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89050" indent="-257175" algn="l" defTabSz="1030288" rtl="0" eaLnBrk="0" fontAlgn="base" hangingPunct="0">
        <a:spcBef>
          <a:spcPct val="20000"/>
        </a:spcBef>
        <a:spcAft>
          <a:spcPct val="0"/>
        </a:spcAft>
        <a:buClr>
          <a:srgbClr val="D1BE7E"/>
        </a:buClr>
        <a:buFont typeface="Arial" charset="0"/>
        <a:buChar char="•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804988" indent="-257175" algn="l" defTabSz="1030288" rtl="0" eaLnBrk="0" fontAlgn="base" hangingPunct="0">
        <a:spcBef>
          <a:spcPct val="20000"/>
        </a:spcBef>
        <a:spcAft>
          <a:spcPct val="0"/>
        </a:spcAft>
        <a:buClr>
          <a:srgbClr val="D1BE7E"/>
        </a:buClr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320925" indent="-257175" algn="l" defTabSz="1030288" rtl="0" eaLnBrk="0" fontAlgn="base" hangingPunct="0">
        <a:spcBef>
          <a:spcPct val="20000"/>
        </a:spcBef>
        <a:spcAft>
          <a:spcPct val="0"/>
        </a:spcAft>
        <a:buClr>
          <a:srgbClr val="D1BE7E"/>
        </a:buClr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836972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103162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10316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sv@wrco.com.cn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lz@wrco.com.cn" TargetMode="External"/><Relationship Id="rId5" Type="http://schemas.openxmlformats.org/officeDocument/2006/relationships/hyperlink" Target="mailto:clc@wrco.co.uk" TargetMode="External"/><Relationship Id="rId4" Type="http://schemas.openxmlformats.org/officeDocument/2006/relationships/hyperlink" Target="mailto:yfs@wrco.com.c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4850" y="1052513"/>
            <a:ext cx="8496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b-NO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Shippingforum – 3. september 2012</a:t>
            </a:r>
            <a:endParaRPr lang="en-US" altLang="zh-C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0388" y="6308725"/>
            <a:ext cx="792162" cy="5492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3413" y="1773238"/>
            <a:ext cx="8778875" cy="865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900" dirty="0" err="1" smtClean="0">
                <a:cs typeface="宋体"/>
              </a:rPr>
              <a:t>Reforhandling</a:t>
            </a:r>
            <a:r>
              <a:rPr lang="en-US" altLang="zh-CN" sz="2900" dirty="0" smtClean="0">
                <a:cs typeface="宋体"/>
              </a:rPr>
              <a:t> </a:t>
            </a:r>
            <a:r>
              <a:rPr lang="en-US" altLang="zh-CN" sz="2900" dirty="0" err="1" smtClean="0">
                <a:cs typeface="宋体"/>
              </a:rPr>
              <a:t>og</a:t>
            </a:r>
            <a:r>
              <a:rPr lang="en-US" altLang="zh-CN" sz="2900" dirty="0" smtClean="0">
                <a:cs typeface="宋体"/>
              </a:rPr>
              <a:t> </a:t>
            </a:r>
            <a:r>
              <a:rPr lang="en-US" altLang="zh-CN" sz="2900" dirty="0" err="1" smtClean="0">
                <a:cs typeface="宋体"/>
              </a:rPr>
              <a:t>tvister</a:t>
            </a:r>
            <a:r>
              <a:rPr lang="en-US" altLang="zh-CN" sz="2900" dirty="0" smtClean="0">
                <a:cs typeface="宋体"/>
              </a:rPr>
              <a:t> </a:t>
            </a:r>
            <a:r>
              <a:rPr lang="en-US" altLang="zh-CN" sz="2900" dirty="0" err="1" smtClean="0">
                <a:cs typeface="宋体"/>
              </a:rPr>
              <a:t>om</a:t>
            </a:r>
            <a:r>
              <a:rPr lang="en-US" altLang="zh-CN" sz="2900" dirty="0" smtClean="0">
                <a:cs typeface="宋体"/>
              </a:rPr>
              <a:t> </a:t>
            </a:r>
            <a:r>
              <a:rPr lang="en-US" altLang="zh-CN" sz="2900" dirty="0" err="1" smtClean="0">
                <a:cs typeface="宋体"/>
              </a:rPr>
              <a:t>certepartier</a:t>
            </a:r>
            <a:r>
              <a:rPr lang="en-US" altLang="zh-CN" sz="2900" dirty="0" smtClean="0">
                <a:cs typeface="宋体"/>
              </a:rPr>
              <a:t>: en </a:t>
            </a:r>
            <a:r>
              <a:rPr lang="en-US" altLang="zh-CN" sz="2900" dirty="0" err="1" smtClean="0">
                <a:cs typeface="宋体"/>
              </a:rPr>
              <a:t>ny</a:t>
            </a:r>
            <a:r>
              <a:rPr lang="en-US" altLang="zh-CN" sz="2900" dirty="0" smtClean="0">
                <a:cs typeface="宋体"/>
              </a:rPr>
              <a:t> </a:t>
            </a:r>
            <a:r>
              <a:rPr lang="en-US" altLang="zh-CN" sz="2900" dirty="0" err="1" smtClean="0">
                <a:cs typeface="宋体"/>
              </a:rPr>
              <a:t>virkelighet</a:t>
            </a:r>
            <a:r>
              <a:rPr lang="en-US" altLang="zh-CN" sz="2900" dirty="0" smtClean="0">
                <a:cs typeface="宋体"/>
              </a:rPr>
              <a:t>?</a:t>
            </a:r>
            <a:r>
              <a:rPr lang="en-US" altLang="zh-CN" sz="2900" b="1" dirty="0" smtClean="0">
                <a:cs typeface="宋体"/>
              </a:rPr>
              <a:t/>
            </a:r>
            <a:br>
              <a:rPr lang="en-US" altLang="zh-CN" sz="2900" b="1" dirty="0" smtClean="0">
                <a:cs typeface="宋体"/>
              </a:rPr>
            </a:br>
            <a:endParaRPr lang="nb-NO" sz="2900" dirty="0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476500" y="2828925"/>
            <a:ext cx="495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Managing Partner, Wikborg, Rein </a:t>
            </a:r>
            <a:r>
              <a:rPr lang="nb-NO" altLang="zh-CN" sz="1600">
                <a:latin typeface="Times New Roman" pitchFamily="18" charset="0"/>
                <a:cs typeface="Times New Roman" pitchFamily="18" charset="0"/>
              </a:rPr>
              <a:t>&amp; Co., China</a:t>
            </a:r>
          </a:p>
          <a:p>
            <a:pPr algn="ctr"/>
            <a:r>
              <a:rPr lang="nb-NO" altLang="zh-CN" sz="1600">
                <a:latin typeface="Times New Roman" pitchFamily="18" charset="0"/>
                <a:cs typeface="Times New Roman" pitchFamily="18" charset="0"/>
              </a:rPr>
              <a:t>Chairman, Norwegian Business Association, Shanghai</a:t>
            </a:r>
            <a:endParaRPr lang="nb-NO" sz="160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pic>
        <p:nvPicPr>
          <p:cNvPr id="17413" name="Picture 11" descr="DSC_0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150" y="3573463"/>
            <a:ext cx="53562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4294967295"/>
          </p:nvPr>
        </p:nvSpPr>
        <p:spPr>
          <a:xfrm>
            <a:off x="1281113" y="1268413"/>
            <a:ext cx="74168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En kontrakt er fremdeles en kontrakt – engelsk rett er fremdeles engelsk rett</a:t>
            </a:r>
          </a:p>
          <a:p>
            <a:pPr eaLnBrk="1" hangingPunct="1"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Lokal proteksjonisme i fullbyrdelsesprosessen </a:t>
            </a:r>
          </a:p>
          <a:p>
            <a:pPr eaLnBrk="1" hangingPunct="1">
              <a:buFont typeface="Arial" charset="0"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Manglende erfaring med å håndtere rettslige prosesser</a:t>
            </a:r>
          </a:p>
          <a:p>
            <a:pPr eaLnBrk="1" hangingPunct="1">
              <a:buFont typeface="Arial" charset="0"/>
              <a:buNone/>
            </a:pPr>
            <a:r>
              <a:rPr lang="nb-NO" dirty="0" smtClean="0"/>
              <a:t> </a:t>
            </a:r>
          </a:p>
          <a:p>
            <a:pPr eaLnBrk="1" hangingPunct="1"/>
            <a:r>
              <a:rPr lang="nb-NO" dirty="0" smtClean="0"/>
              <a:t>Garantier uten godkjennelse fra SAFE</a:t>
            </a:r>
          </a:p>
          <a:p>
            <a:pPr eaLnBrk="1" hangingPunct="1">
              <a:buFont typeface="Arial" charset="0"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Hvorfor kan ikke et velstående morselskap simpelthen betale på vegne av et datterselskap i Hong Kong?  </a:t>
            </a:r>
          </a:p>
          <a:p>
            <a:pPr eaLnBrk="1" hangingPunct="1">
              <a:buFont typeface="Arial" charset="0"/>
              <a:buNone/>
            </a:pPr>
            <a:endParaRPr lang="nb-NO" dirty="0" smtClean="0"/>
          </a:p>
          <a:p>
            <a:pPr eaLnBrk="1" hangingPunct="1">
              <a:buFont typeface="Arial" charset="0"/>
              <a:buNone/>
            </a:pPr>
            <a:endParaRPr lang="nb-NO" dirty="0" smtClean="0"/>
          </a:p>
          <a:p>
            <a:pPr lvl="1"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</p:txBody>
      </p:sp>
      <p:sp>
        <p:nvSpPr>
          <p:cNvPr id="7987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Det rettslige bakteppet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/>
          <p:cNvSpPr>
            <a:spLocks noGrp="1"/>
          </p:cNvSpPr>
          <p:nvPr>
            <p:ph idx="1"/>
          </p:nvPr>
        </p:nvSpPr>
        <p:spPr>
          <a:xfrm>
            <a:off x="1281113" y="1495425"/>
            <a:ext cx="7416800" cy="4525963"/>
          </a:xfrm>
        </p:spPr>
        <p:txBody>
          <a:bodyPr/>
          <a:lstStyle/>
          <a:p>
            <a:pPr eaLnBrk="1" hangingPunct="1">
              <a:buNone/>
            </a:pPr>
            <a:endParaRPr lang="nb-NO" sz="1800" dirty="0" smtClean="0"/>
          </a:p>
          <a:p>
            <a:pPr eaLnBrk="1" hangingPunct="1"/>
            <a:endParaRPr lang="nb-NO" dirty="0" smtClean="0"/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458A"/>
                </a:solidFill>
              </a:rPr>
              <a:t>	</a:t>
            </a:r>
            <a:r>
              <a:rPr lang="nb-NO" sz="1600" dirty="0" smtClean="0"/>
              <a:t>Geir Sviggum</a:t>
            </a:r>
            <a:r>
              <a:rPr lang="nb-NO" sz="1600" dirty="0" smtClean="0">
                <a:solidFill>
                  <a:srgbClr val="FF3300"/>
                </a:solidFill>
              </a:rPr>
              <a:t> 		</a:t>
            </a:r>
            <a:r>
              <a:rPr lang="nb-NO" sz="1600" dirty="0" smtClean="0">
                <a:solidFill>
                  <a:srgbClr val="C00000"/>
                </a:solidFill>
                <a:hlinkClick r:id="rId3"/>
              </a:rPr>
              <a:t>gsv@wrco.com.cn</a:t>
            </a:r>
            <a:r>
              <a:rPr lang="nb-NO" sz="1600" dirty="0" smtClean="0">
                <a:solidFill>
                  <a:srgbClr val="C00000"/>
                </a:solidFill>
              </a:rPr>
              <a:t>  </a:t>
            </a:r>
            <a:r>
              <a:rPr lang="nb-NO" sz="1600" dirty="0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nb-NO" sz="1600" dirty="0" smtClean="0">
                <a:solidFill>
                  <a:srgbClr val="00458A"/>
                </a:solidFill>
              </a:rPr>
              <a:t>	</a:t>
            </a:r>
            <a:r>
              <a:rPr lang="nb-NO" sz="1600" dirty="0" smtClean="0"/>
              <a:t>Yafeng Sun 		</a:t>
            </a:r>
            <a:r>
              <a:rPr lang="nb-NO" sz="1600" dirty="0" smtClean="0">
                <a:hlinkClick r:id="rId4"/>
              </a:rPr>
              <a:t>yfs</a:t>
            </a:r>
            <a:r>
              <a:rPr lang="nb-NO" sz="1600" dirty="0" smtClean="0">
                <a:solidFill>
                  <a:srgbClr val="00458A"/>
                </a:solidFill>
                <a:hlinkClick r:id="rId4"/>
              </a:rPr>
              <a:t>@wrco.com.cn</a:t>
            </a:r>
            <a:r>
              <a:rPr lang="nb-NO" sz="1600" dirty="0" smtClean="0">
                <a:solidFill>
                  <a:srgbClr val="00458A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nb-NO" sz="1600" dirty="0" smtClean="0">
                <a:solidFill>
                  <a:srgbClr val="00458A"/>
                </a:solidFill>
              </a:rPr>
              <a:t>	</a:t>
            </a:r>
            <a:r>
              <a:rPr lang="nb-NO" sz="1600" dirty="0" smtClean="0"/>
              <a:t>Clare Calnan		</a:t>
            </a:r>
            <a:r>
              <a:rPr lang="nb-NO" sz="1600" dirty="0" smtClean="0">
                <a:hlinkClick r:id="rId5"/>
              </a:rPr>
              <a:t>clc@wrco.co.uk</a:t>
            </a:r>
            <a:r>
              <a:rPr lang="nb-NO" sz="1600" dirty="0" smtClean="0"/>
              <a:t> </a:t>
            </a:r>
          </a:p>
          <a:p>
            <a:pPr eaLnBrk="1" hangingPunct="1">
              <a:buFontTx/>
              <a:buNone/>
            </a:pPr>
            <a:r>
              <a:rPr lang="nb-NO" sz="1600" dirty="0" smtClean="0">
                <a:solidFill>
                  <a:srgbClr val="00458A"/>
                </a:solidFill>
              </a:rPr>
              <a:t>	</a:t>
            </a:r>
            <a:r>
              <a:rPr lang="nb-NO" sz="1600" dirty="0" smtClean="0"/>
              <a:t>Ronin Zong</a:t>
            </a:r>
            <a:r>
              <a:rPr lang="nb-NO" sz="1600" dirty="0" smtClean="0">
                <a:solidFill>
                  <a:srgbClr val="00458A"/>
                </a:solidFill>
              </a:rPr>
              <a:t>		</a:t>
            </a:r>
            <a:r>
              <a:rPr lang="nb-NO" sz="1600" dirty="0" smtClean="0">
                <a:solidFill>
                  <a:srgbClr val="00458A"/>
                </a:solidFill>
                <a:hlinkClick r:id="rId6"/>
              </a:rPr>
              <a:t>rlz@wrco.com.cn</a:t>
            </a:r>
            <a:r>
              <a:rPr lang="nb-NO" sz="1600" dirty="0" smtClean="0">
                <a:solidFill>
                  <a:srgbClr val="00458A"/>
                </a:solidFill>
              </a:rPr>
              <a:t>  </a:t>
            </a:r>
          </a:p>
          <a:p>
            <a:pPr eaLnBrk="1" hangingPunct="1">
              <a:buFontTx/>
              <a:buNone/>
            </a:pPr>
            <a:r>
              <a:rPr lang="nb-NO" sz="1600" dirty="0" smtClean="0">
                <a:solidFill>
                  <a:srgbClr val="00458A"/>
                </a:solidFill>
              </a:rPr>
              <a:t>	</a:t>
            </a:r>
            <a:endParaRPr lang="nb-NO" sz="1600" dirty="0" smtClean="0"/>
          </a:p>
          <a:p>
            <a:pPr eaLnBrk="1" hangingPunct="1">
              <a:buFont typeface="Arial" charset="0"/>
              <a:buNone/>
            </a:pPr>
            <a:endParaRPr lang="nb-NO" sz="1600" dirty="0" smtClean="0"/>
          </a:p>
          <a:p>
            <a:pPr eaLnBrk="1" hangingPunct="1">
              <a:buFont typeface="Arial" charset="0"/>
              <a:buNone/>
            </a:pPr>
            <a:r>
              <a:rPr lang="nb-NO" sz="1600" dirty="0" smtClean="0">
                <a:solidFill>
                  <a:srgbClr val="00458A"/>
                </a:solidFill>
              </a:rPr>
              <a:t>	</a:t>
            </a:r>
            <a:r>
              <a:rPr lang="nb-NO" sz="1600" dirty="0" smtClean="0"/>
              <a:t>Tlf. (+86) 21 6339 0101</a:t>
            </a:r>
            <a:br>
              <a:rPr lang="nb-NO" sz="1600" dirty="0" smtClean="0"/>
            </a:br>
            <a:r>
              <a:rPr lang="nb-NO" sz="1600" dirty="0" smtClean="0"/>
              <a:t>Fax (+86) 21 6339 0606</a:t>
            </a:r>
          </a:p>
          <a:p>
            <a:pPr eaLnBrk="1" hangingPunct="1">
              <a:buFont typeface="Arial" charset="0"/>
              <a:buNone/>
            </a:pPr>
            <a:r>
              <a:rPr lang="nb-NO" sz="1600" dirty="0" smtClean="0"/>
              <a:t>	Visiting address:</a:t>
            </a:r>
            <a:br>
              <a:rPr lang="nb-NO" sz="1600" dirty="0" smtClean="0"/>
            </a:br>
            <a:r>
              <a:rPr lang="nb-NO" sz="1600" dirty="0" smtClean="0"/>
              <a:t>Suite 1902, No. 300 Middle Huaihai Road, </a:t>
            </a:r>
          </a:p>
          <a:p>
            <a:pPr eaLnBrk="1" hangingPunct="1">
              <a:buFont typeface="Arial" charset="0"/>
              <a:buNone/>
            </a:pPr>
            <a:r>
              <a:rPr lang="nb-NO" sz="1600" dirty="0" smtClean="0"/>
              <a:t>	200021 Shanghai, China </a:t>
            </a:r>
          </a:p>
          <a:p>
            <a:pPr eaLnBrk="1" hangingPunct="1">
              <a:buFont typeface="Arial" charset="0"/>
              <a:buNone/>
            </a:pPr>
            <a:endParaRPr lang="nb-NO" dirty="0" smtClean="0"/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31825" y="274638"/>
            <a:ext cx="8778875" cy="850900"/>
          </a:xfrm>
        </p:spPr>
        <p:txBody>
          <a:bodyPr/>
          <a:lstStyle/>
          <a:p>
            <a:pPr eaLnBrk="1" hangingPunct="1"/>
            <a:r>
              <a:rPr lang="en-US" dirty="0" err="1" smtClean="0"/>
              <a:t>Kontaktdetaljer</a:t>
            </a:r>
            <a:endParaRPr lang="en-US" dirty="0" smtClean="0"/>
          </a:p>
        </p:txBody>
      </p:sp>
      <p:pic>
        <p:nvPicPr>
          <p:cNvPr id="63491" name="Picture 3" descr="Picture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675" y="1484313"/>
            <a:ext cx="2528888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 descr="WR_logo_100m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3888" y="3246438"/>
            <a:ext cx="3578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508000" y="465138"/>
            <a:ext cx="9159875" cy="1106487"/>
          </a:xfrm>
        </p:spPr>
        <p:txBody>
          <a:bodyPr anchor="t"/>
          <a:lstStyle/>
          <a:p>
            <a:pPr eaLnBrk="1" hangingPunct="1"/>
            <a:endParaRPr lang="en-US" sz="2400" smtClean="0">
              <a:solidFill>
                <a:srgbClr val="AE996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1238250" y="1600200"/>
            <a:ext cx="8394700" cy="4525963"/>
          </a:xfrm>
        </p:spPr>
        <p:txBody>
          <a:bodyPr/>
          <a:lstStyle/>
          <a:p>
            <a:pPr marL="457200" indent="-457200" eaLnBrk="1" hangingPunct="1">
              <a:lnSpc>
                <a:spcPts val="2800"/>
              </a:lnSpc>
              <a:spcBef>
                <a:spcPts val="1000"/>
              </a:spcBef>
              <a:buClr>
                <a:srgbClr val="AE9962"/>
              </a:buClr>
            </a:pPr>
            <a:endParaRPr lang="en-US" sz="2200" smtClean="0">
              <a:solidFill>
                <a:srgbClr val="525353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3" name="Picture 2" descr="http://bloggfiler.no/matsishanghai.blogg.no/images/890325-9-1287743592968.jpg"/>
          <p:cNvPicPr>
            <a:picLocks noChangeAspect="1" noChangeArrowheads="1"/>
          </p:cNvPicPr>
          <p:nvPr/>
        </p:nvPicPr>
        <p:blipFill>
          <a:blip r:embed="rId3" cstate="print"/>
          <a:srcRect t="7137" b="3886"/>
          <a:stretch>
            <a:fillRect/>
          </a:stretch>
        </p:blipFill>
        <p:spPr bwMode="auto">
          <a:xfrm>
            <a:off x="260350" y="115888"/>
            <a:ext cx="9428163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2" descr="http://bloggfiler.no/matsishanghai.blogg.no/images/890325-9-1287743623596.jpg"/>
          <p:cNvPicPr>
            <a:picLocks noChangeAspect="1" noChangeArrowheads="1"/>
          </p:cNvPicPr>
          <p:nvPr/>
        </p:nvPicPr>
        <p:blipFill>
          <a:blip r:embed="rId3" cstate="print"/>
          <a:srcRect b="9129"/>
          <a:stretch>
            <a:fillRect/>
          </a:stretch>
        </p:blipFill>
        <p:spPr bwMode="auto">
          <a:xfrm>
            <a:off x="266700" y="111125"/>
            <a:ext cx="93567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Pudon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103188"/>
            <a:ext cx="9361487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New tall building 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101600"/>
            <a:ext cx="9505950" cy="59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2"/>
          <p:cNvSpPr>
            <a:spLocks noGrp="1"/>
          </p:cNvSpPr>
          <p:nvPr>
            <p:ph idx="1"/>
          </p:nvPr>
        </p:nvSpPr>
        <p:spPr>
          <a:xfrm>
            <a:off x="1281113" y="1495425"/>
            <a:ext cx="7416800" cy="4525963"/>
          </a:xfrm>
        </p:spPr>
        <p:txBody>
          <a:bodyPr/>
          <a:lstStyle/>
          <a:p>
            <a:pPr eaLnBrk="1" hangingPunct="1"/>
            <a:r>
              <a:rPr lang="nb-NO" dirty="0" smtClean="0"/>
              <a:t>COSCO </a:t>
            </a:r>
            <a:r>
              <a:rPr lang="nb-NO" i="1" dirty="0" smtClean="0"/>
              <a:t>”wow to continue their policy of renegotiations”</a:t>
            </a:r>
          </a:p>
          <a:p>
            <a:pPr eaLnBrk="1" hangingPunct="1"/>
            <a:r>
              <a:rPr lang="nb-NO" i="1" dirty="0" smtClean="0"/>
              <a:t>”</a:t>
            </a:r>
            <a:r>
              <a:rPr lang="nb-NO" i="1" dirty="0" err="1" smtClean="0"/>
              <a:t>We</a:t>
            </a:r>
            <a:r>
              <a:rPr lang="nb-NO" i="1" dirty="0" smtClean="0"/>
              <a:t> have </a:t>
            </a:r>
            <a:r>
              <a:rPr lang="nb-NO" i="1" dirty="0" err="1" smtClean="0"/>
              <a:t>the</a:t>
            </a:r>
            <a:r>
              <a:rPr lang="nb-NO" i="1" dirty="0" smtClean="0"/>
              <a:t> </a:t>
            </a:r>
            <a:r>
              <a:rPr lang="nb-NO" i="1" dirty="0" err="1" smtClean="0"/>
              <a:t>money</a:t>
            </a:r>
            <a:r>
              <a:rPr lang="nb-NO" i="1" dirty="0" smtClean="0"/>
              <a:t>; </a:t>
            </a:r>
            <a:r>
              <a:rPr lang="nb-NO" i="1" dirty="0" err="1" smtClean="0"/>
              <a:t>we</a:t>
            </a:r>
            <a:r>
              <a:rPr lang="nb-NO" i="1" dirty="0" smtClean="0"/>
              <a:t> just </a:t>
            </a:r>
            <a:r>
              <a:rPr lang="nb-NO" i="1" dirty="0" err="1" smtClean="0"/>
              <a:t>want</a:t>
            </a:r>
            <a:r>
              <a:rPr lang="nb-NO" i="1" dirty="0" smtClean="0"/>
              <a:t> to </a:t>
            </a:r>
            <a:r>
              <a:rPr lang="nb-NO" i="1" dirty="0" err="1" smtClean="0"/>
              <a:t>renegotiate</a:t>
            </a:r>
            <a:r>
              <a:rPr lang="nb-NO" i="1" dirty="0" smtClean="0"/>
              <a:t> </a:t>
            </a:r>
            <a:r>
              <a:rPr lang="nb-NO" i="1" dirty="0" err="1" smtClean="0"/>
              <a:t>the</a:t>
            </a:r>
            <a:r>
              <a:rPr lang="nb-NO" i="1" dirty="0" smtClean="0"/>
              <a:t> </a:t>
            </a:r>
            <a:r>
              <a:rPr lang="nb-NO" i="1" dirty="0" err="1" smtClean="0"/>
              <a:t>contracts</a:t>
            </a:r>
            <a:r>
              <a:rPr lang="nb-NO" i="1" dirty="0" smtClean="0"/>
              <a:t>”</a:t>
            </a:r>
            <a:endParaRPr lang="nb-NO" dirty="0" smtClean="0"/>
          </a:p>
          <a:p>
            <a:pPr eaLnBrk="1" hangingPunct="1"/>
            <a:r>
              <a:rPr lang="nb-NO" dirty="0" smtClean="0"/>
              <a:t>Kinas relasjonskultur på kollisjonskurs med Vestens ”4 corners of the document”</a:t>
            </a:r>
          </a:p>
          <a:p>
            <a:pPr eaLnBrk="1" hangingPunct="1"/>
            <a:r>
              <a:rPr lang="nb-NO" dirty="0" smtClean="0"/>
              <a:t>Hva betyr dette for kinesernes kontraktsmotparter og hvordan kan risikoen håndteres? </a:t>
            </a:r>
          </a:p>
          <a:p>
            <a:pPr eaLnBrk="1" hangingPunct="1"/>
            <a:r>
              <a:rPr lang="nb-NO" dirty="0" smtClean="0"/>
              <a:t>Må verden ganske enkelt venne seg til en mer pragmatisk holdning til kontrakter? </a:t>
            </a:r>
          </a:p>
          <a:p>
            <a:pPr eaLnBrk="1" hangingPunct="1"/>
            <a:r>
              <a:rPr lang="nb-NO" dirty="0" smtClean="0"/>
              <a:t>I så fall; hva er de videre konsekvensene av dette, herunder hva gjelder kontrakter/certepartier som basis for finansiering?</a:t>
            </a:r>
          </a:p>
          <a:p>
            <a:pPr lvl="1" eaLnBrk="1" hangingPunct="1">
              <a:buFont typeface="Arial" charset="0"/>
              <a:buNone/>
            </a:pPr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31825" y="274638"/>
            <a:ext cx="8778875" cy="850900"/>
          </a:xfrm>
        </p:spPr>
        <p:txBody>
          <a:bodyPr/>
          <a:lstStyle/>
          <a:p>
            <a:pPr eaLnBrk="1" hangingPunct="1"/>
            <a:r>
              <a:rPr lang="nb-NO" dirty="0" smtClean="0"/>
              <a:t>Tema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2"/>
          <p:cNvSpPr>
            <a:spLocks noGrp="1"/>
          </p:cNvSpPr>
          <p:nvPr>
            <p:ph idx="4294967295"/>
          </p:nvPr>
        </p:nvSpPr>
        <p:spPr>
          <a:xfrm>
            <a:off x="1281113" y="1495425"/>
            <a:ext cx="7416800" cy="4525963"/>
          </a:xfrm>
        </p:spPr>
        <p:txBody>
          <a:bodyPr/>
          <a:lstStyle/>
          <a:p>
            <a:pPr eaLnBrk="1" hangingPunct="1"/>
            <a:r>
              <a:rPr lang="nb-NO" dirty="0" smtClean="0"/>
              <a:t>Uvillighet til å betale over markedsrate</a:t>
            </a:r>
          </a:p>
          <a:p>
            <a:pPr eaLnBrk="1" hangingPunct="1">
              <a:buFont typeface="Arial" charset="0"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Mangel på penger</a:t>
            </a:r>
          </a:p>
          <a:p>
            <a:pPr lvl="1" eaLnBrk="1" hangingPunct="1">
              <a:buFont typeface="Arial" charset="0"/>
              <a:buNone/>
            </a:pPr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</p:txBody>
      </p:sp>
      <p:sp>
        <p:nvSpPr>
          <p:cNvPr id="8192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sz="2800" dirty="0" smtClean="0"/>
              <a:t>To svært ulike situasjoner – </a:t>
            </a:r>
            <a:br>
              <a:rPr lang="nb-NO" sz="2800" dirty="0" smtClean="0"/>
            </a:br>
            <a:r>
              <a:rPr lang="nb-NO" sz="2800" dirty="0" smtClean="0"/>
              <a:t>manglende vilje eller evne?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4294967295"/>
          </p:nvPr>
        </p:nvSpPr>
        <p:spPr>
          <a:xfrm>
            <a:off x="1281113" y="1495425"/>
            <a:ext cx="7416800" cy="4525963"/>
          </a:xfrm>
        </p:spPr>
        <p:txBody>
          <a:bodyPr/>
          <a:lstStyle/>
          <a:p>
            <a:pPr eaLnBrk="1" hangingPunct="1"/>
            <a:r>
              <a:rPr lang="nb-NO" dirty="0" smtClean="0"/>
              <a:t>Operasjonelt personell med liten erfaring</a:t>
            </a:r>
          </a:p>
          <a:p>
            <a:pPr eaLnBrk="1" hangingPunct="1">
              <a:buFont typeface="Arial" charset="0"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Kontrakter inngått på toppen av markedet</a:t>
            </a:r>
          </a:p>
          <a:p>
            <a:pPr eaLnBrk="1" hangingPunct="1">
              <a:buFont typeface="Arial" charset="0"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Ingen cash pool som buffer i dårlige tider</a:t>
            </a:r>
          </a:p>
          <a:p>
            <a:pPr eaLnBrk="1" hangingPunct="1"/>
            <a:endParaRPr lang="nb-NO" dirty="0" smtClean="0"/>
          </a:p>
          <a:p>
            <a:pPr lvl="1" eaLnBrk="1" hangingPunct="1">
              <a:buFont typeface="Arial" charset="0"/>
              <a:buNone/>
            </a:pPr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</p:txBody>
      </p:sp>
      <p:sp>
        <p:nvSpPr>
          <p:cNvPr id="8089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De typiske feilene som har vært gjort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4294967295"/>
          </p:nvPr>
        </p:nvSpPr>
        <p:spPr>
          <a:xfrm>
            <a:off x="1281113" y="1495425"/>
            <a:ext cx="7416800" cy="4525963"/>
          </a:xfrm>
        </p:spPr>
        <p:txBody>
          <a:bodyPr/>
          <a:lstStyle/>
          <a:p>
            <a:pPr eaLnBrk="1" hangingPunct="1"/>
            <a:r>
              <a:rPr lang="nb-NO" dirty="0" smtClean="0"/>
              <a:t>Stopp i betaling som invitasjon til reforhandlinger (Kina) vs. ingen forhandling før alt utestående er betalt (Vesten)</a:t>
            </a:r>
          </a:p>
          <a:p>
            <a:pPr eaLnBrk="1" hangingPunct="1">
              <a:buFont typeface="Arial" charset="0"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Når forhold settes på prøve og behovet for kommunikasjon er større enn noensinne, stopper gjerne all kommunikasjon</a:t>
            </a:r>
          </a:p>
          <a:p>
            <a:pPr eaLnBrk="1" hangingPunct="1">
              <a:buFont typeface="Arial" charset="0"/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Store organisasjoner med stringente strukturer og kompliserte godkjenningsprosedyrer forhindrer den fleksibilitet som behøves i utfordrende perioder</a:t>
            </a:r>
          </a:p>
          <a:p>
            <a:pPr eaLnBrk="1" hangingPunct="1">
              <a:buNone/>
            </a:pPr>
            <a:endParaRPr lang="nb-NO" dirty="0" smtClean="0"/>
          </a:p>
          <a:p>
            <a:pPr eaLnBrk="1" hangingPunct="1">
              <a:buFont typeface="Arial" charset="0"/>
              <a:buNone/>
            </a:pPr>
            <a:endParaRPr lang="nb-NO" dirty="0" smtClean="0"/>
          </a:p>
          <a:p>
            <a:pPr lvl="1"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</p:txBody>
      </p:sp>
      <p:sp>
        <p:nvSpPr>
          <p:cNvPr id="7885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Det kulturelle bakteppet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">
  <a:themeElements>
    <a:clrScheme name="WR">
      <a:dk1>
        <a:sysClr val="windowText" lastClr="000000"/>
      </a:dk1>
      <a:lt1>
        <a:sysClr val="window" lastClr="FFFFFF"/>
      </a:lt1>
      <a:dk2>
        <a:srgbClr val="1D93D2"/>
      </a:dk2>
      <a:lt2>
        <a:srgbClr val="F4ECD3"/>
      </a:lt2>
      <a:accent1>
        <a:srgbClr val="1D93D2"/>
      </a:accent1>
      <a:accent2>
        <a:srgbClr val="B4DCF6"/>
      </a:accent2>
      <a:accent3>
        <a:srgbClr val="D1BE7E"/>
      </a:accent3>
      <a:accent4>
        <a:srgbClr val="F4ECD3"/>
      </a:accent4>
      <a:accent5>
        <a:srgbClr val="78406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A4 (210 x 297 mm)</PresentationFormat>
  <Paragraphs>60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wr</vt:lpstr>
      <vt:lpstr>Reforhandling og tvister om certepartier: en ny virkelighet? </vt:lpstr>
      <vt:lpstr>Lysbilde 2</vt:lpstr>
      <vt:lpstr>Lysbilde 3</vt:lpstr>
      <vt:lpstr>Lysbilde 4</vt:lpstr>
      <vt:lpstr>Lysbilde 5</vt:lpstr>
      <vt:lpstr>Tema</vt:lpstr>
      <vt:lpstr>To svært ulike situasjoner –  manglende vilje eller evne? </vt:lpstr>
      <vt:lpstr>De typiske feilene som har vært gjort</vt:lpstr>
      <vt:lpstr>Det kulturelle bakteppet</vt:lpstr>
      <vt:lpstr>Det rettslige bakteppet</vt:lpstr>
      <vt:lpstr>Kontaktdetaljer</vt:lpstr>
      <vt:lpstr>Lysbilde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Reforhandling og tvister om certepartier: en ny virkelighet? </dc:title>
  <cp:lastModifiedBy>Nina B. Tresselt</cp:lastModifiedBy>
  <cp:revision>1</cp:revision>
  <dcterms:modified xsi:type="dcterms:W3CDTF">2012-09-24T08:50:51Z</dcterms:modified>
</cp:coreProperties>
</file>