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2" r:id="rId2"/>
    <p:sldMasterId id="2147483768" r:id="rId3"/>
    <p:sldMasterId id="2147483796" r:id="rId4"/>
  </p:sldMasterIdLst>
  <p:notesMasterIdLst>
    <p:notesMasterId r:id="rId28"/>
  </p:notesMasterIdLst>
  <p:handoutMasterIdLst>
    <p:handoutMasterId r:id="rId29"/>
  </p:handoutMasterIdLst>
  <p:sldIdLst>
    <p:sldId id="367" r:id="rId5"/>
    <p:sldId id="1942" r:id="rId6"/>
    <p:sldId id="1352" r:id="rId7"/>
    <p:sldId id="1356" r:id="rId8"/>
    <p:sldId id="260" r:id="rId9"/>
    <p:sldId id="1945" r:id="rId10"/>
    <p:sldId id="1951" r:id="rId11"/>
    <p:sldId id="1932" r:id="rId12"/>
    <p:sldId id="1950" r:id="rId13"/>
    <p:sldId id="1633" r:id="rId14"/>
    <p:sldId id="1788" r:id="rId15"/>
    <p:sldId id="1933" r:id="rId16"/>
    <p:sldId id="1930" r:id="rId17"/>
    <p:sldId id="1900" r:id="rId18"/>
    <p:sldId id="1936" r:id="rId19"/>
    <p:sldId id="1931" r:id="rId20"/>
    <p:sldId id="1868" r:id="rId21"/>
    <p:sldId id="1892" r:id="rId22"/>
    <p:sldId id="1923" r:id="rId23"/>
    <p:sldId id="1921" r:id="rId24"/>
    <p:sldId id="1935" r:id="rId25"/>
    <p:sldId id="1860" r:id="rId26"/>
    <p:sldId id="1360" r:id="rId27"/>
  </p:sldIdLst>
  <p:sldSz cx="12195175" cy="6859588"/>
  <p:notesSz cx="6819900" cy="9918700"/>
  <p:defaultText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34">
          <p15:clr>
            <a:srgbClr val="A4A3A4"/>
          </p15:clr>
        </p15:guide>
        <p15:guide id="2" orient="horz" pos="843">
          <p15:clr>
            <a:srgbClr val="A4A3A4"/>
          </p15:clr>
        </p15:guide>
        <p15:guide id="3" orient="horz" pos="686">
          <p15:clr>
            <a:srgbClr val="A4A3A4"/>
          </p15:clr>
        </p15:guide>
        <p15:guide id="4" pos="7283">
          <p15:clr>
            <a:srgbClr val="A4A3A4"/>
          </p15:clr>
        </p15:guide>
        <p15:guide id="5" pos="4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5806" autoAdjust="0"/>
  </p:normalViewPr>
  <p:slideViewPr>
    <p:cSldViewPr snapToGrid="0" showGuides="1">
      <p:cViewPr varScale="1">
        <p:scale>
          <a:sx n="78" d="100"/>
          <a:sy n="78" d="100"/>
        </p:scale>
        <p:origin x="845" y="82"/>
      </p:cViewPr>
      <p:guideLst>
        <p:guide orient="horz" pos="3634"/>
        <p:guide orient="horz" pos="843"/>
        <p:guide orient="horz" pos="686"/>
        <p:guide pos="7283"/>
        <p:guide pos="411"/>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925"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2388" y="0"/>
            <a:ext cx="2955925" cy="495300"/>
          </a:xfrm>
          <a:prstGeom prst="rect">
            <a:avLst/>
          </a:prstGeom>
        </p:spPr>
        <p:txBody>
          <a:bodyPr vert="horz" lIns="91440" tIns="45720" rIns="91440" bIns="45720" rtlCol="0"/>
          <a:lstStyle>
            <a:lvl1pPr algn="r">
              <a:defRPr sz="1200"/>
            </a:lvl1pPr>
          </a:lstStyle>
          <a:p>
            <a:fld id="{73FC2FE9-821A-40E4-BBC6-0598A9EE4706}" type="datetimeFigureOut">
              <a:rPr lang="en-GB" smtClean="0"/>
              <a:t>10/02/2020</a:t>
            </a:fld>
            <a:endParaRPr lang="en-GB"/>
          </a:p>
        </p:txBody>
      </p:sp>
      <p:sp>
        <p:nvSpPr>
          <p:cNvPr id="4" name="Footer Placeholder 3"/>
          <p:cNvSpPr>
            <a:spLocks noGrp="1"/>
          </p:cNvSpPr>
          <p:nvPr>
            <p:ph type="ftr" sz="quarter" idx="2"/>
          </p:nvPr>
        </p:nvSpPr>
        <p:spPr>
          <a:xfrm>
            <a:off x="0" y="9421813"/>
            <a:ext cx="2955925"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2388" y="9421813"/>
            <a:ext cx="2955925" cy="495300"/>
          </a:xfrm>
          <a:prstGeom prst="rect">
            <a:avLst/>
          </a:prstGeom>
        </p:spPr>
        <p:txBody>
          <a:bodyPr vert="horz" lIns="91440" tIns="45720" rIns="91440" bIns="45720" rtlCol="0" anchor="b"/>
          <a:lstStyle>
            <a:lvl1pPr algn="r">
              <a:defRPr sz="1200"/>
            </a:lvl1pPr>
          </a:lstStyle>
          <a:p>
            <a:fld id="{41E9705A-15E2-442C-A65F-3C3E043767AB}" type="slidenum">
              <a:rPr lang="en-GB" smtClean="0"/>
              <a:t>‹#›</a:t>
            </a:fld>
            <a:endParaRPr lang="en-GB"/>
          </a:p>
        </p:txBody>
      </p:sp>
    </p:spTree>
    <p:extLst>
      <p:ext uri="{BB962C8B-B14F-4D97-AF65-F5344CB8AC3E}">
        <p14:creationId xmlns:p14="http://schemas.microsoft.com/office/powerpoint/2010/main" val="2211528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044A8032-89EB-4D13-922A-D9DAB7321F09}" type="datetimeFigureOut">
              <a:rPr lang="sv-SE" smtClean="0"/>
              <a:t>2020-02-10</a:t>
            </a:fld>
            <a:endParaRPr lang="sv-SE"/>
          </a:p>
        </p:txBody>
      </p:sp>
      <p:sp>
        <p:nvSpPr>
          <p:cNvPr id="4" name="Slide Image Placeholder 3"/>
          <p:cNvSpPr>
            <a:spLocks noGrp="1" noRot="1" noChangeAspect="1"/>
          </p:cNvSpPr>
          <p:nvPr>
            <p:ph type="sldImg" idx="2"/>
          </p:nvPr>
        </p:nvSpPr>
        <p:spPr>
          <a:xfrm>
            <a:off x="104775" y="744538"/>
            <a:ext cx="6610350" cy="3719512"/>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1990" y="4711383"/>
            <a:ext cx="5455920" cy="44634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1261AA99-6AE6-4252-9D49-BFACABC8D97C}" type="slidenum">
              <a:rPr lang="sv-SE" smtClean="0"/>
              <a:t>‹#›</a:t>
            </a:fld>
            <a:endParaRPr lang="sv-SE"/>
          </a:p>
        </p:txBody>
      </p:sp>
    </p:spTree>
    <p:extLst>
      <p:ext uri="{BB962C8B-B14F-4D97-AF65-F5344CB8AC3E}">
        <p14:creationId xmlns:p14="http://schemas.microsoft.com/office/powerpoint/2010/main" val="181817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1261AA99-6AE6-4252-9D49-BFACABC8D97C}" type="slidenum">
              <a:rPr lang="en-GB" smtClean="0"/>
              <a:t>1</a:t>
            </a:fld>
            <a:endParaRPr lang="en-GB" dirty="0"/>
          </a:p>
        </p:txBody>
      </p:sp>
    </p:spTree>
    <p:extLst>
      <p:ext uri="{BB962C8B-B14F-4D97-AF65-F5344CB8AC3E}">
        <p14:creationId xmlns:p14="http://schemas.microsoft.com/office/powerpoint/2010/main" val="3974226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1261AA99-6AE6-4252-9D49-BFACABC8D97C}" type="slidenum">
              <a:rPr lang="nb-NO" smtClean="0"/>
              <a:t>4</a:t>
            </a:fld>
            <a:endParaRPr lang="nb-NO" dirty="0"/>
          </a:p>
        </p:txBody>
      </p:sp>
    </p:spTree>
    <p:extLst>
      <p:ext uri="{BB962C8B-B14F-4D97-AF65-F5344CB8AC3E}">
        <p14:creationId xmlns:p14="http://schemas.microsoft.com/office/powerpoint/2010/main" val="4103174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https://www.youtube.com/watch?v=EBU-upZOLgs&amp;list=PLmbxb5dUKqfKUaEdkEkPZNy8U46I3qmmb </a:t>
            </a:r>
          </a:p>
        </p:txBody>
      </p:sp>
      <p:sp>
        <p:nvSpPr>
          <p:cNvPr id="4" name="Platshållare för bildnummer 3"/>
          <p:cNvSpPr>
            <a:spLocks noGrp="1"/>
          </p:cNvSpPr>
          <p:nvPr>
            <p:ph type="sldNum" sz="quarter" idx="10"/>
          </p:nvPr>
        </p:nvSpPr>
        <p:spPr/>
        <p:txBody>
          <a:bodyPr/>
          <a:lstStyle/>
          <a:p>
            <a:pPr marL="0" marR="0" lvl="0" indent="0" algn="r" defTabSz="1088776" rtl="0" eaLnBrk="1" fontAlgn="auto" latinLnBrk="0" hangingPunct="1">
              <a:lnSpc>
                <a:spcPct val="100000"/>
              </a:lnSpc>
              <a:spcBef>
                <a:spcPts val="0"/>
              </a:spcBef>
              <a:spcAft>
                <a:spcPts val="0"/>
              </a:spcAft>
              <a:buClrTx/>
              <a:buSzTx/>
              <a:buFontTx/>
              <a:buNone/>
              <a:tabLst/>
              <a:defRPr/>
            </a:pPr>
            <a:fld id="{1261AA99-6AE6-4252-9D49-BFACABC8D97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776"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87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8263"/>
            <a:ext cx="7200000" cy="750221"/>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noAutofit/>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8" name="AutoShape 3"/>
          <p:cNvSpPr>
            <a:spLocks noChangeAspect="1" noChangeArrowheads="1" noTextEdit="1"/>
          </p:cNvSpPr>
          <p:nvPr userDrawn="1"/>
        </p:nvSpPr>
        <p:spPr bwMode="auto">
          <a:xfrm>
            <a:off x="8326438" y="2854325"/>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 name="Pulse"/>
          <p:cNvGrpSpPr/>
          <p:nvPr userDrawn="1"/>
        </p:nvGrpSpPr>
        <p:grpSpPr>
          <a:xfrm>
            <a:off x="8751888" y="3030538"/>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Logotype"/>
          <p:cNvGrpSpPr/>
          <p:nvPr userDrawn="1"/>
        </p:nvGrpSpPr>
        <p:grpSpPr>
          <a:xfrm>
            <a:off x="641350" y="530890"/>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8572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hasCustomPrompt="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8067600" y="1332000"/>
            <a:ext cx="3492000" cy="21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8" name="Content Placeholder 3"/>
          <p:cNvSpPr>
            <a:spLocks noGrp="1"/>
          </p:cNvSpPr>
          <p:nvPr>
            <p:ph sz="half" idx="15" hasCustomPrompt="1"/>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9"/>
          <p:cNvSpPr>
            <a:spLocks noGrp="1"/>
          </p:cNvSpPr>
          <p:nvPr>
            <p:ph type="pic" sz="quarter" idx="16" hasCustomPrompt="1"/>
          </p:nvPr>
        </p:nvSpPr>
        <p:spPr>
          <a:xfrm>
            <a:off x="8067600" y="3636000"/>
            <a:ext cx="3492000" cy="21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5" name="Footer Placeholder 4"/>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3151295806"/>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66246"/>
            <a:ext cx="6864086" cy="2327243"/>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270924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3348038"/>
            <a:ext cx="12204700" cy="2643187"/>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Logotype, static"/>
          <p:cNvGrpSpPr/>
          <p:nvPr userDrawn="1"/>
        </p:nvGrpSpPr>
        <p:grpSpPr>
          <a:xfrm>
            <a:off x="10689465" y="6389301"/>
            <a:ext cx="863687" cy="180102"/>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469027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751888" y="3030538"/>
            <a:ext cx="3446462" cy="3490913"/>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ctrTitle"/>
          </p:nvPr>
        </p:nvSpPr>
        <p:spPr>
          <a:xfrm>
            <a:off x="648000" y="1338264"/>
            <a:ext cx="7200000" cy="795474"/>
          </a:xfrm>
        </p:spPr>
        <p:txBody>
          <a:bodyPr/>
          <a:lstStyle>
            <a:lvl1pPr>
              <a:defRPr sz="29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30" name="Logotype"/>
          <p:cNvGrpSpPr/>
          <p:nvPr userDrawn="1"/>
        </p:nvGrpSpPr>
        <p:grpSpPr>
          <a:xfrm>
            <a:off x="640800" y="532800"/>
            <a:ext cx="1384039" cy="288609"/>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506968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95600"/>
          </a:xfrm>
        </p:spPr>
        <p:txBody>
          <a:bodyPr/>
          <a:lstStyle>
            <a:lvl1pPr>
              <a:defRPr sz="29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Logotype"/>
          <p:cNvGrpSpPr/>
          <p:nvPr userDrawn="1"/>
        </p:nvGrpSpPr>
        <p:grpSpPr>
          <a:xfrm>
            <a:off x="641350" y="530890"/>
            <a:ext cx="1384039" cy="288609"/>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6657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8000" y="1980000"/>
            <a:ext cx="10908000" cy="37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2" name="Title 1"/>
          <p:cNvSpPr>
            <a:spLocks noGrp="1"/>
          </p:cNvSpPr>
          <p:nvPr>
            <p:ph type="title" hasCustomPrompt="1"/>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4" name="Footer Placeholder 3"/>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147893673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10" name="Picture Placeholder 9"/>
          <p:cNvSpPr>
            <a:spLocks noGrp="1"/>
          </p:cNvSpPr>
          <p:nvPr>
            <p:ph type="pic" sz="quarter" idx="14" hasCustomPrompt="1"/>
          </p:nvPr>
        </p:nvSpPr>
        <p:spPr>
          <a:xfrm>
            <a:off x="2407371" y="1989634"/>
            <a:ext cx="1746000" cy="19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8" name="Picture Placeholder 9"/>
          <p:cNvSpPr>
            <a:spLocks noGrp="1"/>
          </p:cNvSpPr>
          <p:nvPr>
            <p:ph type="pic" sz="quarter" idx="15" hasCustomPrompt="1"/>
          </p:nvPr>
        </p:nvSpPr>
        <p:spPr>
          <a:xfrm>
            <a:off x="4368800" y="1989634"/>
            <a:ext cx="3489325" cy="30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11" name="Picture Placeholder 9"/>
          <p:cNvSpPr>
            <a:spLocks noGrp="1"/>
          </p:cNvSpPr>
          <p:nvPr>
            <p:ph type="pic" sz="quarter" idx="16" hasCustomPrompt="1"/>
          </p:nvPr>
        </p:nvSpPr>
        <p:spPr>
          <a:xfrm>
            <a:off x="8064000" y="1989634"/>
            <a:ext cx="2556000" cy="19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12" name="Picture Placeholder 9"/>
          <p:cNvSpPr>
            <a:spLocks noGrp="1"/>
          </p:cNvSpPr>
          <p:nvPr>
            <p:ph type="pic" sz="quarter" idx="17" hasCustomPrompt="1"/>
          </p:nvPr>
        </p:nvSpPr>
        <p:spPr>
          <a:xfrm>
            <a:off x="8064000" y="4149874"/>
            <a:ext cx="1692000" cy="1332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4" name="Footer Placeholder 3"/>
          <p:cNvSpPr>
            <a:spLocks noGrp="1"/>
          </p:cNvSpPr>
          <p:nvPr>
            <p:ph type="ftr" sz="quarter" idx="18"/>
          </p:nvPr>
        </p:nvSpPr>
        <p:spPr/>
        <p:txBody>
          <a:bodyPr/>
          <a:lstStyle/>
          <a:p>
            <a:endParaRPr lang="en-GB" dirty="0"/>
          </a:p>
        </p:txBody>
      </p:sp>
    </p:spTree>
    <p:extLst>
      <p:ext uri="{BB962C8B-B14F-4D97-AF65-F5344CB8AC3E}">
        <p14:creationId xmlns:p14="http://schemas.microsoft.com/office/powerpoint/2010/main" val="364554099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1675424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9200"/>
            <a:ext cx="7200000" cy="74880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60" name="Pulse"/>
          <p:cNvGrpSpPr/>
          <p:nvPr userDrawn="1"/>
        </p:nvGrpSpPr>
        <p:grpSpPr>
          <a:xfrm>
            <a:off x="0" y="2990850"/>
            <a:ext cx="12204000" cy="3559175"/>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Logotype"/>
          <p:cNvGrpSpPr/>
          <p:nvPr userDrawn="1"/>
        </p:nvGrpSpPr>
        <p:grpSpPr>
          <a:xfrm>
            <a:off x="641350" y="530890"/>
            <a:ext cx="1384039" cy="288609"/>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642078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3175" y="0"/>
            <a:ext cx="12195175" cy="6859588"/>
          </a:xfrm>
        </p:spPr>
        <p:txBody>
          <a:bodyPr anchor="ctr" anchorCtr="0"/>
          <a:lstStyle>
            <a:lvl1pPr marL="0" indent="0" algn="ctr">
              <a:buNone/>
              <a:defRPr baseline="0">
                <a:solidFill>
                  <a:schemeClr val="tx1"/>
                </a:solidFill>
              </a:defRPr>
            </a:lvl1pPr>
          </a:lstStyle>
          <a:p>
            <a:r>
              <a:rPr lang="en-GB" dirty="0"/>
              <a:t>Insert picture by using Nordea Image Bank button or use as pink slide</a:t>
            </a:r>
          </a:p>
        </p:txBody>
      </p:sp>
      <p:sp>
        <p:nvSpPr>
          <p:cNvPr id="2" name="Title 1"/>
          <p:cNvSpPr>
            <a:spLocks noGrp="1"/>
          </p:cNvSpPr>
          <p:nvPr>
            <p:ph type="ctrTitle" hasCustomPrompt="1"/>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2386721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648000" y="4783756"/>
            <a:ext cx="7200000" cy="62685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5436000"/>
            <a:ext cx="7200000" cy="360083"/>
          </a:xfrm>
        </p:spPr>
        <p:txBody>
          <a:bodyPr>
            <a:noAutofit/>
          </a:bodyPr>
          <a:lstStyle>
            <a:lvl1pPr marL="0" indent="0" algn="l">
              <a:buNone/>
              <a:defRPr b="1">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7" name="Picture Placeholder 6"/>
          <p:cNvSpPr>
            <a:spLocks noGrp="1"/>
          </p:cNvSpPr>
          <p:nvPr>
            <p:ph type="pic" sz="quarter" idx="15" hasCustomPrompt="1"/>
          </p:nvPr>
        </p:nvSpPr>
        <p:spPr>
          <a:xfrm>
            <a:off x="-1" y="939600"/>
            <a:ext cx="12204000" cy="3816350"/>
          </a:xfrm>
          <a:noFill/>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dirty="0"/>
              <a:t>Insert picture by using Nordea Image Bank button</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Logotype"/>
          <p:cNvGrpSpPr/>
          <p:nvPr userDrawn="1"/>
        </p:nvGrpSpPr>
        <p:grpSpPr>
          <a:xfrm>
            <a:off x="5371674" y="298072"/>
            <a:ext cx="1384039" cy="288609"/>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0803590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12193200" cy="6859588"/>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p:cNvSpPr>
            <a:spLocks noGrp="1"/>
          </p:cNvSpPr>
          <p:nvPr>
            <p:ph type="pic" sz="quarter" idx="15" hasCustomPrompt="1"/>
          </p:nvPr>
        </p:nvSpPr>
        <p:spPr>
          <a:xfrm>
            <a:off x="-1" y="940414"/>
            <a:ext cx="12204000" cy="3816350"/>
          </a:xfrm>
          <a:noFill/>
        </p:spPr>
        <p:txBody>
          <a:bodyPr anchor="ctr" anchorCtr="0"/>
          <a:lstStyle>
            <a:lvl1pPr marL="0" indent="0" algn="ctr">
              <a:buNone/>
              <a:defRPr>
                <a:solidFill>
                  <a:schemeClr val="tx1"/>
                </a:solidFill>
              </a:defRPr>
            </a:lvl1pPr>
          </a:lstStyle>
          <a:p>
            <a:r>
              <a:rPr lang="en-GB" dirty="0"/>
              <a:t>Insert picture by using Nordea Image Bank button</a:t>
            </a:r>
          </a:p>
        </p:txBody>
      </p:sp>
      <p:sp>
        <p:nvSpPr>
          <p:cNvPr id="2" name="Title 1"/>
          <p:cNvSpPr>
            <a:spLocks noGrp="1"/>
          </p:cNvSpPr>
          <p:nvPr>
            <p:ph type="ctrTitle" hasCustomPrompt="1"/>
          </p:nvPr>
        </p:nvSpPr>
        <p:spPr>
          <a:xfrm>
            <a:off x="648000" y="4775994"/>
            <a:ext cx="7200000" cy="634612"/>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543600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6" name="Pulse"/>
          <p:cNvGrpSpPr/>
          <p:nvPr userDrawn="1"/>
        </p:nvGrpSpPr>
        <p:grpSpPr>
          <a:xfrm>
            <a:off x="8751888" y="3030538"/>
            <a:ext cx="3446462" cy="3490913"/>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Logotype"/>
          <p:cNvGrpSpPr/>
          <p:nvPr userDrawn="1"/>
        </p:nvGrpSpPr>
        <p:grpSpPr>
          <a:xfrm>
            <a:off x="5371674" y="298072"/>
            <a:ext cx="1384039" cy="288609"/>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38673350"/>
      </p:ext>
    </p:extLst>
  </p:cSld>
  <p:clrMapOvr>
    <a:overrideClrMapping bg1="lt1" tx1="dk1" bg2="lt2" tx2="dk2" accent1="accent1" accent2="accent2" accent3="accent3" accent4="accent4" accent5="accent5" accent6="accent6" hlink="hlink" folHlink="folHlink"/>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72018" y="1089026"/>
            <a:ext cx="8402188" cy="999458"/>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hasCustomPrompt="1"/>
          </p:nvPr>
        </p:nvSpPr>
        <p:spPr>
          <a:xfrm>
            <a:off x="1872018" y="2160500"/>
            <a:ext cx="8402188" cy="720167"/>
          </a:xfrm>
        </p:spPr>
        <p:txBody>
          <a:bodyPr anchor="t" anchorCtr="0">
            <a:noAutofit/>
          </a:bodyPr>
          <a:lstStyle>
            <a:lvl1pPr marL="0" indent="0" algn="ctr">
              <a:buNone/>
              <a:defRPr sz="1900" b="1">
                <a:solidFill>
                  <a:schemeClr val="accent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11" name="Pulse"/>
          <p:cNvGrpSpPr/>
          <p:nvPr userDrawn="1"/>
        </p:nvGrpSpPr>
        <p:grpSpPr>
          <a:xfrm>
            <a:off x="8751888" y="3030538"/>
            <a:ext cx="3446462" cy="3490913"/>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04186277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12195175" cy="6859588"/>
          </a:xfrm>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dirty="0"/>
              <a:t>Insert picture by using Nordea Image Bank button or use as pink slide</a:t>
            </a:r>
          </a:p>
        </p:txBody>
      </p:sp>
      <p:sp>
        <p:nvSpPr>
          <p:cNvPr id="2" name="Title 1"/>
          <p:cNvSpPr>
            <a:spLocks noGrp="1"/>
          </p:cNvSpPr>
          <p:nvPr>
            <p:ph type="title" hasCustomPrompt="1"/>
          </p:nvPr>
        </p:nvSpPr>
        <p:spPr>
          <a:xfrm>
            <a:off x="1872018" y="1090800"/>
            <a:ext cx="8402188" cy="1000800"/>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hasCustomPrompt="1"/>
          </p:nvPr>
        </p:nvSpPr>
        <p:spPr>
          <a:xfrm>
            <a:off x="1872018" y="2160500"/>
            <a:ext cx="8402188" cy="720167"/>
          </a:xfrm>
        </p:spPr>
        <p:txBody>
          <a:bodyPr anchor="t" anchorCtr="0">
            <a:noAutofit/>
          </a:bodyPr>
          <a:lstStyle>
            <a:lvl1pPr marL="0" indent="0" algn="ctr">
              <a:buNone/>
              <a:defRPr sz="1900" b="1">
                <a:solidFill>
                  <a:schemeClr val="tx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28" name="Pulse"/>
          <p:cNvGrpSpPr/>
          <p:nvPr userDrawn="1"/>
        </p:nvGrpSpPr>
        <p:grpSpPr>
          <a:xfrm>
            <a:off x="0" y="2990850"/>
            <a:ext cx="12204000" cy="3559175"/>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5482560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4" name="Title 3"/>
          <p:cNvSpPr>
            <a:spLocks noGrp="1"/>
          </p:cNvSpPr>
          <p:nvPr>
            <p:ph type="title" hasCustomPrompt="1"/>
          </p:nvPr>
        </p:nvSpPr>
        <p:spPr/>
        <p:txBody>
          <a:bodyPr/>
          <a:lstStyle/>
          <a:p>
            <a:r>
              <a:rPr lang="en-GB" dirty="0"/>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endParaRPr lang="en-GB" dirty="0"/>
          </a:p>
        </p:txBody>
      </p:sp>
    </p:spTree>
    <p:extLst>
      <p:ext uri="{BB962C8B-B14F-4D97-AF65-F5344CB8AC3E}">
        <p14:creationId xmlns:p14="http://schemas.microsoft.com/office/powerpoint/2010/main" val="53086580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89025"/>
            <a:ext cx="6864086" cy="2268744"/>
          </a:xfrm>
        </p:spPr>
        <p:txBody>
          <a:bodyPr>
            <a:noAutofit/>
          </a:bodyPr>
          <a:lstStyle>
            <a:lvl1pPr algn="ctr">
              <a:defRPr sz="3000">
                <a:solidFill>
                  <a:srgbClr val="0000A0"/>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endParaRPr lang="en-GB" dirty="0"/>
          </a:p>
        </p:txBody>
      </p:sp>
    </p:spTree>
    <p:extLst>
      <p:ext uri="{BB962C8B-B14F-4D97-AF65-F5344CB8AC3E}">
        <p14:creationId xmlns:p14="http://schemas.microsoft.com/office/powerpoint/2010/main" val="174001946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90800"/>
            <a:ext cx="6864086" cy="2268000"/>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10689465" y="6389301"/>
            <a:ext cx="863687" cy="180102"/>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625178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66246"/>
            <a:ext cx="6864086" cy="2327243"/>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270924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3348038"/>
            <a:ext cx="12204700" cy="2643187"/>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Logotype, static"/>
          <p:cNvGrpSpPr/>
          <p:nvPr userDrawn="1"/>
        </p:nvGrpSpPr>
        <p:grpSpPr>
          <a:xfrm>
            <a:off x="10689465" y="6389301"/>
            <a:ext cx="863687" cy="180102"/>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455263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751888" y="3030538"/>
            <a:ext cx="3446462" cy="3490913"/>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ctrTitle" hasCustomPrompt="1"/>
          </p:nvPr>
        </p:nvSpPr>
        <p:spPr>
          <a:xfrm>
            <a:off x="648000" y="1338264"/>
            <a:ext cx="7200000" cy="795474"/>
          </a:xfrm>
        </p:spPr>
        <p:txBody>
          <a:bodyPr/>
          <a:lstStyle>
            <a:lvl1pPr>
              <a:defRPr sz="29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06"/>
            <a:ext cx="7200000" cy="720000"/>
          </a:xfrm>
        </p:spPr>
        <p:txBody>
          <a:bodyPr/>
          <a:lstStyle>
            <a:lvl1pPr marL="0" indent="0" algn="l">
              <a:spcBef>
                <a:spcPts val="0"/>
              </a:spcBef>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30" name="Logotype"/>
          <p:cNvGrpSpPr/>
          <p:nvPr userDrawn="1"/>
        </p:nvGrpSpPr>
        <p:grpSpPr>
          <a:xfrm>
            <a:off x="640800" y="532800"/>
            <a:ext cx="1384039" cy="288609"/>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40886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9200"/>
            <a:ext cx="7200000" cy="795600"/>
          </a:xfrm>
        </p:spPr>
        <p:txBody>
          <a:bodyPr/>
          <a:lstStyle>
            <a:lvl1pPr>
              <a:defRPr sz="29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06"/>
            <a:ext cx="7200000" cy="720000"/>
          </a:xfrm>
        </p:spPr>
        <p:txBody>
          <a:bodyPr/>
          <a:lstStyle>
            <a:lvl1pPr marL="0" indent="0" algn="l">
              <a:spcBef>
                <a:spcPts val="0"/>
              </a:spcBef>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Logotype"/>
          <p:cNvGrpSpPr/>
          <p:nvPr userDrawn="1"/>
        </p:nvGrpSpPr>
        <p:grpSpPr>
          <a:xfrm>
            <a:off x="641350" y="530890"/>
            <a:ext cx="1384039" cy="288609"/>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19653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One column, without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7" name="Date Placeholder 2"/>
          <p:cNvSpPr>
            <a:spLocks noGrp="1"/>
          </p:cNvSpPr>
          <p:nvPr>
            <p:ph type="dt" sz="half" idx="10"/>
          </p:nvPr>
        </p:nvSpPr>
        <p:spPr>
          <a:xfrm>
            <a:off x="9153606" y="6611489"/>
            <a:ext cx="2586855" cy="123140"/>
          </a:xfrm>
          <a:prstGeom prst="rect">
            <a:avLst/>
          </a:prstGeom>
        </p:spPr>
        <p:txBody>
          <a:bodyPr lIns="0" tIns="0" rIns="0" bIns="0" anchor="t" anchorCtr="0">
            <a:spAutoFit/>
          </a:bodyPr>
          <a:lstStyle>
            <a:lvl1pPr algn="r">
              <a:defRPr sz="800" i="1">
                <a:latin typeface="+mn-lt"/>
                <a:cs typeface="Arial" pitchFamily="34" charset="0"/>
              </a:defRPr>
            </a:lvl1pPr>
          </a:lstStyle>
          <a:p>
            <a:endParaRPr lang="en-GB" dirty="0">
              <a:solidFill>
                <a:srgbClr val="191919"/>
              </a:solidFill>
            </a:endParaRPr>
          </a:p>
        </p:txBody>
      </p:sp>
      <p:sp>
        <p:nvSpPr>
          <p:cNvPr id="9" name="Slide Number Placeholder 4"/>
          <p:cNvSpPr>
            <a:spLocks noGrp="1"/>
          </p:cNvSpPr>
          <p:nvPr>
            <p:ph type="sldNum" sz="quarter" idx="12"/>
          </p:nvPr>
        </p:nvSpPr>
        <p:spPr>
          <a:xfrm>
            <a:off x="11475591" y="6456528"/>
            <a:ext cx="264582" cy="123140"/>
          </a:xfrm>
          <a:prstGeom prst="rect">
            <a:avLst/>
          </a:prstGeom>
        </p:spPr>
        <p:txBody>
          <a:bodyPr lIns="0" tIns="0" rIns="0" bIns="0" anchor="t" anchorCtr="0">
            <a:spAutoFit/>
          </a:bodyPr>
          <a:lstStyle>
            <a:lvl1pPr algn="r">
              <a:defRPr sz="800"/>
            </a:lvl1pPr>
          </a:lstStyle>
          <a:p>
            <a:fld id="{5F4122E5-B806-4AF0-9955-C1D1823B2DE0}" type="slidenum">
              <a:rPr lang="en-GB" smtClean="0">
                <a:solidFill>
                  <a:srgbClr val="191919"/>
                </a:solidFill>
              </a:rPr>
              <a:pPr/>
              <a:t>‹#›</a:t>
            </a:fld>
            <a:r>
              <a:rPr lang="en-GB">
                <a:solidFill>
                  <a:srgbClr val="191919"/>
                </a:solidFill>
              </a:rPr>
              <a:t> • </a:t>
            </a:r>
            <a:endParaRPr lang="en-GB" dirty="0">
              <a:solidFill>
                <a:srgbClr val="191919"/>
              </a:solidFill>
            </a:endParaRPr>
          </a:p>
        </p:txBody>
      </p:sp>
      <p:sp>
        <p:nvSpPr>
          <p:cNvPr id="10" name="Footer Placeholder 3"/>
          <p:cNvSpPr>
            <a:spLocks noGrp="1"/>
          </p:cNvSpPr>
          <p:nvPr>
            <p:ph type="ftr" sz="quarter" idx="3"/>
          </p:nvPr>
        </p:nvSpPr>
        <p:spPr>
          <a:xfrm>
            <a:off x="11738996" y="6457737"/>
            <a:ext cx="65" cy="123111"/>
          </a:xfrm>
          <a:prstGeom prst="rect">
            <a:avLst/>
          </a:prstGeom>
        </p:spPr>
        <p:txBody>
          <a:bodyPr wrap="none" lIns="0" tIns="0" rIns="0" bIns="0" anchor="t" anchorCtr="0">
            <a:spAutoFit/>
          </a:bodyPr>
          <a:lstStyle>
            <a:lvl1pPr algn="r">
              <a:defRPr sz="800">
                <a:latin typeface="+mn-lt"/>
                <a:cs typeface="Arial" pitchFamily="34" charset="0"/>
              </a:defRPr>
            </a:lvl1pPr>
          </a:lstStyle>
          <a:p>
            <a:endParaRPr lang="en-GB" dirty="0">
              <a:solidFill>
                <a:srgbClr val="191919"/>
              </a:solidFill>
            </a:endParaRPr>
          </a:p>
        </p:txBody>
      </p:sp>
      <p:sp>
        <p:nvSpPr>
          <p:cNvPr id="8" name="Text Placeholder 2"/>
          <p:cNvSpPr>
            <a:spLocks noGrp="1"/>
          </p:cNvSpPr>
          <p:nvPr>
            <p:ph idx="1" hasCustomPrompt="1"/>
          </p:nvPr>
        </p:nvSpPr>
        <p:spPr>
          <a:xfrm>
            <a:off x="480125" y="1044244"/>
            <a:ext cx="11284773" cy="4618094"/>
          </a:xfrm>
          <a:prstGeom prst="rect">
            <a:avLst/>
          </a:prstGeom>
        </p:spPr>
        <p:txBody>
          <a:bodyPr vert="horz" lIns="0" tIns="0" rIns="0" bIns="0" spcCol="0" rtlCol="0">
            <a:noAutofit/>
          </a:bodyPr>
          <a:lstStyle>
            <a:lvl1pPr marL="0" indent="0">
              <a:buFont typeface="Arial" pitchFamily="34" charset="0"/>
              <a:buNone/>
              <a:defRPr/>
            </a:lvl1pPr>
            <a:lvl2pPr marL="358722" indent="0">
              <a:buFont typeface="Arial" pitchFamily="34" charset="0"/>
              <a:buNone/>
              <a:defRPr/>
            </a:lvl2pPr>
            <a:lvl3pPr marL="718794" indent="0">
              <a:buFont typeface="Arial" pitchFamily="34" charset="0"/>
              <a:buNone/>
              <a:defRPr/>
            </a:lvl3pPr>
            <a:lvl4pPr marL="1078866" indent="0">
              <a:buFont typeface="Arial" pitchFamily="34" charset="0"/>
              <a:buNone/>
              <a:defRPr/>
            </a:lvl4pPr>
            <a:lvl5pPr marL="1438938" indent="0">
              <a:buFont typeface="Arial" pitchFamily="34" charset="0"/>
              <a:buNone/>
              <a:defRPr/>
            </a:lvl5pPr>
            <a:lvl6pPr marL="1799010" indent="0">
              <a:buFont typeface="Arial" pitchFamily="34" charset="0"/>
              <a:buNone/>
              <a:defRPr/>
            </a:lvl6pPr>
            <a:lvl7pPr marL="2159082" indent="0">
              <a:buFont typeface="Arial" pitchFamily="34" charset="0"/>
              <a:buNone/>
              <a:defRPr/>
            </a:lvl7pPr>
            <a:lvl8pPr marL="2519154" indent="0">
              <a:buFont typeface="Arial" pitchFamily="34" charset="0"/>
              <a:buNone/>
              <a:defRPr/>
            </a:lvl8pPr>
            <a:lvl9pPr marL="2879226" indent="0">
              <a:buFont typeface="Arial" pitchFamily="34" charset="0"/>
              <a:buNone/>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120914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8263"/>
            <a:ext cx="7200000" cy="750221"/>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noAutofit/>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8" name="AutoShape 3"/>
          <p:cNvSpPr>
            <a:spLocks noChangeAspect="1" noChangeArrowheads="1" noTextEdit="1"/>
          </p:cNvSpPr>
          <p:nvPr userDrawn="1"/>
        </p:nvSpPr>
        <p:spPr bwMode="auto">
          <a:xfrm>
            <a:off x="8326438" y="2854325"/>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 name="Pulse"/>
          <p:cNvGrpSpPr/>
          <p:nvPr userDrawn="1"/>
        </p:nvGrpSpPr>
        <p:grpSpPr>
          <a:xfrm>
            <a:off x="8751888" y="3030538"/>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Logotype"/>
          <p:cNvGrpSpPr/>
          <p:nvPr userDrawn="1"/>
        </p:nvGrpSpPr>
        <p:grpSpPr>
          <a:xfrm>
            <a:off x="641350" y="530890"/>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39206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4" name="Title 3"/>
          <p:cNvSpPr>
            <a:spLocks noGrp="1"/>
          </p:cNvSpPr>
          <p:nvPr>
            <p:ph type="title" hasCustomPrompt="1"/>
          </p:nvPr>
        </p:nvSpPr>
        <p:spPr/>
        <p:txBody>
          <a:bodyPr/>
          <a:lstStyle/>
          <a:p>
            <a:r>
              <a:rPr lang="en-GB" dirty="0"/>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r>
              <a:rPr lang="en-GB" dirty="0"/>
              <a:t>Nordea enables transition towards a sustainable future</a:t>
            </a:r>
          </a:p>
        </p:txBody>
      </p:sp>
    </p:spTree>
    <p:extLst>
      <p:ext uri="{BB962C8B-B14F-4D97-AF65-F5344CB8AC3E}">
        <p14:creationId xmlns:p14="http://schemas.microsoft.com/office/powerpoint/2010/main" val="3400203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3" name="Content Placeholder 2"/>
          <p:cNvSpPr>
            <a:spLocks noGrp="1"/>
          </p:cNvSpPr>
          <p:nvPr>
            <p:ph idx="1" hasCustomPrompt="1"/>
          </p:nvPr>
        </p:nvSpPr>
        <p:spPr>
          <a:xfrm>
            <a:off x="647999" y="1332000"/>
            <a:ext cx="7200000" cy="442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dirty="0"/>
          </a:p>
        </p:txBody>
      </p:sp>
      <p:sp>
        <p:nvSpPr>
          <p:cNvPr id="4" name="Footer Placeholder 3"/>
          <p:cNvSpPr>
            <a:spLocks noGrp="1"/>
          </p:cNvSpPr>
          <p:nvPr>
            <p:ph type="ftr" sz="quarter" idx="13"/>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662341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hasCustomPrompt="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192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5" name="Footer Placeholder 4"/>
          <p:cNvSpPr>
            <a:spLocks noGrp="1"/>
          </p:cNvSpPr>
          <p:nvPr>
            <p:ph type="ftr" sz="quarter" idx="13"/>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7215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3" name="Content Placeholder 2"/>
          <p:cNvSpPr>
            <a:spLocks noGrp="1"/>
          </p:cNvSpPr>
          <p:nvPr>
            <p:ph idx="1" hasCustomPrompt="1"/>
          </p:nvPr>
        </p:nvSpPr>
        <p:spPr>
          <a:xfrm>
            <a:off x="647999" y="1332000"/>
            <a:ext cx="7200000" cy="442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dirty="0"/>
          </a:p>
        </p:txBody>
      </p:sp>
      <p:sp>
        <p:nvSpPr>
          <p:cNvPr id="4" name="Footer Placeholder 3"/>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204410121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hasCustomPrompt="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6" name="Content Placeholder 3"/>
          <p:cNvSpPr>
            <a:spLocks noGrp="1"/>
          </p:cNvSpPr>
          <p:nvPr>
            <p:ph sz="half" idx="13" hasCustomPrompt="1"/>
          </p:nvPr>
        </p:nvSpPr>
        <p:spPr>
          <a:xfrm>
            <a:off x="8067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4"/>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1806327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dirty="0"/>
          </a:p>
        </p:txBody>
      </p:sp>
      <p:sp>
        <p:nvSpPr>
          <p:cNvPr id="3" name="Footer Placeholder 2"/>
          <p:cNvSpPr>
            <a:spLocks noGrp="1"/>
          </p:cNvSpPr>
          <p:nvPr>
            <p:ph type="ftr" sz="quarter" idx="13"/>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3610320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dirty="0"/>
          </a:p>
        </p:txBody>
      </p:sp>
      <p:sp>
        <p:nvSpPr>
          <p:cNvPr id="2" name="Footer Placeholder 1"/>
          <p:cNvSpPr>
            <a:spLocks noGrp="1"/>
          </p:cNvSpPr>
          <p:nvPr>
            <p:ph type="ftr" sz="quarter" idx="13"/>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3562132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4" name="Content Placeholder 3"/>
          <p:cNvSpPr>
            <a:spLocks noGrp="1"/>
          </p:cNvSpPr>
          <p:nvPr>
            <p:ph sz="half" idx="2" hasCustomPrompt="1"/>
          </p:nvPr>
        </p:nvSpPr>
        <p:spPr>
          <a:xfrm>
            <a:off x="6192000" y="1332000"/>
            <a:ext cx="5364000" cy="44316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48000" y="1332000"/>
            <a:ext cx="5364000" cy="4428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6" name="Footer Placeholder 5"/>
          <p:cNvSpPr>
            <a:spLocks noGrp="1"/>
          </p:cNvSpPr>
          <p:nvPr>
            <p:ph type="ftr" sz="quarter" idx="15"/>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1440620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hasCustomPrompt="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192000" y="1332000"/>
            <a:ext cx="5364000" cy="4428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3" name="Footer Placeholder 2"/>
          <p:cNvSpPr>
            <a:spLocks noGrp="1"/>
          </p:cNvSpPr>
          <p:nvPr>
            <p:ph type="ftr" sz="quarter" idx="15"/>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3555680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hasCustomPrompt="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8067600" y="1332000"/>
            <a:ext cx="3492000" cy="21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8" name="Content Placeholder 3"/>
          <p:cNvSpPr>
            <a:spLocks noGrp="1"/>
          </p:cNvSpPr>
          <p:nvPr>
            <p:ph sz="half" idx="15" hasCustomPrompt="1"/>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9"/>
          <p:cNvSpPr>
            <a:spLocks noGrp="1"/>
          </p:cNvSpPr>
          <p:nvPr>
            <p:ph type="pic" sz="quarter" idx="16" hasCustomPrompt="1"/>
          </p:nvPr>
        </p:nvSpPr>
        <p:spPr>
          <a:xfrm>
            <a:off x="8067600" y="3636000"/>
            <a:ext cx="3492000" cy="21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5" name="Footer Placeholder 4"/>
          <p:cNvSpPr>
            <a:spLocks noGrp="1"/>
          </p:cNvSpPr>
          <p:nvPr>
            <p:ph type="ftr" sz="quarter" idx="17"/>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3374824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8000" y="1980000"/>
            <a:ext cx="10908000" cy="37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2" name="Title 1"/>
          <p:cNvSpPr>
            <a:spLocks noGrp="1"/>
          </p:cNvSpPr>
          <p:nvPr>
            <p:ph type="title" hasCustomPrompt="1"/>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4" name="Footer Placeholder 3"/>
          <p:cNvSpPr>
            <a:spLocks noGrp="1"/>
          </p:cNvSpPr>
          <p:nvPr>
            <p:ph type="ftr" sz="quarter" idx="15"/>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874335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10" name="Picture Placeholder 9"/>
          <p:cNvSpPr>
            <a:spLocks noGrp="1"/>
          </p:cNvSpPr>
          <p:nvPr>
            <p:ph type="pic" sz="quarter" idx="14" hasCustomPrompt="1"/>
          </p:nvPr>
        </p:nvSpPr>
        <p:spPr>
          <a:xfrm>
            <a:off x="2407371" y="1989634"/>
            <a:ext cx="1746000" cy="19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8" name="Picture Placeholder 9"/>
          <p:cNvSpPr>
            <a:spLocks noGrp="1"/>
          </p:cNvSpPr>
          <p:nvPr>
            <p:ph type="pic" sz="quarter" idx="15" hasCustomPrompt="1"/>
          </p:nvPr>
        </p:nvSpPr>
        <p:spPr>
          <a:xfrm>
            <a:off x="4368800" y="1989634"/>
            <a:ext cx="3489325" cy="30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11" name="Picture Placeholder 9"/>
          <p:cNvSpPr>
            <a:spLocks noGrp="1"/>
          </p:cNvSpPr>
          <p:nvPr>
            <p:ph type="pic" sz="quarter" idx="16" hasCustomPrompt="1"/>
          </p:nvPr>
        </p:nvSpPr>
        <p:spPr>
          <a:xfrm>
            <a:off x="8064000" y="1989634"/>
            <a:ext cx="2556000" cy="19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12" name="Picture Placeholder 9"/>
          <p:cNvSpPr>
            <a:spLocks noGrp="1"/>
          </p:cNvSpPr>
          <p:nvPr>
            <p:ph type="pic" sz="quarter" idx="17" hasCustomPrompt="1"/>
          </p:nvPr>
        </p:nvSpPr>
        <p:spPr>
          <a:xfrm>
            <a:off x="8064000" y="4149874"/>
            <a:ext cx="1692000" cy="1332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4" name="Footer Placeholder 3"/>
          <p:cNvSpPr>
            <a:spLocks noGrp="1"/>
          </p:cNvSpPr>
          <p:nvPr>
            <p:ph type="ftr" sz="quarter" idx="18"/>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3507640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mage and Heading">
    <p:bg>
      <p:bgPr>
        <a:solidFill>
          <a:schemeClr val="bg1">
            <a:lumMod val="95000"/>
          </a:schemeClr>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sz="quarter" idx="15" hasCustomPrompt="1"/>
          </p:nvPr>
        </p:nvSpPr>
        <p:spPr>
          <a:xfrm>
            <a:off x="0" y="0"/>
            <a:ext cx="12195175" cy="6859588"/>
          </a:xfrm>
          <a:noFill/>
        </p:spPr>
        <p:txBody>
          <a:bodyPr anchor="ctr" anchorCtr="0"/>
          <a:lstStyle>
            <a:lvl1pPr marL="0" indent="0" algn="ctr">
              <a:buNone/>
              <a:defRPr baseline="0">
                <a:solidFill>
                  <a:schemeClr val="tx1"/>
                </a:solidFill>
              </a:defRPr>
            </a:lvl1pPr>
          </a:lstStyle>
          <a:p>
            <a:r>
              <a:rPr lang="en-GB" dirty="0"/>
              <a:t>Insert picture by using Nordea Image Bank button</a:t>
            </a:r>
          </a:p>
        </p:txBody>
      </p:sp>
      <p:sp>
        <p:nvSpPr>
          <p:cNvPr id="2" name="Title 1"/>
          <p:cNvSpPr>
            <a:spLocks noGrp="1"/>
          </p:cNvSpPr>
          <p:nvPr>
            <p:ph type="ctrTitle" hasCustomPrompt="1"/>
          </p:nvPr>
        </p:nvSpPr>
        <p:spPr>
          <a:xfrm>
            <a:off x="648000" y="333450"/>
            <a:ext cx="7200000" cy="1009078"/>
          </a:xfrm>
        </p:spPr>
        <p:txBody>
          <a:bodyPr>
            <a:noAutofit/>
          </a:bodyPr>
          <a:lstStyle>
            <a:lvl1pPr>
              <a:defRPr sz="3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1510482"/>
            <a:ext cx="7200000" cy="68524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5" name="Platshållare för sidfot 4"/>
          <p:cNvSpPr>
            <a:spLocks noGrp="1"/>
          </p:cNvSpPr>
          <p:nvPr>
            <p:ph type="ftr" sz="quarter" idx="16"/>
          </p:nvPr>
        </p:nvSpPr>
        <p:spPr/>
        <p:txBody>
          <a:bodyPr/>
          <a:lstStyle>
            <a:lvl1pPr>
              <a:defRPr>
                <a:solidFill>
                  <a:srgbClr val="8B8A8D"/>
                </a:solidFill>
              </a:defRPr>
            </a:lvl1pPr>
          </a:lstStyle>
          <a:p>
            <a:r>
              <a:rPr lang="en-GB" dirty="0"/>
              <a:t>Nordea enables transition towards a sustainable future</a:t>
            </a:r>
          </a:p>
        </p:txBody>
      </p:sp>
      <p:sp>
        <p:nvSpPr>
          <p:cNvPr id="6" name="Platshållare för bildnummer 5"/>
          <p:cNvSpPr>
            <a:spLocks noGrp="1"/>
          </p:cNvSpPr>
          <p:nvPr>
            <p:ph type="sldNum" sz="quarter" idx="17"/>
          </p:nvPr>
        </p:nvSpPr>
        <p:spPr/>
        <p:txBody>
          <a:bodyPr/>
          <a:lstStyle>
            <a:lvl1pPr>
              <a:defRPr>
                <a:solidFill>
                  <a:srgbClr val="8B8A8D"/>
                </a:solidFill>
              </a:defRPr>
            </a:lvl1pPr>
          </a:lstStyle>
          <a:p>
            <a:fld id="{D14BCCD3-0010-4FBA-B965-2126ADC31932}" type="slidenum">
              <a:rPr lang="en-GB" smtClean="0"/>
              <a:pPr/>
              <a:t>‹#›</a:t>
            </a:fld>
            <a:endParaRPr lang="en-GB" dirty="0"/>
          </a:p>
        </p:txBody>
      </p:sp>
      <p:cxnSp>
        <p:nvCxnSpPr>
          <p:cNvPr id="29" name="Line"/>
          <p:cNvCxnSpPr/>
          <p:nvPr userDrawn="1"/>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grpSp>
        <p:nvGrpSpPr>
          <p:cNvPr id="15" name="Logotype"/>
          <p:cNvGrpSpPr/>
          <p:nvPr userDrawn="1"/>
        </p:nvGrpSpPr>
        <p:grpSpPr>
          <a:xfrm>
            <a:off x="10689465" y="6389301"/>
            <a:ext cx="863687" cy="180102"/>
            <a:chOff x="9501453" y="6148765"/>
            <a:chExt cx="2047875" cy="427037"/>
          </a:xfrm>
        </p:grpSpPr>
        <p:sp>
          <p:nvSpPr>
            <p:cNvPr id="16"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8046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78411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hasCustomPrompt="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192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5" name="Footer Placeholder 4"/>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24664409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9200"/>
            <a:ext cx="7200000" cy="74880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60" name="Pulse"/>
          <p:cNvGrpSpPr/>
          <p:nvPr userDrawn="1"/>
        </p:nvGrpSpPr>
        <p:grpSpPr>
          <a:xfrm>
            <a:off x="0" y="2990850"/>
            <a:ext cx="12204000" cy="3559175"/>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Logotype"/>
          <p:cNvGrpSpPr/>
          <p:nvPr userDrawn="1"/>
        </p:nvGrpSpPr>
        <p:grpSpPr>
          <a:xfrm>
            <a:off x="641350" y="530890"/>
            <a:ext cx="1384039" cy="288609"/>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2658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0" y="0"/>
            <a:ext cx="12195175" cy="6859588"/>
          </a:xfrm>
        </p:spPr>
        <p:txBody>
          <a:bodyPr anchor="ctr" anchorCtr="0"/>
          <a:lstStyle>
            <a:lvl1pPr marL="0" indent="0" algn="ctr">
              <a:buNone/>
              <a:defRPr baseline="0">
                <a:solidFill>
                  <a:schemeClr val="tx1"/>
                </a:solidFill>
              </a:defRPr>
            </a:lvl1pPr>
          </a:lstStyle>
          <a:p>
            <a:r>
              <a:rPr lang="en-GB" dirty="0"/>
              <a:t>Insert picture by using Nordea Image Bank button or use as pink slide</a:t>
            </a:r>
          </a:p>
        </p:txBody>
      </p:sp>
      <p:sp>
        <p:nvSpPr>
          <p:cNvPr id="2" name="Title 1"/>
          <p:cNvSpPr>
            <a:spLocks noGrp="1"/>
          </p:cNvSpPr>
          <p:nvPr>
            <p:ph type="ctrTitle" hasCustomPrompt="1"/>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96327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648000" y="4783756"/>
            <a:ext cx="7200000" cy="62685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5436000"/>
            <a:ext cx="7200000" cy="360083"/>
          </a:xfrm>
        </p:spPr>
        <p:txBody>
          <a:bodyPr>
            <a:noAutofit/>
          </a:bodyPr>
          <a:lstStyle>
            <a:lvl1pPr marL="0" indent="0" algn="l">
              <a:buNone/>
              <a:defRPr b="1">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7" name="Picture Placeholder 6"/>
          <p:cNvSpPr>
            <a:spLocks noGrp="1"/>
          </p:cNvSpPr>
          <p:nvPr>
            <p:ph type="pic" sz="quarter" idx="15" hasCustomPrompt="1"/>
          </p:nvPr>
        </p:nvSpPr>
        <p:spPr>
          <a:xfrm>
            <a:off x="-1" y="939600"/>
            <a:ext cx="12204000" cy="3816350"/>
          </a:xfrm>
          <a:noFill/>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dirty="0"/>
              <a:t>Insert picture by using Nordea Image Bank button</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Logotype"/>
          <p:cNvGrpSpPr/>
          <p:nvPr userDrawn="1"/>
        </p:nvGrpSpPr>
        <p:grpSpPr>
          <a:xfrm>
            <a:off x="5371674" y="298072"/>
            <a:ext cx="1384039" cy="288609"/>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80914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Pr>
        <a:solidFill>
          <a:srgbClr val="FDECE4"/>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3200" cy="6859588"/>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p:cNvSpPr>
            <a:spLocks noGrp="1"/>
          </p:cNvSpPr>
          <p:nvPr>
            <p:ph type="pic" sz="quarter" idx="15" hasCustomPrompt="1"/>
          </p:nvPr>
        </p:nvSpPr>
        <p:spPr>
          <a:xfrm>
            <a:off x="-1" y="940414"/>
            <a:ext cx="12204000" cy="3816350"/>
          </a:xfrm>
          <a:noFill/>
        </p:spPr>
        <p:txBody>
          <a:bodyPr anchor="ctr" anchorCtr="0"/>
          <a:lstStyle>
            <a:lvl1pPr marL="0" indent="0" algn="ctr">
              <a:buNone/>
              <a:defRPr>
                <a:solidFill>
                  <a:schemeClr val="tx1"/>
                </a:solidFill>
              </a:defRPr>
            </a:lvl1pPr>
          </a:lstStyle>
          <a:p>
            <a:r>
              <a:rPr lang="en-GB" dirty="0"/>
              <a:t>Insert picture by using Nordea Image Bank button</a:t>
            </a:r>
          </a:p>
        </p:txBody>
      </p:sp>
      <p:sp>
        <p:nvSpPr>
          <p:cNvPr id="2" name="Title 1"/>
          <p:cNvSpPr>
            <a:spLocks noGrp="1"/>
          </p:cNvSpPr>
          <p:nvPr>
            <p:ph type="ctrTitle" hasCustomPrompt="1"/>
          </p:nvPr>
        </p:nvSpPr>
        <p:spPr>
          <a:xfrm>
            <a:off x="648000" y="4775994"/>
            <a:ext cx="7200000" cy="634612"/>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543600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6" name="Pulse"/>
          <p:cNvGrpSpPr/>
          <p:nvPr userDrawn="1"/>
        </p:nvGrpSpPr>
        <p:grpSpPr>
          <a:xfrm>
            <a:off x="8751888" y="3030538"/>
            <a:ext cx="3446462" cy="3490913"/>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Logotype"/>
          <p:cNvGrpSpPr/>
          <p:nvPr userDrawn="1"/>
        </p:nvGrpSpPr>
        <p:grpSpPr>
          <a:xfrm>
            <a:off x="5371674" y="298072"/>
            <a:ext cx="1384039" cy="288609"/>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7832588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72018" y="1089026"/>
            <a:ext cx="8402188" cy="999458"/>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hasCustomPrompt="1"/>
          </p:nvPr>
        </p:nvSpPr>
        <p:spPr>
          <a:xfrm>
            <a:off x="1872018" y="2160500"/>
            <a:ext cx="8402188" cy="720167"/>
          </a:xfrm>
        </p:spPr>
        <p:txBody>
          <a:bodyPr anchor="t" anchorCtr="0">
            <a:noAutofit/>
          </a:bodyPr>
          <a:lstStyle>
            <a:lvl1pPr marL="0" indent="0" algn="ctr">
              <a:buNone/>
              <a:defRPr sz="1900" b="1">
                <a:solidFill>
                  <a:schemeClr val="accent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11" name="Pulse"/>
          <p:cNvGrpSpPr/>
          <p:nvPr userDrawn="1"/>
        </p:nvGrpSpPr>
        <p:grpSpPr>
          <a:xfrm>
            <a:off x="8751888" y="3030538"/>
            <a:ext cx="3446462" cy="3490913"/>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915729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12195175" cy="6859588"/>
          </a:xfrm>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dirty="0"/>
              <a:t>Insert picture by using Nordea Image Bank button or use as pink slide</a:t>
            </a:r>
          </a:p>
        </p:txBody>
      </p:sp>
      <p:sp>
        <p:nvSpPr>
          <p:cNvPr id="2" name="Title 1"/>
          <p:cNvSpPr>
            <a:spLocks noGrp="1"/>
          </p:cNvSpPr>
          <p:nvPr>
            <p:ph type="title" hasCustomPrompt="1"/>
          </p:nvPr>
        </p:nvSpPr>
        <p:spPr>
          <a:xfrm>
            <a:off x="1872018" y="1090800"/>
            <a:ext cx="8402188" cy="1000800"/>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hasCustomPrompt="1"/>
          </p:nvPr>
        </p:nvSpPr>
        <p:spPr>
          <a:xfrm>
            <a:off x="1872018" y="2160500"/>
            <a:ext cx="8402188" cy="720167"/>
          </a:xfrm>
        </p:spPr>
        <p:txBody>
          <a:bodyPr anchor="t" anchorCtr="0">
            <a:noAutofit/>
          </a:bodyPr>
          <a:lstStyle>
            <a:lvl1pPr marL="0" indent="0" algn="ctr">
              <a:buNone/>
              <a:defRPr sz="1900" b="1">
                <a:solidFill>
                  <a:schemeClr val="tx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28" name="Pulse"/>
          <p:cNvGrpSpPr/>
          <p:nvPr userDrawn="1"/>
        </p:nvGrpSpPr>
        <p:grpSpPr>
          <a:xfrm>
            <a:off x="0" y="2990850"/>
            <a:ext cx="12204000" cy="3559175"/>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7616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89025"/>
            <a:ext cx="6864086" cy="2268744"/>
          </a:xfrm>
        </p:spPr>
        <p:txBody>
          <a:bodyPr>
            <a:noAutofit/>
          </a:bodyPr>
          <a:lstStyle>
            <a:lvl1pPr algn="ctr">
              <a:defRPr sz="3000">
                <a:solidFill>
                  <a:srgbClr val="0000A0"/>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r>
              <a:rPr lang="en-GB" dirty="0"/>
              <a:t>Nordea enables transition towards a sustainable future</a:t>
            </a:r>
          </a:p>
        </p:txBody>
      </p:sp>
    </p:spTree>
    <p:extLst>
      <p:ext uri="{BB962C8B-B14F-4D97-AF65-F5344CB8AC3E}">
        <p14:creationId xmlns:p14="http://schemas.microsoft.com/office/powerpoint/2010/main" val="2403992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90800"/>
            <a:ext cx="6864086" cy="2268000"/>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10689465" y="6389301"/>
            <a:ext cx="863687" cy="180102"/>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r>
              <a:rPr lang="en-GB" dirty="0"/>
              <a:t>Nordea enables transition towards a sustainable future</a:t>
            </a:r>
          </a:p>
        </p:txBody>
      </p:sp>
    </p:spTree>
    <p:extLst>
      <p:ext uri="{BB962C8B-B14F-4D97-AF65-F5344CB8AC3E}">
        <p14:creationId xmlns:p14="http://schemas.microsoft.com/office/powerpoint/2010/main" val="2248391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66246"/>
            <a:ext cx="6864086" cy="2327243"/>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270924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3348038"/>
            <a:ext cx="12204700" cy="2643187"/>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Logotype, static"/>
          <p:cNvGrpSpPr/>
          <p:nvPr userDrawn="1"/>
        </p:nvGrpSpPr>
        <p:grpSpPr>
          <a:xfrm>
            <a:off x="10689465" y="6389301"/>
            <a:ext cx="863687" cy="180102"/>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r>
              <a:rPr lang="en-GB" dirty="0"/>
              <a:t>Nordea enables transition towards a sustainable future</a:t>
            </a:r>
          </a:p>
        </p:txBody>
      </p:sp>
    </p:spTree>
    <p:extLst>
      <p:ext uri="{BB962C8B-B14F-4D97-AF65-F5344CB8AC3E}">
        <p14:creationId xmlns:p14="http://schemas.microsoft.com/office/powerpoint/2010/main" val="133724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751888" y="3030538"/>
            <a:ext cx="3446462" cy="3490913"/>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ctrTitle" hasCustomPrompt="1"/>
          </p:nvPr>
        </p:nvSpPr>
        <p:spPr>
          <a:xfrm>
            <a:off x="648000" y="1338264"/>
            <a:ext cx="7200000" cy="795474"/>
          </a:xfrm>
        </p:spPr>
        <p:txBody>
          <a:bodyPr/>
          <a:lstStyle>
            <a:lvl1pPr>
              <a:defRPr sz="29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06"/>
            <a:ext cx="7200000" cy="720000"/>
          </a:xfrm>
        </p:spPr>
        <p:txBody>
          <a:bodyPr/>
          <a:lstStyle>
            <a:lvl1pPr marL="0" indent="0" algn="l">
              <a:spcBef>
                <a:spcPts val="0"/>
              </a:spcBef>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30" name="Logotype"/>
          <p:cNvGrpSpPr/>
          <p:nvPr userDrawn="1"/>
        </p:nvGrpSpPr>
        <p:grpSpPr>
          <a:xfrm>
            <a:off x="640800" y="532800"/>
            <a:ext cx="1384039" cy="288609"/>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8946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hasCustomPrompt="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6" name="Content Placeholder 3"/>
          <p:cNvSpPr>
            <a:spLocks noGrp="1"/>
          </p:cNvSpPr>
          <p:nvPr>
            <p:ph sz="half" idx="13" hasCustomPrompt="1"/>
          </p:nvPr>
        </p:nvSpPr>
        <p:spPr>
          <a:xfrm>
            <a:off x="8067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6488819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9200"/>
            <a:ext cx="7200000" cy="795600"/>
          </a:xfrm>
        </p:spPr>
        <p:txBody>
          <a:bodyPr/>
          <a:lstStyle>
            <a:lvl1pPr>
              <a:defRPr sz="29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06"/>
            <a:ext cx="7200000" cy="720000"/>
          </a:xfrm>
        </p:spPr>
        <p:txBody>
          <a:bodyPr/>
          <a:lstStyle>
            <a:lvl1pPr marL="0" indent="0" algn="l">
              <a:spcBef>
                <a:spcPts val="0"/>
              </a:spcBef>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Logotype"/>
          <p:cNvGrpSpPr/>
          <p:nvPr userDrawn="1"/>
        </p:nvGrpSpPr>
        <p:grpSpPr>
          <a:xfrm>
            <a:off x="641350" y="530890"/>
            <a:ext cx="1384039" cy="288609"/>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21303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Disclaimer General English [blue]">
    <p:bg>
      <p:bgPr>
        <a:solidFill>
          <a:schemeClr val="accent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434982" y="2995535"/>
            <a:ext cx="3763821" cy="3431222"/>
            <a:chOff x="6324589" y="2994841"/>
            <a:chExt cx="2822131" cy="3430428"/>
          </a:xfrm>
        </p:grpSpPr>
        <p:sp>
          <p:nvSpPr>
            <p:cNvPr id="38"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sp>
          <p:nvSpPr>
            <p:cNvPr id="39"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sp>
          <p:nvSpPr>
            <p:cNvPr id="40"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sp>
          <p:nvSpPr>
            <p:cNvPr id="41"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sp>
          <p:nvSpPr>
            <p:cNvPr id="42"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grpSp>
      <p:grpSp>
        <p:nvGrpSpPr>
          <p:cNvPr id="19" name="Logotype"/>
          <p:cNvGrpSpPr>
            <a:grpSpLocks noChangeAspect="1"/>
          </p:cNvGrpSpPr>
          <p:nvPr userDrawn="1"/>
        </p:nvGrpSpPr>
        <p:grpSpPr>
          <a:xfrm>
            <a:off x="730476" y="536522"/>
            <a:ext cx="1845866" cy="448576"/>
            <a:chOff x="5075238" y="3101975"/>
            <a:chExt cx="2047875" cy="663575"/>
          </a:xfrm>
        </p:grpSpPr>
        <p:sp>
          <p:nvSpPr>
            <p:cNvPr id="20" name="Freeform 5"/>
            <p:cNvSpPr>
              <a:spLocks noEditPoints="1"/>
            </p:cNvSpPr>
            <p:nvPr/>
          </p:nvSpPr>
          <p:spPr bwMode="auto">
            <a:xfrm>
              <a:off x="6780213" y="3184525"/>
              <a:ext cx="342900" cy="342900"/>
            </a:xfrm>
            <a:custGeom>
              <a:avLst/>
              <a:gdLst>
                <a:gd name="T0" fmla="*/ 43 w 91"/>
                <a:gd name="T1" fmla="*/ 2 h 91"/>
                <a:gd name="T2" fmla="*/ 2 w 91"/>
                <a:gd name="T3" fmla="*/ 44 h 91"/>
                <a:gd name="T4" fmla="*/ 47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7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7"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7" y="21"/>
                  </a:cubicBezTo>
                  <a:cubicBezTo>
                    <a:pt x="60" y="21"/>
                    <a:pt x="72" y="32"/>
                    <a:pt x="72" y="45"/>
                  </a:cubicBezTo>
                  <a:lnTo>
                    <a:pt x="72"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noEditPoints="1"/>
            </p:cNvSpPr>
            <p:nvPr/>
          </p:nvSpPr>
          <p:spPr bwMode="auto">
            <a:xfrm>
              <a:off x="6423026" y="3187700"/>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p:nvSpPr>
          <p:spPr bwMode="auto">
            <a:xfrm>
              <a:off x="5865813" y="3192463"/>
              <a:ext cx="166688" cy="331788"/>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7"/>
                    <a:pt x="31" y="19"/>
                    <a:pt x="44"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p:nvSpPr>
          <p:spPr bwMode="auto">
            <a:xfrm>
              <a:off x="5075238" y="3135313"/>
              <a:ext cx="369888" cy="388938"/>
            </a:xfrm>
            <a:custGeom>
              <a:avLst/>
              <a:gdLst>
                <a:gd name="T0" fmla="*/ 185 w 233"/>
                <a:gd name="T1" fmla="*/ 164 h 245"/>
                <a:gd name="T2" fmla="*/ 48 w 233"/>
                <a:gd name="T3" fmla="*/ 0 h 245"/>
                <a:gd name="T4" fmla="*/ 0 w 233"/>
                <a:gd name="T5" fmla="*/ 0 h 245"/>
                <a:gd name="T6" fmla="*/ 0 w 233"/>
                <a:gd name="T7" fmla="*/ 245 h 245"/>
                <a:gd name="T8" fmla="*/ 50 w 233"/>
                <a:gd name="T9" fmla="*/ 245 h 245"/>
                <a:gd name="T10" fmla="*/ 50 w 233"/>
                <a:gd name="T11" fmla="*/ 81 h 245"/>
                <a:gd name="T12" fmla="*/ 190 w 233"/>
                <a:gd name="T13" fmla="*/ 245 h 245"/>
                <a:gd name="T14" fmla="*/ 233 w 233"/>
                <a:gd name="T15" fmla="*/ 245 h 245"/>
                <a:gd name="T16" fmla="*/ 233 w 233"/>
                <a:gd name="T17" fmla="*/ 0 h 245"/>
                <a:gd name="T18" fmla="*/ 185 w 233"/>
                <a:gd name="T19" fmla="*/ 0 h 245"/>
                <a:gd name="T20" fmla="*/ 185 w 233"/>
                <a:gd name="T21" fmla="*/ 16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5">
                  <a:moveTo>
                    <a:pt x="185" y="164"/>
                  </a:moveTo>
                  <a:lnTo>
                    <a:pt x="48" y="0"/>
                  </a:lnTo>
                  <a:lnTo>
                    <a:pt x="0" y="0"/>
                  </a:lnTo>
                  <a:lnTo>
                    <a:pt x="0" y="245"/>
                  </a:lnTo>
                  <a:lnTo>
                    <a:pt x="50" y="245"/>
                  </a:lnTo>
                  <a:lnTo>
                    <a:pt x="50" y="81"/>
                  </a:lnTo>
                  <a:lnTo>
                    <a:pt x="190" y="245"/>
                  </a:lnTo>
                  <a:lnTo>
                    <a:pt x="233" y="245"/>
                  </a:lnTo>
                  <a:lnTo>
                    <a:pt x="233" y="0"/>
                  </a:lnTo>
                  <a:lnTo>
                    <a:pt x="185" y="0"/>
                  </a:lnTo>
                  <a:lnTo>
                    <a:pt x="185" y="1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noEditPoints="1"/>
            </p:cNvSpPr>
            <p:nvPr/>
          </p:nvSpPr>
          <p:spPr bwMode="auto">
            <a:xfrm>
              <a:off x="6035676" y="3101975"/>
              <a:ext cx="342900" cy="425450"/>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noEditPoints="1"/>
            </p:cNvSpPr>
            <p:nvPr/>
          </p:nvSpPr>
          <p:spPr bwMode="auto">
            <a:xfrm>
              <a:off x="5486401" y="3192463"/>
              <a:ext cx="338138" cy="334963"/>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11"/>
            <p:cNvSpPr>
              <a:spLocks noChangeShapeType="1"/>
            </p:cNvSpPr>
            <p:nvPr/>
          </p:nvSpPr>
          <p:spPr bwMode="auto">
            <a:xfrm>
              <a:off x="6494463" y="3354388"/>
              <a:ext cx="0" cy="0"/>
            </a:xfrm>
            <a:prstGeom prst="lin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Line 12"/>
            <p:cNvSpPr>
              <a:spLocks noChangeShapeType="1"/>
            </p:cNvSpPr>
            <p:nvPr/>
          </p:nvSpPr>
          <p:spPr bwMode="auto">
            <a:xfrm>
              <a:off x="6494463" y="3354388"/>
              <a:ext cx="0" cy="0"/>
            </a:xfrm>
            <a:prstGeom prst="lin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Line 13"/>
            <p:cNvSpPr>
              <a:spLocks noChangeShapeType="1"/>
            </p:cNvSpPr>
            <p:nvPr/>
          </p:nvSpPr>
          <p:spPr bwMode="auto">
            <a:xfrm>
              <a:off x="6675438" y="3302000"/>
              <a:ext cx="0" cy="0"/>
            </a:xfrm>
            <a:prstGeom prst="lin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14"/>
            <p:cNvSpPr>
              <a:spLocks noChangeShapeType="1"/>
            </p:cNvSpPr>
            <p:nvPr/>
          </p:nvSpPr>
          <p:spPr bwMode="auto">
            <a:xfrm>
              <a:off x="6675438" y="3302000"/>
              <a:ext cx="0" cy="0"/>
            </a:xfrm>
            <a:prstGeom prst="lin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5"/>
            <p:cNvSpPr>
              <a:spLocks/>
            </p:cNvSpPr>
            <p:nvPr/>
          </p:nvSpPr>
          <p:spPr bwMode="auto">
            <a:xfrm>
              <a:off x="5681663" y="3663950"/>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7 h 27"/>
                <a:gd name="T10" fmla="*/ 21 w 30"/>
                <a:gd name="T11" fmla="*/ 17 h 27"/>
                <a:gd name="T12" fmla="*/ 17 w 30"/>
                <a:gd name="T13" fmla="*/ 27 h 27"/>
                <a:gd name="T14" fmla="*/ 13 w 30"/>
                <a:gd name="T15" fmla="*/ 27 h 27"/>
                <a:gd name="T16" fmla="*/ 9 w 30"/>
                <a:gd name="T17" fmla="*/ 17 h 27"/>
                <a:gd name="T18" fmla="*/ 6 w 30"/>
                <a:gd name="T19" fmla="*/ 7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7"/>
                  </a:cubicBezTo>
                  <a:cubicBezTo>
                    <a:pt x="23" y="10"/>
                    <a:pt x="22" y="14"/>
                    <a:pt x="21" y="17"/>
                  </a:cubicBezTo>
                  <a:cubicBezTo>
                    <a:pt x="17" y="27"/>
                    <a:pt x="17" y="27"/>
                    <a:pt x="17" y="27"/>
                  </a:cubicBezTo>
                  <a:cubicBezTo>
                    <a:pt x="13" y="27"/>
                    <a:pt x="13" y="27"/>
                    <a:pt x="13" y="27"/>
                  </a:cubicBezTo>
                  <a:cubicBezTo>
                    <a:pt x="9" y="17"/>
                    <a:pt x="9" y="17"/>
                    <a:pt x="9" y="17"/>
                  </a:cubicBezTo>
                  <a:cubicBezTo>
                    <a:pt x="8" y="14"/>
                    <a:pt x="7" y="10"/>
                    <a:pt x="6" y="7"/>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4"/>
                    <a:pt x="14" y="17"/>
                    <a:pt x="15" y="19"/>
                  </a:cubicBezTo>
                  <a:cubicBezTo>
                    <a:pt x="16" y="17"/>
                    <a:pt x="17" y="14"/>
                    <a:pt x="18" y="11"/>
                  </a:cubicBezTo>
                  <a:cubicBezTo>
                    <a:pt x="22" y="0"/>
                    <a:pt x="22" y="0"/>
                    <a:pt x="22" y="0"/>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6"/>
            <p:cNvSpPr>
              <a:spLocks noEditPoints="1"/>
            </p:cNvSpPr>
            <p:nvPr/>
          </p:nvSpPr>
          <p:spPr bwMode="auto">
            <a:xfrm>
              <a:off x="5832476" y="3663950"/>
              <a:ext cx="101600" cy="101600"/>
            </a:xfrm>
            <a:custGeom>
              <a:avLst/>
              <a:gdLst>
                <a:gd name="T0" fmla="*/ 19 w 27"/>
                <a:gd name="T1" fmla="*/ 21 h 27"/>
                <a:gd name="T2" fmla="*/ 8 w 27"/>
                <a:gd name="T3" fmla="*/ 21 h 27"/>
                <a:gd name="T4" fmla="*/ 6 w 27"/>
                <a:gd name="T5" fmla="*/ 27 h 27"/>
                <a:gd name="T6" fmla="*/ 0 w 27"/>
                <a:gd name="T7" fmla="*/ 27 h 27"/>
                <a:gd name="T8" fmla="*/ 11 w 27"/>
                <a:gd name="T9" fmla="*/ 0 h 27"/>
                <a:gd name="T10" fmla="*/ 17 w 27"/>
                <a:gd name="T11" fmla="*/ 0 h 27"/>
                <a:gd name="T12" fmla="*/ 27 w 27"/>
                <a:gd name="T13" fmla="*/ 27 h 27"/>
                <a:gd name="T14" fmla="*/ 21 w 27"/>
                <a:gd name="T15" fmla="*/ 27 h 27"/>
                <a:gd name="T16" fmla="*/ 19 w 27"/>
                <a:gd name="T17" fmla="*/ 21 h 27"/>
                <a:gd name="T18" fmla="*/ 18 w 27"/>
                <a:gd name="T19" fmla="*/ 17 h 27"/>
                <a:gd name="T20" fmla="*/ 17 w 27"/>
                <a:gd name="T21" fmla="*/ 16 h 27"/>
                <a:gd name="T22" fmla="*/ 14 w 27"/>
                <a:gd name="T23" fmla="*/ 6 h 27"/>
                <a:gd name="T24" fmla="*/ 10 w 27"/>
                <a:gd name="T25" fmla="*/ 16 h 27"/>
                <a:gd name="T26" fmla="*/ 10 w 27"/>
                <a:gd name="T27" fmla="*/ 17 h 27"/>
                <a:gd name="T28" fmla="*/ 18 w 27"/>
                <a:gd name="T2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1" y="0"/>
                    <a:pt x="11" y="0"/>
                    <a:pt x="11" y="0"/>
                  </a:cubicBezTo>
                  <a:cubicBezTo>
                    <a:pt x="17" y="0"/>
                    <a:pt x="17" y="0"/>
                    <a:pt x="17" y="0"/>
                  </a:cubicBezTo>
                  <a:cubicBezTo>
                    <a:pt x="27" y="27"/>
                    <a:pt x="27" y="27"/>
                    <a:pt x="27" y="27"/>
                  </a:cubicBezTo>
                  <a:cubicBezTo>
                    <a:pt x="21" y="27"/>
                    <a:pt x="21" y="27"/>
                    <a:pt x="21" y="27"/>
                  </a:cubicBezTo>
                  <a:lnTo>
                    <a:pt x="19" y="21"/>
                  </a:lnTo>
                  <a:close/>
                  <a:moveTo>
                    <a:pt x="18" y="17"/>
                  </a:moveTo>
                  <a:cubicBezTo>
                    <a:pt x="17" y="16"/>
                    <a:pt x="17" y="16"/>
                    <a:pt x="17" y="16"/>
                  </a:cubicBezTo>
                  <a:cubicBezTo>
                    <a:pt x="16" y="13"/>
                    <a:pt x="15" y="9"/>
                    <a:pt x="14" y="6"/>
                  </a:cubicBezTo>
                  <a:cubicBezTo>
                    <a:pt x="13" y="9"/>
                    <a:pt x="11" y="12"/>
                    <a:pt x="10" y="16"/>
                  </a:cubicBezTo>
                  <a:cubicBezTo>
                    <a:pt x="10" y="17"/>
                    <a:pt x="10" y="17"/>
                    <a:pt x="10" y="17"/>
                  </a:cubicBezTo>
                  <a:lnTo>
                    <a:pt x="18"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7"/>
            <p:cNvSpPr>
              <a:spLocks noEditPoints="1"/>
            </p:cNvSpPr>
            <p:nvPr/>
          </p:nvSpPr>
          <p:spPr bwMode="auto">
            <a:xfrm>
              <a:off x="5975351" y="3663950"/>
              <a:ext cx="79375" cy="101600"/>
            </a:xfrm>
            <a:custGeom>
              <a:avLst/>
              <a:gdLst>
                <a:gd name="T0" fmla="*/ 9 w 21"/>
                <a:gd name="T1" fmla="*/ 17 h 27"/>
                <a:gd name="T2" fmla="*/ 5 w 21"/>
                <a:gd name="T3" fmla="*/ 17 h 27"/>
                <a:gd name="T4" fmla="*/ 5 w 21"/>
                <a:gd name="T5" fmla="*/ 27 h 27"/>
                <a:gd name="T6" fmla="*/ 0 w 21"/>
                <a:gd name="T7" fmla="*/ 27 h 27"/>
                <a:gd name="T8" fmla="*/ 0 w 21"/>
                <a:gd name="T9" fmla="*/ 0 h 27"/>
                <a:gd name="T10" fmla="*/ 11 w 21"/>
                <a:gd name="T11" fmla="*/ 0 h 27"/>
                <a:gd name="T12" fmla="*/ 20 w 21"/>
                <a:gd name="T13" fmla="*/ 9 h 27"/>
                <a:gd name="T14" fmla="*/ 15 w 21"/>
                <a:gd name="T15" fmla="*/ 16 h 27"/>
                <a:gd name="T16" fmla="*/ 21 w 21"/>
                <a:gd name="T17" fmla="*/ 27 h 27"/>
                <a:gd name="T18" fmla="*/ 15 w 21"/>
                <a:gd name="T19" fmla="*/ 27 h 27"/>
                <a:gd name="T20" fmla="*/ 9 w 21"/>
                <a:gd name="T21" fmla="*/ 17 h 27"/>
                <a:gd name="T22" fmla="*/ 5 w 21"/>
                <a:gd name="T23" fmla="*/ 13 h 27"/>
                <a:gd name="T24" fmla="*/ 10 w 21"/>
                <a:gd name="T25" fmla="*/ 13 h 27"/>
                <a:gd name="T26" fmla="*/ 15 w 21"/>
                <a:gd name="T27" fmla="*/ 9 h 27"/>
                <a:gd name="T28" fmla="*/ 10 w 21"/>
                <a:gd name="T29" fmla="*/ 5 h 27"/>
                <a:gd name="T30" fmla="*/ 5 w 21"/>
                <a:gd name="T31" fmla="*/ 5 h 27"/>
                <a:gd name="T32" fmla="*/ 5 w 21"/>
                <a:gd name="T3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7">
                  <a:moveTo>
                    <a:pt x="9" y="17"/>
                  </a:moveTo>
                  <a:cubicBezTo>
                    <a:pt x="5" y="17"/>
                    <a:pt x="5" y="17"/>
                    <a:pt x="5" y="17"/>
                  </a:cubicBezTo>
                  <a:cubicBezTo>
                    <a:pt x="5" y="27"/>
                    <a:pt x="5" y="27"/>
                    <a:pt x="5" y="27"/>
                  </a:cubicBezTo>
                  <a:cubicBezTo>
                    <a:pt x="0" y="27"/>
                    <a:pt x="0" y="27"/>
                    <a:pt x="0" y="27"/>
                  </a:cubicBezTo>
                  <a:cubicBezTo>
                    <a:pt x="0" y="0"/>
                    <a:pt x="0" y="0"/>
                    <a:pt x="0" y="0"/>
                  </a:cubicBezTo>
                  <a:cubicBezTo>
                    <a:pt x="11" y="0"/>
                    <a:pt x="11" y="0"/>
                    <a:pt x="11" y="0"/>
                  </a:cubicBezTo>
                  <a:cubicBezTo>
                    <a:pt x="16" y="0"/>
                    <a:pt x="20" y="3"/>
                    <a:pt x="20" y="9"/>
                  </a:cubicBezTo>
                  <a:cubicBezTo>
                    <a:pt x="20" y="13"/>
                    <a:pt x="18" y="15"/>
                    <a:pt x="15" y="16"/>
                  </a:cubicBezTo>
                  <a:cubicBezTo>
                    <a:pt x="21" y="27"/>
                    <a:pt x="21" y="27"/>
                    <a:pt x="21" y="27"/>
                  </a:cubicBezTo>
                  <a:cubicBezTo>
                    <a:pt x="15" y="27"/>
                    <a:pt x="15" y="27"/>
                    <a:pt x="15" y="27"/>
                  </a:cubicBezTo>
                  <a:lnTo>
                    <a:pt x="9" y="17"/>
                  </a:lnTo>
                  <a:close/>
                  <a:moveTo>
                    <a:pt x="5" y="13"/>
                  </a:moveTo>
                  <a:cubicBezTo>
                    <a:pt x="10" y="13"/>
                    <a:pt x="10" y="13"/>
                    <a:pt x="10" y="13"/>
                  </a:cubicBezTo>
                  <a:cubicBezTo>
                    <a:pt x="13" y="13"/>
                    <a:pt x="15" y="11"/>
                    <a:pt x="15" y="9"/>
                  </a:cubicBezTo>
                  <a:cubicBezTo>
                    <a:pt x="15" y="6"/>
                    <a:pt x="13" y="5"/>
                    <a:pt x="10" y="5"/>
                  </a:cubicBezTo>
                  <a:cubicBezTo>
                    <a:pt x="5" y="5"/>
                    <a:pt x="5" y="5"/>
                    <a:pt x="5" y="5"/>
                  </a:cubicBezTo>
                  <a:lnTo>
                    <a:pt x="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8"/>
            <p:cNvSpPr>
              <a:spLocks/>
            </p:cNvSpPr>
            <p:nvPr/>
          </p:nvSpPr>
          <p:spPr bwMode="auto">
            <a:xfrm>
              <a:off x="6099176" y="3663950"/>
              <a:ext cx="90488" cy="101600"/>
            </a:xfrm>
            <a:custGeom>
              <a:avLst/>
              <a:gdLst>
                <a:gd name="T0" fmla="*/ 24 w 57"/>
                <a:gd name="T1" fmla="*/ 36 h 64"/>
                <a:gd name="T2" fmla="*/ 14 w 57"/>
                <a:gd name="T3" fmla="*/ 48 h 64"/>
                <a:gd name="T4" fmla="*/ 14 w 57"/>
                <a:gd name="T5" fmla="*/ 64 h 64"/>
                <a:gd name="T6" fmla="*/ 0 w 57"/>
                <a:gd name="T7" fmla="*/ 64 h 64"/>
                <a:gd name="T8" fmla="*/ 0 w 57"/>
                <a:gd name="T9" fmla="*/ 0 h 64"/>
                <a:gd name="T10" fmla="*/ 14 w 57"/>
                <a:gd name="T11" fmla="*/ 0 h 64"/>
                <a:gd name="T12" fmla="*/ 14 w 57"/>
                <a:gd name="T13" fmla="*/ 31 h 64"/>
                <a:gd name="T14" fmla="*/ 41 w 57"/>
                <a:gd name="T15" fmla="*/ 0 h 64"/>
                <a:gd name="T16" fmla="*/ 55 w 57"/>
                <a:gd name="T17" fmla="*/ 0 h 64"/>
                <a:gd name="T18" fmla="*/ 33 w 57"/>
                <a:gd name="T19" fmla="*/ 26 h 64"/>
                <a:gd name="T20" fmla="*/ 57 w 57"/>
                <a:gd name="T21" fmla="*/ 64 h 64"/>
                <a:gd name="T22" fmla="*/ 41 w 57"/>
                <a:gd name="T23" fmla="*/ 64 h 64"/>
                <a:gd name="T24" fmla="*/ 24 w 57"/>
                <a:gd name="T2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4">
                  <a:moveTo>
                    <a:pt x="24" y="36"/>
                  </a:moveTo>
                  <a:lnTo>
                    <a:pt x="14" y="48"/>
                  </a:lnTo>
                  <a:lnTo>
                    <a:pt x="14" y="64"/>
                  </a:lnTo>
                  <a:lnTo>
                    <a:pt x="0" y="64"/>
                  </a:lnTo>
                  <a:lnTo>
                    <a:pt x="0" y="0"/>
                  </a:lnTo>
                  <a:lnTo>
                    <a:pt x="14" y="0"/>
                  </a:lnTo>
                  <a:lnTo>
                    <a:pt x="14" y="31"/>
                  </a:lnTo>
                  <a:lnTo>
                    <a:pt x="41" y="0"/>
                  </a:lnTo>
                  <a:lnTo>
                    <a:pt x="55" y="0"/>
                  </a:lnTo>
                  <a:lnTo>
                    <a:pt x="33" y="26"/>
                  </a:lnTo>
                  <a:lnTo>
                    <a:pt x="57" y="64"/>
                  </a:lnTo>
                  <a:lnTo>
                    <a:pt x="41" y="64"/>
                  </a:lnTo>
                  <a:lnTo>
                    <a:pt x="24"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9"/>
            <p:cNvSpPr>
              <a:spLocks/>
            </p:cNvSpPr>
            <p:nvPr/>
          </p:nvSpPr>
          <p:spPr bwMode="auto">
            <a:xfrm>
              <a:off x="6230938" y="3663950"/>
              <a:ext cx="71438" cy="101600"/>
            </a:xfrm>
            <a:custGeom>
              <a:avLst/>
              <a:gdLst>
                <a:gd name="T0" fmla="*/ 45 w 45"/>
                <a:gd name="T1" fmla="*/ 53 h 64"/>
                <a:gd name="T2" fmla="*/ 45 w 45"/>
                <a:gd name="T3" fmla="*/ 64 h 64"/>
                <a:gd name="T4" fmla="*/ 0 w 45"/>
                <a:gd name="T5" fmla="*/ 64 h 64"/>
                <a:gd name="T6" fmla="*/ 0 w 45"/>
                <a:gd name="T7" fmla="*/ 0 h 64"/>
                <a:gd name="T8" fmla="*/ 43 w 45"/>
                <a:gd name="T9" fmla="*/ 0 h 64"/>
                <a:gd name="T10" fmla="*/ 43 w 45"/>
                <a:gd name="T11" fmla="*/ 12 h 64"/>
                <a:gd name="T12" fmla="*/ 14 w 45"/>
                <a:gd name="T13" fmla="*/ 12 h 64"/>
                <a:gd name="T14" fmla="*/ 14 w 45"/>
                <a:gd name="T15" fmla="*/ 26 h 64"/>
                <a:gd name="T16" fmla="*/ 40 w 45"/>
                <a:gd name="T17" fmla="*/ 26 h 64"/>
                <a:gd name="T18" fmla="*/ 40 w 45"/>
                <a:gd name="T19" fmla="*/ 38 h 64"/>
                <a:gd name="T20" fmla="*/ 14 w 45"/>
                <a:gd name="T21" fmla="*/ 38 h 64"/>
                <a:gd name="T22" fmla="*/ 14 w 45"/>
                <a:gd name="T23" fmla="*/ 53 h 64"/>
                <a:gd name="T24" fmla="*/ 45 w 45"/>
                <a:gd name="T25"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3"/>
                  </a:moveTo>
                  <a:lnTo>
                    <a:pt x="45" y="64"/>
                  </a:lnTo>
                  <a:lnTo>
                    <a:pt x="0" y="64"/>
                  </a:lnTo>
                  <a:lnTo>
                    <a:pt x="0" y="0"/>
                  </a:lnTo>
                  <a:lnTo>
                    <a:pt x="43" y="0"/>
                  </a:lnTo>
                  <a:lnTo>
                    <a:pt x="43" y="12"/>
                  </a:lnTo>
                  <a:lnTo>
                    <a:pt x="14" y="12"/>
                  </a:lnTo>
                  <a:lnTo>
                    <a:pt x="14" y="26"/>
                  </a:lnTo>
                  <a:lnTo>
                    <a:pt x="40" y="26"/>
                  </a:lnTo>
                  <a:lnTo>
                    <a:pt x="40" y="38"/>
                  </a:lnTo>
                  <a:lnTo>
                    <a:pt x="14" y="38"/>
                  </a:lnTo>
                  <a:lnTo>
                    <a:pt x="14" y="53"/>
                  </a:lnTo>
                  <a:lnTo>
                    <a:pt x="45"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0"/>
            <p:cNvSpPr>
              <a:spLocks/>
            </p:cNvSpPr>
            <p:nvPr/>
          </p:nvSpPr>
          <p:spPr bwMode="auto">
            <a:xfrm>
              <a:off x="6343651" y="3663950"/>
              <a:ext cx="79375" cy="101600"/>
            </a:xfrm>
            <a:custGeom>
              <a:avLst/>
              <a:gdLst>
                <a:gd name="T0" fmla="*/ 17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7 w 50"/>
                <a:gd name="T15" fmla="*/ 64 h 64"/>
                <a:gd name="T16" fmla="*/ 17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7" y="12"/>
                  </a:moveTo>
                  <a:lnTo>
                    <a:pt x="0" y="12"/>
                  </a:lnTo>
                  <a:lnTo>
                    <a:pt x="0" y="0"/>
                  </a:lnTo>
                  <a:lnTo>
                    <a:pt x="50" y="0"/>
                  </a:lnTo>
                  <a:lnTo>
                    <a:pt x="50" y="12"/>
                  </a:lnTo>
                  <a:lnTo>
                    <a:pt x="31" y="12"/>
                  </a:lnTo>
                  <a:lnTo>
                    <a:pt x="31" y="64"/>
                  </a:lnTo>
                  <a:lnTo>
                    <a:pt x="17" y="64"/>
                  </a:lnTo>
                  <a:lnTo>
                    <a:pt x="1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1"/>
            <p:cNvSpPr>
              <a:spLocks/>
            </p:cNvSpPr>
            <p:nvPr/>
          </p:nvSpPr>
          <p:spPr bwMode="auto">
            <a:xfrm>
              <a:off x="6450013" y="3663950"/>
              <a:ext cx="77788" cy="101600"/>
            </a:xfrm>
            <a:custGeom>
              <a:avLst/>
              <a:gdLst>
                <a:gd name="T0" fmla="*/ 0 w 21"/>
                <a:gd name="T1" fmla="*/ 24 h 27"/>
                <a:gd name="T2" fmla="*/ 3 w 21"/>
                <a:gd name="T3" fmla="*/ 20 h 27"/>
                <a:gd name="T4" fmla="*/ 11 w 21"/>
                <a:gd name="T5" fmla="*/ 23 h 27"/>
                <a:gd name="T6" fmla="*/ 15 w 21"/>
                <a:gd name="T7" fmla="*/ 19 h 27"/>
                <a:gd name="T8" fmla="*/ 10 w 21"/>
                <a:gd name="T9" fmla="*/ 16 h 27"/>
                <a:gd name="T10" fmla="*/ 1 w 21"/>
                <a:gd name="T11" fmla="*/ 8 h 27"/>
                <a:gd name="T12" fmla="*/ 12 w 21"/>
                <a:gd name="T13" fmla="*/ 0 h 27"/>
                <a:gd name="T14" fmla="*/ 20 w 21"/>
                <a:gd name="T15" fmla="*/ 3 h 27"/>
                <a:gd name="T16" fmla="*/ 18 w 21"/>
                <a:gd name="T17" fmla="*/ 7 h 27"/>
                <a:gd name="T18" fmla="*/ 11 w 21"/>
                <a:gd name="T19" fmla="*/ 5 h 27"/>
                <a:gd name="T20" fmla="*/ 7 w 21"/>
                <a:gd name="T21" fmla="*/ 7 h 27"/>
                <a:gd name="T22" fmla="*/ 13 w 21"/>
                <a:gd name="T23" fmla="*/ 11 h 27"/>
                <a:gd name="T24" fmla="*/ 21 w 21"/>
                <a:gd name="T25" fmla="*/ 19 h 27"/>
                <a:gd name="T26" fmla="*/ 11 w 21"/>
                <a:gd name="T27" fmla="*/ 27 h 27"/>
                <a:gd name="T28" fmla="*/ 0 w 21"/>
                <a:gd name="T29"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7">
                  <a:moveTo>
                    <a:pt x="0" y="24"/>
                  </a:moveTo>
                  <a:cubicBezTo>
                    <a:pt x="3" y="20"/>
                    <a:pt x="3" y="20"/>
                    <a:pt x="3" y="20"/>
                  </a:cubicBezTo>
                  <a:cubicBezTo>
                    <a:pt x="5" y="21"/>
                    <a:pt x="7" y="23"/>
                    <a:pt x="11" y="23"/>
                  </a:cubicBezTo>
                  <a:cubicBezTo>
                    <a:pt x="13" y="23"/>
                    <a:pt x="15" y="22"/>
                    <a:pt x="15" y="19"/>
                  </a:cubicBezTo>
                  <a:cubicBezTo>
                    <a:pt x="15" y="17"/>
                    <a:pt x="13" y="17"/>
                    <a:pt x="10" y="16"/>
                  </a:cubicBezTo>
                  <a:cubicBezTo>
                    <a:pt x="4" y="14"/>
                    <a:pt x="1" y="12"/>
                    <a:pt x="1" y="8"/>
                  </a:cubicBezTo>
                  <a:cubicBezTo>
                    <a:pt x="1" y="3"/>
                    <a:pt x="5" y="0"/>
                    <a:pt x="12" y="0"/>
                  </a:cubicBezTo>
                  <a:cubicBezTo>
                    <a:pt x="15" y="0"/>
                    <a:pt x="19" y="1"/>
                    <a:pt x="20" y="3"/>
                  </a:cubicBezTo>
                  <a:cubicBezTo>
                    <a:pt x="18" y="7"/>
                    <a:pt x="18" y="7"/>
                    <a:pt x="18" y="7"/>
                  </a:cubicBezTo>
                  <a:cubicBezTo>
                    <a:pt x="16" y="5"/>
                    <a:pt x="14" y="5"/>
                    <a:pt x="11" y="5"/>
                  </a:cubicBezTo>
                  <a:cubicBezTo>
                    <a:pt x="9" y="5"/>
                    <a:pt x="7" y="6"/>
                    <a:pt x="7" y="7"/>
                  </a:cubicBezTo>
                  <a:cubicBezTo>
                    <a:pt x="7" y="9"/>
                    <a:pt x="9" y="10"/>
                    <a:pt x="13" y="11"/>
                  </a:cubicBezTo>
                  <a:cubicBezTo>
                    <a:pt x="18" y="13"/>
                    <a:pt x="21" y="15"/>
                    <a:pt x="21" y="19"/>
                  </a:cubicBezTo>
                  <a:cubicBezTo>
                    <a:pt x="21" y="24"/>
                    <a:pt x="17" y="27"/>
                    <a:pt x="11" y="27"/>
                  </a:cubicBezTo>
                  <a:cubicBezTo>
                    <a:pt x="6" y="27"/>
                    <a:pt x="3" y="26"/>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Title 1"/>
          <p:cNvSpPr txBox="1">
            <a:spLocks/>
          </p:cNvSpPr>
          <p:nvPr userDrawn="1"/>
        </p:nvSpPr>
        <p:spPr>
          <a:xfrm>
            <a:off x="853239" y="1120039"/>
            <a:ext cx="9602500" cy="654317"/>
          </a:xfrm>
          <a:prstGeom prst="rect">
            <a:avLst/>
          </a:prstGeom>
        </p:spPr>
        <p:txBody>
          <a:bodyPr vert="horz" lIns="0" tIns="0" rIns="0" bIns="0" rtlCol="0" anchor="b" anchorCtr="0">
            <a:noAutofit/>
          </a:bodyPr>
          <a:lstStyle>
            <a:lvl1pPr algn="l" defTabSz="1088776" rtl="0" eaLnBrk="1" latinLnBrk="0" hangingPunct="1">
              <a:spcBef>
                <a:spcPct val="0"/>
              </a:spcBef>
              <a:buNone/>
              <a:defRPr sz="2900" b="1" kern="1200">
                <a:solidFill>
                  <a:schemeClr val="accent1"/>
                </a:solidFill>
                <a:latin typeface="+mj-lt"/>
                <a:ea typeface="+mj-ea"/>
                <a:cs typeface="+mj-cs"/>
              </a:defRPr>
            </a:lvl1pPr>
          </a:lstStyle>
          <a:p>
            <a:pPr marL="0" marR="0" lvl="0" indent="0" algn="l" defTabSz="1296406" rtl="0" eaLnBrk="1" fontAlgn="auto" latinLnBrk="0" hangingPunct="1">
              <a:lnSpc>
                <a:spcPct val="100000"/>
              </a:lnSpc>
              <a:spcBef>
                <a:spcPct val="0"/>
              </a:spcBef>
              <a:spcAft>
                <a:spcPts val="0"/>
              </a:spcAft>
              <a:buClrTx/>
              <a:buSzTx/>
              <a:buFontTx/>
              <a:buNone/>
              <a:tabLst/>
              <a:defRPr/>
            </a:pPr>
            <a:r>
              <a:rPr kumimoji="0" lang="en-GB" sz="2900" b="1" i="0" u="none" strike="noStrike" kern="1200" cap="none" spc="0" normalizeH="0" baseline="0" noProof="0" dirty="0">
                <a:ln>
                  <a:noFill/>
                </a:ln>
                <a:solidFill>
                  <a:schemeClr val="accent4"/>
                </a:solidFill>
                <a:effectLst/>
                <a:uLnTx/>
                <a:uFillTx/>
                <a:latin typeface="Arial"/>
                <a:ea typeface="+mj-ea"/>
                <a:cs typeface="+mj-cs"/>
              </a:rPr>
              <a:t>Thank you!</a:t>
            </a:r>
          </a:p>
        </p:txBody>
      </p:sp>
      <p:sp>
        <p:nvSpPr>
          <p:cNvPr id="31" name="Text Placeholder 4"/>
          <p:cNvSpPr txBox="1">
            <a:spLocks/>
          </p:cNvSpPr>
          <p:nvPr userDrawn="1"/>
        </p:nvSpPr>
        <p:spPr>
          <a:xfrm>
            <a:off x="842254" y="3802480"/>
            <a:ext cx="7067440" cy="2553291"/>
          </a:xfrm>
          <a:prstGeom prst="rect">
            <a:avLst/>
          </a:prstGeom>
        </p:spPr>
        <p:txBody>
          <a:bodyPr vert="horz" lIns="0" tIns="0" rIns="0" bIns="0" rtlCol="0">
            <a:noAutofit/>
          </a:bodyPr>
          <a:lstStyle>
            <a:lvl1pPr marL="0" indent="0" algn="l" defTabSz="1088776" rtl="0" eaLnBrk="1" latinLnBrk="0" hangingPunct="1">
              <a:spcBef>
                <a:spcPts val="0"/>
              </a:spcBef>
              <a:buFont typeface="Arial" pitchFamily="34" charset="0"/>
              <a:buNone/>
              <a:defRPr sz="900" kern="1200">
                <a:solidFill>
                  <a:schemeClr val="tx1"/>
                </a:solidFill>
                <a:latin typeface="+mn-lt"/>
                <a:ea typeface="+mn-ea"/>
                <a:cs typeface="+mn-cs"/>
              </a:defRPr>
            </a:lvl1pPr>
            <a:lvl2pPr marL="257191"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2pPr>
            <a:lvl3pPr marL="514382"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3pPr>
            <a:lvl4pPr marL="771574"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4pPr>
            <a:lvl5pPr marL="1028765"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Nordea Markets is the commercial name for Nordea’s international capital markets operation.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The information provided herein is intended for background information only and for the sole use of the intended recipient. The views and other information provided herein are the current views of Nordea Markets as of the date of this document and are subject to change without notice. This notice is not an exhaustive description of the described product or the risks related to it, and it should not be relied on as such, nor is it a substitute for the judgement of the recipient.</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The information provided herein is not intended to constitute and does not constitute investment advice nor is the information intended as an offer or solicitation for the purchase or sale of any financial instrument. The information contained herein has no regard to the specific investment objectives, the financial situation or particular needs of any particular recipient. Relevant and specific professional advice should always be obtained before making any investment or credit decision. It is important to note that past performance is not indicative of future results.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Nordea Markets is not and does not purport to be an adviser as to legal, taxation, accounting or regulatory matters in any jurisdiction.</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This document may not be reproduced, distributed or published for any purpose without the prior written consent from Nordea Markets.</a:t>
            </a:r>
          </a:p>
          <a:p>
            <a:pPr marL="0" marR="0" lvl="0" indent="0" algn="l" defTabSz="1296406" rtl="0" eaLnBrk="1" fontAlgn="auto" latinLnBrk="0" hangingPunct="1">
              <a:lnSpc>
                <a:spcPct val="100000"/>
              </a:lnSpc>
              <a:spcBef>
                <a:spcPts val="0"/>
              </a:spcBef>
              <a:spcAft>
                <a:spcPts val="0"/>
              </a:spcAft>
              <a:buClrTx/>
              <a:buSzTx/>
              <a:buFont typeface="Arial" pitchFamily="34" charset="0"/>
              <a:buNone/>
              <a:tabLst/>
              <a:defRPr/>
            </a:pPr>
            <a:endParaRPr kumimoji="0" lang="en-GB"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32" name="Content Placeholder 5"/>
          <p:cNvSpPr>
            <a:spLocks noGrp="1"/>
          </p:cNvSpPr>
          <p:nvPr>
            <p:ph sz="quarter" idx="10" hasCustomPrompt="1"/>
          </p:nvPr>
        </p:nvSpPr>
        <p:spPr>
          <a:xfrm>
            <a:off x="842255" y="2118250"/>
            <a:ext cx="9912814" cy="226083"/>
          </a:xfrm>
        </p:spPr>
        <p:txBody>
          <a:bodyPr/>
          <a:lstStyle>
            <a:lvl1pPr marL="0" indent="0">
              <a:spcBef>
                <a:spcPts val="0"/>
              </a:spcBef>
              <a:buNone/>
              <a:defRPr b="1">
                <a:solidFill>
                  <a:schemeClr val="bg1"/>
                </a:solidFill>
              </a:defRPr>
            </a:lvl1pPr>
          </a:lstStyle>
          <a:p>
            <a:r>
              <a:rPr lang="en-GB" dirty="0"/>
              <a:t>Title, Subject area</a:t>
            </a:r>
          </a:p>
        </p:txBody>
      </p:sp>
      <p:sp>
        <p:nvSpPr>
          <p:cNvPr id="33" name="Content Placeholder 5"/>
          <p:cNvSpPr>
            <a:spLocks noGrp="1"/>
          </p:cNvSpPr>
          <p:nvPr>
            <p:ph sz="quarter" idx="11" hasCustomPrompt="1"/>
          </p:nvPr>
        </p:nvSpPr>
        <p:spPr>
          <a:xfrm>
            <a:off x="842255" y="1828816"/>
            <a:ext cx="9912814" cy="239887"/>
          </a:xfrm>
        </p:spPr>
        <p:txBody>
          <a:bodyPr/>
          <a:lstStyle>
            <a:lvl1pPr marL="0" indent="0">
              <a:spcBef>
                <a:spcPts val="0"/>
              </a:spcBef>
              <a:buNone/>
              <a:defRPr b="1">
                <a:solidFill>
                  <a:schemeClr val="bg1"/>
                </a:solidFill>
              </a:defRPr>
            </a:lvl1pPr>
          </a:lstStyle>
          <a:p>
            <a:r>
              <a:rPr lang="en-GB" dirty="0"/>
              <a:t>Name</a:t>
            </a:r>
          </a:p>
        </p:txBody>
      </p:sp>
      <p:sp>
        <p:nvSpPr>
          <p:cNvPr id="34" name="Content Placeholder 5"/>
          <p:cNvSpPr>
            <a:spLocks noGrp="1"/>
          </p:cNvSpPr>
          <p:nvPr>
            <p:ph sz="quarter" idx="12" hasCustomPrompt="1"/>
          </p:nvPr>
        </p:nvSpPr>
        <p:spPr>
          <a:xfrm>
            <a:off x="842255" y="2393881"/>
            <a:ext cx="9912814" cy="210412"/>
          </a:xfrm>
        </p:spPr>
        <p:txBody>
          <a:bodyPr/>
          <a:lstStyle>
            <a:lvl1pPr marL="0" indent="0">
              <a:spcBef>
                <a:spcPts val="0"/>
              </a:spcBef>
              <a:buNone/>
              <a:defRPr b="1">
                <a:solidFill>
                  <a:schemeClr val="bg1"/>
                </a:solidFill>
              </a:defRPr>
            </a:lvl1pPr>
          </a:lstStyle>
          <a:p>
            <a:r>
              <a:rPr lang="en-GB" dirty="0"/>
              <a:t>E-Mail</a:t>
            </a:r>
          </a:p>
        </p:txBody>
      </p:sp>
      <p:sp>
        <p:nvSpPr>
          <p:cNvPr id="35" name="Content Placeholder 5"/>
          <p:cNvSpPr>
            <a:spLocks noGrp="1"/>
          </p:cNvSpPr>
          <p:nvPr>
            <p:ph sz="quarter" idx="13" hasCustomPrompt="1"/>
          </p:nvPr>
        </p:nvSpPr>
        <p:spPr>
          <a:xfrm>
            <a:off x="842255" y="2653840"/>
            <a:ext cx="9912814" cy="230428"/>
          </a:xfrm>
        </p:spPr>
        <p:txBody>
          <a:bodyPr/>
          <a:lstStyle>
            <a:lvl1pPr marL="0" indent="0">
              <a:spcBef>
                <a:spcPts val="0"/>
              </a:spcBef>
              <a:buNone/>
              <a:defRPr b="1">
                <a:solidFill>
                  <a:schemeClr val="bg1"/>
                </a:solidFill>
              </a:defRPr>
            </a:lvl1pPr>
          </a:lstStyle>
          <a:p>
            <a:r>
              <a:rPr lang="en-GB" dirty="0"/>
              <a:t>Phone (office) / Cell</a:t>
            </a:r>
          </a:p>
        </p:txBody>
      </p:sp>
      <p:sp>
        <p:nvSpPr>
          <p:cNvPr id="36" name="Content Placeholder 5"/>
          <p:cNvSpPr>
            <a:spLocks noGrp="1"/>
          </p:cNvSpPr>
          <p:nvPr>
            <p:ph sz="quarter" idx="14" hasCustomPrompt="1"/>
          </p:nvPr>
        </p:nvSpPr>
        <p:spPr>
          <a:xfrm>
            <a:off x="842255" y="2933815"/>
            <a:ext cx="9912814" cy="225744"/>
          </a:xfrm>
        </p:spPr>
        <p:txBody>
          <a:bodyPr/>
          <a:lstStyle>
            <a:lvl1pPr marL="0" indent="0">
              <a:spcBef>
                <a:spcPts val="0"/>
              </a:spcBef>
              <a:buNone/>
              <a:defRPr b="1">
                <a:solidFill>
                  <a:schemeClr val="bg1"/>
                </a:solidFill>
              </a:defRPr>
            </a:lvl1pPr>
          </a:lstStyle>
          <a:p>
            <a:r>
              <a:rPr lang="en-GB" dirty="0"/>
              <a:t>Twitter handle</a:t>
            </a:r>
          </a:p>
        </p:txBody>
      </p:sp>
      <p:sp>
        <p:nvSpPr>
          <p:cNvPr id="50" name="Content Placeholder 5"/>
          <p:cNvSpPr>
            <a:spLocks noGrp="1"/>
          </p:cNvSpPr>
          <p:nvPr>
            <p:ph sz="quarter" idx="15" hasCustomPrompt="1"/>
          </p:nvPr>
        </p:nvSpPr>
        <p:spPr>
          <a:xfrm>
            <a:off x="842255" y="3209109"/>
            <a:ext cx="9912814" cy="256297"/>
          </a:xfrm>
        </p:spPr>
        <p:txBody>
          <a:bodyPr/>
          <a:lstStyle>
            <a:lvl1pPr marL="0" indent="0">
              <a:spcBef>
                <a:spcPts val="0"/>
              </a:spcBef>
              <a:buNone/>
              <a:defRPr b="1">
                <a:solidFill>
                  <a:schemeClr val="bg1"/>
                </a:solidFill>
              </a:defRPr>
            </a:lvl1pPr>
          </a:lstStyle>
          <a:p>
            <a:r>
              <a:rPr lang="en-GB" dirty="0"/>
              <a:t>Link to e-Markets profile</a:t>
            </a:r>
          </a:p>
        </p:txBody>
      </p:sp>
    </p:spTree>
    <p:extLst>
      <p:ext uri="{BB962C8B-B14F-4D97-AF65-F5344CB8AC3E}">
        <p14:creationId xmlns:p14="http://schemas.microsoft.com/office/powerpoint/2010/main" val="539205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1037"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GB" dirty="0"/>
              <a:t>Click to edit Master title style</a:t>
            </a:r>
          </a:p>
        </p:txBody>
      </p:sp>
      <p:sp>
        <p:nvSpPr>
          <p:cNvPr id="3" name="Slide Number Placeholder 2"/>
          <p:cNvSpPr>
            <a:spLocks noGrp="1"/>
          </p:cNvSpPr>
          <p:nvPr>
            <p:ph type="sldNum" sz="quarter" idx="10"/>
          </p:nvPr>
        </p:nvSpPr>
        <p:spPr/>
        <p:txBody>
          <a:bodyPr/>
          <a:lstStyle/>
          <a:p>
            <a:fld id="{D14BCCD3-0010-4FBA-B965-2126ADC31932}" type="slidenum">
              <a:rPr lang="en-GB" smtClean="0"/>
              <a:pPr/>
              <a:t>‹#›</a:t>
            </a:fld>
            <a:endParaRPr lang="en-GB" dirty="0"/>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030896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8263"/>
            <a:ext cx="7200000" cy="750221"/>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noAutofit/>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8" name="AutoShape 3"/>
          <p:cNvSpPr>
            <a:spLocks noChangeAspect="1" noChangeArrowheads="1" noTextEdit="1"/>
          </p:cNvSpPr>
          <p:nvPr userDrawn="1"/>
        </p:nvSpPr>
        <p:spPr bwMode="auto">
          <a:xfrm>
            <a:off x="8326438" y="2854325"/>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 name="Pulse"/>
          <p:cNvGrpSpPr/>
          <p:nvPr userDrawn="1"/>
        </p:nvGrpSpPr>
        <p:grpSpPr>
          <a:xfrm>
            <a:off x="8751888" y="3030538"/>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Logotype"/>
          <p:cNvGrpSpPr/>
          <p:nvPr userDrawn="1"/>
        </p:nvGrpSpPr>
        <p:grpSpPr>
          <a:xfrm>
            <a:off x="641350" y="530890"/>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00433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4" name="Title 3"/>
          <p:cNvSpPr>
            <a:spLocks noGrp="1"/>
          </p:cNvSpPr>
          <p:nvPr>
            <p:ph type="title" hasCustomPrompt="1"/>
          </p:nvPr>
        </p:nvSpPr>
        <p:spPr/>
        <p:txBody>
          <a:bodyPr/>
          <a:lstStyle/>
          <a:p>
            <a:r>
              <a:rPr lang="en-GB" dirty="0"/>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r>
              <a:rPr lang="en-GB" dirty="0"/>
              <a:t>Nordea enables transition towards a sustainable future</a:t>
            </a:r>
          </a:p>
        </p:txBody>
      </p:sp>
    </p:spTree>
    <p:extLst>
      <p:ext uri="{BB962C8B-B14F-4D97-AF65-F5344CB8AC3E}">
        <p14:creationId xmlns:p14="http://schemas.microsoft.com/office/powerpoint/2010/main" val="1762861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3" name="Content Placeholder 2"/>
          <p:cNvSpPr>
            <a:spLocks noGrp="1"/>
          </p:cNvSpPr>
          <p:nvPr>
            <p:ph idx="1" hasCustomPrompt="1"/>
          </p:nvPr>
        </p:nvSpPr>
        <p:spPr>
          <a:xfrm>
            <a:off x="647999" y="1332000"/>
            <a:ext cx="7200000" cy="442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dirty="0"/>
          </a:p>
        </p:txBody>
      </p:sp>
      <p:sp>
        <p:nvSpPr>
          <p:cNvPr id="4" name="Footer Placeholder 3"/>
          <p:cNvSpPr>
            <a:spLocks noGrp="1"/>
          </p:cNvSpPr>
          <p:nvPr>
            <p:ph type="ftr" sz="quarter" idx="13"/>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658453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hasCustomPrompt="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192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5" name="Footer Placeholder 4"/>
          <p:cNvSpPr>
            <a:spLocks noGrp="1"/>
          </p:cNvSpPr>
          <p:nvPr>
            <p:ph type="ftr" sz="quarter" idx="13"/>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1401551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hasCustomPrompt="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6" name="Content Placeholder 3"/>
          <p:cNvSpPr>
            <a:spLocks noGrp="1"/>
          </p:cNvSpPr>
          <p:nvPr>
            <p:ph sz="half" idx="13" hasCustomPrompt="1"/>
          </p:nvPr>
        </p:nvSpPr>
        <p:spPr>
          <a:xfrm>
            <a:off x="8067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4"/>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425882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dirty="0"/>
          </a:p>
        </p:txBody>
      </p:sp>
      <p:sp>
        <p:nvSpPr>
          <p:cNvPr id="3" name="Footer Placeholder 2"/>
          <p:cNvSpPr>
            <a:spLocks noGrp="1"/>
          </p:cNvSpPr>
          <p:nvPr>
            <p:ph type="ftr" sz="quarter" idx="13"/>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2031110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dirty="0"/>
          </a:p>
        </p:txBody>
      </p:sp>
      <p:sp>
        <p:nvSpPr>
          <p:cNvPr id="2" name="Footer Placeholder 1"/>
          <p:cNvSpPr>
            <a:spLocks noGrp="1"/>
          </p:cNvSpPr>
          <p:nvPr>
            <p:ph type="ftr" sz="quarter" idx="13"/>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116294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dirty="0"/>
          </a:p>
        </p:txBody>
      </p:sp>
      <p:sp>
        <p:nvSpPr>
          <p:cNvPr id="3" name="Footer Placeholder 2"/>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1378173229"/>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4" name="Content Placeholder 3"/>
          <p:cNvSpPr>
            <a:spLocks noGrp="1"/>
          </p:cNvSpPr>
          <p:nvPr>
            <p:ph sz="half" idx="2" hasCustomPrompt="1"/>
          </p:nvPr>
        </p:nvSpPr>
        <p:spPr>
          <a:xfrm>
            <a:off x="6192000" y="1332000"/>
            <a:ext cx="5364000" cy="44316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48000" y="1332000"/>
            <a:ext cx="5364000" cy="4428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6" name="Footer Placeholder 5"/>
          <p:cNvSpPr>
            <a:spLocks noGrp="1"/>
          </p:cNvSpPr>
          <p:nvPr>
            <p:ph type="ftr" sz="quarter" idx="15"/>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31012016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hasCustomPrompt="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192000" y="1332000"/>
            <a:ext cx="5364000" cy="4428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3" name="Footer Placeholder 2"/>
          <p:cNvSpPr>
            <a:spLocks noGrp="1"/>
          </p:cNvSpPr>
          <p:nvPr>
            <p:ph type="ftr" sz="quarter" idx="15"/>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15736724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hasCustomPrompt="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8067600" y="1332000"/>
            <a:ext cx="3492000" cy="21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8" name="Content Placeholder 3"/>
          <p:cNvSpPr>
            <a:spLocks noGrp="1"/>
          </p:cNvSpPr>
          <p:nvPr>
            <p:ph sz="half" idx="15" hasCustomPrompt="1"/>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9"/>
          <p:cNvSpPr>
            <a:spLocks noGrp="1"/>
          </p:cNvSpPr>
          <p:nvPr>
            <p:ph type="pic" sz="quarter" idx="16" hasCustomPrompt="1"/>
          </p:nvPr>
        </p:nvSpPr>
        <p:spPr>
          <a:xfrm>
            <a:off x="8067600" y="3636000"/>
            <a:ext cx="3492000" cy="21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5" name="Footer Placeholder 4"/>
          <p:cNvSpPr>
            <a:spLocks noGrp="1"/>
          </p:cNvSpPr>
          <p:nvPr>
            <p:ph type="ftr" sz="quarter" idx="17"/>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2658674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8000" y="1980000"/>
            <a:ext cx="10908000" cy="37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2" name="Title 1"/>
          <p:cNvSpPr>
            <a:spLocks noGrp="1"/>
          </p:cNvSpPr>
          <p:nvPr>
            <p:ph type="title" hasCustomPrompt="1"/>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4" name="Footer Placeholder 3"/>
          <p:cNvSpPr>
            <a:spLocks noGrp="1"/>
          </p:cNvSpPr>
          <p:nvPr>
            <p:ph type="ftr" sz="quarter" idx="15"/>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318819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10" name="Picture Placeholder 9"/>
          <p:cNvSpPr>
            <a:spLocks noGrp="1"/>
          </p:cNvSpPr>
          <p:nvPr>
            <p:ph type="pic" sz="quarter" idx="14" hasCustomPrompt="1"/>
          </p:nvPr>
        </p:nvSpPr>
        <p:spPr>
          <a:xfrm>
            <a:off x="2407371" y="1989634"/>
            <a:ext cx="1746000" cy="19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8" name="Picture Placeholder 9"/>
          <p:cNvSpPr>
            <a:spLocks noGrp="1"/>
          </p:cNvSpPr>
          <p:nvPr>
            <p:ph type="pic" sz="quarter" idx="15" hasCustomPrompt="1"/>
          </p:nvPr>
        </p:nvSpPr>
        <p:spPr>
          <a:xfrm>
            <a:off x="4368800" y="1989634"/>
            <a:ext cx="3489325" cy="30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11" name="Picture Placeholder 9"/>
          <p:cNvSpPr>
            <a:spLocks noGrp="1"/>
          </p:cNvSpPr>
          <p:nvPr>
            <p:ph type="pic" sz="quarter" idx="16" hasCustomPrompt="1"/>
          </p:nvPr>
        </p:nvSpPr>
        <p:spPr>
          <a:xfrm>
            <a:off x="8064000" y="1989634"/>
            <a:ext cx="2556000" cy="19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12" name="Picture Placeholder 9"/>
          <p:cNvSpPr>
            <a:spLocks noGrp="1"/>
          </p:cNvSpPr>
          <p:nvPr>
            <p:ph type="pic" sz="quarter" idx="17" hasCustomPrompt="1"/>
          </p:nvPr>
        </p:nvSpPr>
        <p:spPr>
          <a:xfrm>
            <a:off x="8064000" y="4149874"/>
            <a:ext cx="1692000" cy="1332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4" name="Footer Placeholder 3"/>
          <p:cNvSpPr>
            <a:spLocks noGrp="1"/>
          </p:cNvSpPr>
          <p:nvPr>
            <p:ph type="ftr" sz="quarter" idx="18"/>
          </p:nvPr>
        </p:nvSpPr>
        <p:spPr/>
        <p:txBody>
          <a:bodyPr/>
          <a:lstStyle/>
          <a:p>
            <a:r>
              <a:rPr lang="en-GB" dirty="0"/>
              <a:t>Nordea enables transition towards a sustainable future</a:t>
            </a:r>
          </a:p>
        </p:txBody>
      </p:sp>
    </p:spTree>
    <p:extLst>
      <p:ext uri="{BB962C8B-B14F-4D97-AF65-F5344CB8AC3E}">
        <p14:creationId xmlns:p14="http://schemas.microsoft.com/office/powerpoint/2010/main" val="2547127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mage and Heading">
    <p:bg>
      <p:bgPr>
        <a:solidFill>
          <a:schemeClr val="bg1">
            <a:lumMod val="95000"/>
          </a:schemeClr>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sz="quarter" idx="15" hasCustomPrompt="1"/>
          </p:nvPr>
        </p:nvSpPr>
        <p:spPr>
          <a:xfrm>
            <a:off x="0" y="0"/>
            <a:ext cx="12195175" cy="6859588"/>
          </a:xfrm>
          <a:noFill/>
        </p:spPr>
        <p:txBody>
          <a:bodyPr anchor="ctr" anchorCtr="0"/>
          <a:lstStyle>
            <a:lvl1pPr marL="0" indent="0" algn="ctr">
              <a:buNone/>
              <a:defRPr baseline="0">
                <a:solidFill>
                  <a:schemeClr val="tx1"/>
                </a:solidFill>
              </a:defRPr>
            </a:lvl1pPr>
          </a:lstStyle>
          <a:p>
            <a:r>
              <a:rPr lang="en-GB" dirty="0"/>
              <a:t>Insert picture by using Nordea Image Bank button</a:t>
            </a:r>
          </a:p>
        </p:txBody>
      </p:sp>
      <p:sp>
        <p:nvSpPr>
          <p:cNvPr id="2" name="Title 1"/>
          <p:cNvSpPr>
            <a:spLocks noGrp="1"/>
          </p:cNvSpPr>
          <p:nvPr>
            <p:ph type="ctrTitle" hasCustomPrompt="1"/>
          </p:nvPr>
        </p:nvSpPr>
        <p:spPr>
          <a:xfrm>
            <a:off x="648000" y="333450"/>
            <a:ext cx="7200000" cy="1009078"/>
          </a:xfrm>
        </p:spPr>
        <p:txBody>
          <a:bodyPr>
            <a:noAutofit/>
          </a:bodyPr>
          <a:lstStyle>
            <a:lvl1pPr>
              <a:defRPr sz="3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1510482"/>
            <a:ext cx="7200000" cy="68524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5" name="Platshållare för sidfot 4"/>
          <p:cNvSpPr>
            <a:spLocks noGrp="1"/>
          </p:cNvSpPr>
          <p:nvPr>
            <p:ph type="ftr" sz="quarter" idx="16"/>
          </p:nvPr>
        </p:nvSpPr>
        <p:spPr/>
        <p:txBody>
          <a:bodyPr/>
          <a:lstStyle>
            <a:lvl1pPr>
              <a:defRPr>
                <a:solidFill>
                  <a:srgbClr val="8B8A8D"/>
                </a:solidFill>
              </a:defRPr>
            </a:lvl1pPr>
          </a:lstStyle>
          <a:p>
            <a:r>
              <a:rPr lang="en-GB" dirty="0"/>
              <a:t>Nordea enables transition towards a sustainable future</a:t>
            </a:r>
          </a:p>
        </p:txBody>
      </p:sp>
      <p:sp>
        <p:nvSpPr>
          <p:cNvPr id="6" name="Platshållare för bildnummer 5"/>
          <p:cNvSpPr>
            <a:spLocks noGrp="1"/>
          </p:cNvSpPr>
          <p:nvPr>
            <p:ph type="sldNum" sz="quarter" idx="17"/>
          </p:nvPr>
        </p:nvSpPr>
        <p:spPr/>
        <p:txBody>
          <a:bodyPr/>
          <a:lstStyle>
            <a:lvl1pPr>
              <a:defRPr>
                <a:solidFill>
                  <a:srgbClr val="8B8A8D"/>
                </a:solidFill>
              </a:defRPr>
            </a:lvl1pPr>
          </a:lstStyle>
          <a:p>
            <a:fld id="{D14BCCD3-0010-4FBA-B965-2126ADC31932}" type="slidenum">
              <a:rPr lang="en-GB" smtClean="0"/>
              <a:pPr/>
              <a:t>‹#›</a:t>
            </a:fld>
            <a:endParaRPr lang="en-GB" dirty="0"/>
          </a:p>
        </p:txBody>
      </p:sp>
      <p:cxnSp>
        <p:nvCxnSpPr>
          <p:cNvPr id="29" name="Line"/>
          <p:cNvCxnSpPr/>
          <p:nvPr userDrawn="1"/>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grpSp>
        <p:nvGrpSpPr>
          <p:cNvPr id="15" name="Logotype"/>
          <p:cNvGrpSpPr/>
          <p:nvPr userDrawn="1"/>
        </p:nvGrpSpPr>
        <p:grpSpPr>
          <a:xfrm>
            <a:off x="10689465" y="6389301"/>
            <a:ext cx="863687" cy="180102"/>
            <a:chOff x="9501453" y="6148765"/>
            <a:chExt cx="2047875" cy="427037"/>
          </a:xfrm>
        </p:grpSpPr>
        <p:sp>
          <p:nvSpPr>
            <p:cNvPr id="16"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55969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21845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9200"/>
            <a:ext cx="7200000" cy="74880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60" name="Pulse"/>
          <p:cNvGrpSpPr/>
          <p:nvPr userDrawn="1"/>
        </p:nvGrpSpPr>
        <p:grpSpPr>
          <a:xfrm>
            <a:off x="0" y="2990850"/>
            <a:ext cx="12204000" cy="3559175"/>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Logotype"/>
          <p:cNvGrpSpPr/>
          <p:nvPr userDrawn="1"/>
        </p:nvGrpSpPr>
        <p:grpSpPr>
          <a:xfrm>
            <a:off x="641350" y="530890"/>
            <a:ext cx="1384039" cy="288609"/>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83813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0" y="0"/>
            <a:ext cx="12195175" cy="6859588"/>
          </a:xfrm>
        </p:spPr>
        <p:txBody>
          <a:bodyPr anchor="ctr" anchorCtr="0"/>
          <a:lstStyle>
            <a:lvl1pPr marL="0" indent="0" algn="ctr">
              <a:buNone/>
              <a:defRPr baseline="0">
                <a:solidFill>
                  <a:schemeClr val="tx1"/>
                </a:solidFill>
              </a:defRPr>
            </a:lvl1pPr>
          </a:lstStyle>
          <a:p>
            <a:r>
              <a:rPr lang="en-GB" dirty="0"/>
              <a:t>Insert picture by using Nordea Image Bank button or use as pink slide</a:t>
            </a:r>
          </a:p>
        </p:txBody>
      </p:sp>
      <p:sp>
        <p:nvSpPr>
          <p:cNvPr id="2" name="Title 1"/>
          <p:cNvSpPr>
            <a:spLocks noGrp="1"/>
          </p:cNvSpPr>
          <p:nvPr>
            <p:ph type="ctrTitle" hasCustomPrompt="1"/>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352930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648000" y="4783756"/>
            <a:ext cx="7200000" cy="62685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5436000"/>
            <a:ext cx="7200000" cy="360083"/>
          </a:xfrm>
        </p:spPr>
        <p:txBody>
          <a:bodyPr>
            <a:noAutofit/>
          </a:bodyPr>
          <a:lstStyle>
            <a:lvl1pPr marL="0" indent="0" algn="l">
              <a:buNone/>
              <a:defRPr b="1">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7" name="Picture Placeholder 6"/>
          <p:cNvSpPr>
            <a:spLocks noGrp="1"/>
          </p:cNvSpPr>
          <p:nvPr>
            <p:ph type="pic" sz="quarter" idx="15" hasCustomPrompt="1"/>
          </p:nvPr>
        </p:nvSpPr>
        <p:spPr>
          <a:xfrm>
            <a:off x="-1" y="939600"/>
            <a:ext cx="12204000" cy="3816350"/>
          </a:xfrm>
          <a:noFill/>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dirty="0"/>
              <a:t>Insert picture by using Nordea Image Bank button</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Logotype"/>
          <p:cNvGrpSpPr/>
          <p:nvPr userDrawn="1"/>
        </p:nvGrpSpPr>
        <p:grpSpPr>
          <a:xfrm>
            <a:off x="5371674" y="298072"/>
            <a:ext cx="1384039" cy="288609"/>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3993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dirty="0"/>
          </a:p>
        </p:txBody>
      </p:sp>
      <p:sp>
        <p:nvSpPr>
          <p:cNvPr id="2" name="Footer Placeholder 1"/>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1521664259"/>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Pr>
        <a:solidFill>
          <a:srgbClr val="FDECE4"/>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3200" cy="6859588"/>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p:cNvSpPr>
            <a:spLocks noGrp="1"/>
          </p:cNvSpPr>
          <p:nvPr>
            <p:ph type="pic" sz="quarter" idx="15" hasCustomPrompt="1"/>
          </p:nvPr>
        </p:nvSpPr>
        <p:spPr>
          <a:xfrm>
            <a:off x="-1" y="940414"/>
            <a:ext cx="12204000" cy="3816350"/>
          </a:xfrm>
          <a:noFill/>
        </p:spPr>
        <p:txBody>
          <a:bodyPr anchor="ctr" anchorCtr="0"/>
          <a:lstStyle>
            <a:lvl1pPr marL="0" indent="0" algn="ctr">
              <a:buNone/>
              <a:defRPr>
                <a:solidFill>
                  <a:schemeClr val="tx1"/>
                </a:solidFill>
              </a:defRPr>
            </a:lvl1pPr>
          </a:lstStyle>
          <a:p>
            <a:r>
              <a:rPr lang="en-GB" dirty="0"/>
              <a:t>Insert picture by using Nordea Image Bank button</a:t>
            </a:r>
          </a:p>
        </p:txBody>
      </p:sp>
      <p:sp>
        <p:nvSpPr>
          <p:cNvPr id="2" name="Title 1"/>
          <p:cNvSpPr>
            <a:spLocks noGrp="1"/>
          </p:cNvSpPr>
          <p:nvPr>
            <p:ph type="ctrTitle" hasCustomPrompt="1"/>
          </p:nvPr>
        </p:nvSpPr>
        <p:spPr>
          <a:xfrm>
            <a:off x="648000" y="4775994"/>
            <a:ext cx="7200000" cy="634612"/>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543600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6" name="Pulse"/>
          <p:cNvGrpSpPr/>
          <p:nvPr userDrawn="1"/>
        </p:nvGrpSpPr>
        <p:grpSpPr>
          <a:xfrm>
            <a:off x="8751888" y="3030538"/>
            <a:ext cx="3446462" cy="3490913"/>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Logotype"/>
          <p:cNvGrpSpPr/>
          <p:nvPr userDrawn="1"/>
        </p:nvGrpSpPr>
        <p:grpSpPr>
          <a:xfrm>
            <a:off x="5371674" y="298072"/>
            <a:ext cx="1384039" cy="288609"/>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9398396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72018" y="1089026"/>
            <a:ext cx="8402188" cy="999458"/>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hasCustomPrompt="1"/>
          </p:nvPr>
        </p:nvSpPr>
        <p:spPr>
          <a:xfrm>
            <a:off x="1872018" y="2160500"/>
            <a:ext cx="8402188" cy="720167"/>
          </a:xfrm>
        </p:spPr>
        <p:txBody>
          <a:bodyPr anchor="t" anchorCtr="0">
            <a:noAutofit/>
          </a:bodyPr>
          <a:lstStyle>
            <a:lvl1pPr marL="0" indent="0" algn="ctr">
              <a:buNone/>
              <a:defRPr sz="1900" b="1">
                <a:solidFill>
                  <a:schemeClr val="accent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11" name="Pulse"/>
          <p:cNvGrpSpPr/>
          <p:nvPr userDrawn="1"/>
        </p:nvGrpSpPr>
        <p:grpSpPr>
          <a:xfrm>
            <a:off x="8751888" y="3030538"/>
            <a:ext cx="3446462" cy="3490913"/>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805824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12195175" cy="6859588"/>
          </a:xfrm>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dirty="0"/>
              <a:t>Insert picture by using Nordea Image Bank button or use as pink slide</a:t>
            </a:r>
          </a:p>
        </p:txBody>
      </p:sp>
      <p:sp>
        <p:nvSpPr>
          <p:cNvPr id="2" name="Title 1"/>
          <p:cNvSpPr>
            <a:spLocks noGrp="1"/>
          </p:cNvSpPr>
          <p:nvPr>
            <p:ph type="title" hasCustomPrompt="1"/>
          </p:nvPr>
        </p:nvSpPr>
        <p:spPr>
          <a:xfrm>
            <a:off x="1872018" y="1090800"/>
            <a:ext cx="8402188" cy="1000800"/>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hasCustomPrompt="1"/>
          </p:nvPr>
        </p:nvSpPr>
        <p:spPr>
          <a:xfrm>
            <a:off x="1872018" y="2160500"/>
            <a:ext cx="8402188" cy="720167"/>
          </a:xfrm>
        </p:spPr>
        <p:txBody>
          <a:bodyPr anchor="t" anchorCtr="0">
            <a:noAutofit/>
          </a:bodyPr>
          <a:lstStyle>
            <a:lvl1pPr marL="0" indent="0" algn="ctr">
              <a:buNone/>
              <a:defRPr sz="1900" b="1">
                <a:solidFill>
                  <a:schemeClr val="tx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28" name="Pulse"/>
          <p:cNvGrpSpPr/>
          <p:nvPr userDrawn="1"/>
        </p:nvGrpSpPr>
        <p:grpSpPr>
          <a:xfrm>
            <a:off x="0" y="2990850"/>
            <a:ext cx="12204000" cy="3559175"/>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624848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89025"/>
            <a:ext cx="6864086" cy="2268744"/>
          </a:xfrm>
        </p:spPr>
        <p:txBody>
          <a:bodyPr>
            <a:noAutofit/>
          </a:bodyPr>
          <a:lstStyle>
            <a:lvl1pPr algn="ctr">
              <a:defRPr sz="3000">
                <a:solidFill>
                  <a:srgbClr val="0000A0"/>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r>
              <a:rPr lang="en-GB" dirty="0"/>
              <a:t>Nordea enables transition towards a sustainable future</a:t>
            </a:r>
          </a:p>
        </p:txBody>
      </p:sp>
    </p:spTree>
    <p:extLst>
      <p:ext uri="{BB962C8B-B14F-4D97-AF65-F5344CB8AC3E}">
        <p14:creationId xmlns:p14="http://schemas.microsoft.com/office/powerpoint/2010/main" val="2237967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90800"/>
            <a:ext cx="6864086" cy="2268000"/>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10689465" y="6389301"/>
            <a:ext cx="863687" cy="180102"/>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r>
              <a:rPr lang="en-GB" dirty="0"/>
              <a:t>Nordea enables transition towards a sustainable future</a:t>
            </a:r>
          </a:p>
        </p:txBody>
      </p:sp>
    </p:spTree>
    <p:extLst>
      <p:ext uri="{BB962C8B-B14F-4D97-AF65-F5344CB8AC3E}">
        <p14:creationId xmlns:p14="http://schemas.microsoft.com/office/powerpoint/2010/main" val="159455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66246"/>
            <a:ext cx="6864086" cy="2327243"/>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270924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3348038"/>
            <a:ext cx="12204700" cy="2643187"/>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Logotype, static"/>
          <p:cNvGrpSpPr/>
          <p:nvPr userDrawn="1"/>
        </p:nvGrpSpPr>
        <p:grpSpPr>
          <a:xfrm>
            <a:off x="10689465" y="6389301"/>
            <a:ext cx="863687" cy="180102"/>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r>
              <a:rPr lang="en-GB" dirty="0"/>
              <a:t>Nordea enables transition towards a sustainable future</a:t>
            </a:r>
          </a:p>
        </p:txBody>
      </p:sp>
    </p:spTree>
    <p:extLst>
      <p:ext uri="{BB962C8B-B14F-4D97-AF65-F5344CB8AC3E}">
        <p14:creationId xmlns:p14="http://schemas.microsoft.com/office/powerpoint/2010/main" val="1865031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751888" y="3030538"/>
            <a:ext cx="3446462" cy="3490913"/>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ctrTitle" hasCustomPrompt="1"/>
          </p:nvPr>
        </p:nvSpPr>
        <p:spPr>
          <a:xfrm>
            <a:off x="648000" y="1338264"/>
            <a:ext cx="7200000" cy="795474"/>
          </a:xfrm>
        </p:spPr>
        <p:txBody>
          <a:bodyPr/>
          <a:lstStyle>
            <a:lvl1pPr>
              <a:defRPr sz="29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06"/>
            <a:ext cx="7200000" cy="720000"/>
          </a:xfrm>
        </p:spPr>
        <p:txBody>
          <a:bodyPr/>
          <a:lstStyle>
            <a:lvl1pPr marL="0" indent="0" algn="l">
              <a:spcBef>
                <a:spcPts val="0"/>
              </a:spcBef>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30" name="Logotype"/>
          <p:cNvGrpSpPr/>
          <p:nvPr userDrawn="1"/>
        </p:nvGrpSpPr>
        <p:grpSpPr>
          <a:xfrm>
            <a:off x="640800" y="532800"/>
            <a:ext cx="1384039" cy="288609"/>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08396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000" y="1339200"/>
            <a:ext cx="7200000" cy="795600"/>
          </a:xfrm>
        </p:spPr>
        <p:txBody>
          <a:bodyPr/>
          <a:lstStyle>
            <a:lvl1pPr>
              <a:defRPr sz="2900">
                <a:solidFill>
                  <a:srgbClr val="FBD9CA"/>
                </a:solidFill>
              </a:defRPr>
            </a:lvl1pPr>
          </a:lstStyle>
          <a:p>
            <a:r>
              <a:rPr lang="en-GB" dirty="0"/>
              <a:t>Click to edit Master title style</a:t>
            </a:r>
          </a:p>
        </p:txBody>
      </p:sp>
      <p:sp>
        <p:nvSpPr>
          <p:cNvPr id="3" name="Subtitle 2"/>
          <p:cNvSpPr>
            <a:spLocks noGrp="1"/>
          </p:cNvSpPr>
          <p:nvPr>
            <p:ph type="subTitle" idx="1" hasCustomPrompt="1"/>
          </p:nvPr>
        </p:nvSpPr>
        <p:spPr>
          <a:xfrm>
            <a:off x="648000" y="2133606"/>
            <a:ext cx="7200000" cy="720000"/>
          </a:xfrm>
        </p:spPr>
        <p:txBody>
          <a:bodyPr/>
          <a:lstStyle>
            <a:lvl1pPr marL="0" indent="0" algn="l">
              <a:spcBef>
                <a:spcPts val="0"/>
              </a:spcBef>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Logotype"/>
          <p:cNvGrpSpPr/>
          <p:nvPr userDrawn="1"/>
        </p:nvGrpSpPr>
        <p:grpSpPr>
          <a:xfrm>
            <a:off x="641350" y="530890"/>
            <a:ext cx="1384039" cy="288609"/>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817926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8263"/>
            <a:ext cx="7200000" cy="750221"/>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8" name="AutoShape 3"/>
          <p:cNvSpPr>
            <a:spLocks noChangeAspect="1" noChangeArrowheads="1" noTextEdit="1"/>
          </p:cNvSpPr>
          <p:nvPr userDrawn="1"/>
        </p:nvSpPr>
        <p:spPr bwMode="auto">
          <a:xfrm>
            <a:off x="8326438" y="2854325"/>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 name="Pulse"/>
          <p:cNvGrpSpPr/>
          <p:nvPr userDrawn="1"/>
        </p:nvGrpSpPr>
        <p:grpSpPr>
          <a:xfrm>
            <a:off x="8751888" y="3030538"/>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Logotype"/>
          <p:cNvGrpSpPr/>
          <p:nvPr userDrawn="1"/>
        </p:nvGrpSpPr>
        <p:grpSpPr>
          <a:xfrm>
            <a:off x="641350" y="530890"/>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21887322"/>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4" name="Title 3"/>
          <p:cNvSpPr>
            <a:spLocks noGrp="1"/>
          </p:cNvSpPr>
          <p:nvPr>
            <p:ph type="title"/>
          </p:nvPr>
        </p:nvSpPr>
        <p:spPr/>
        <p:txBody>
          <a:bodyPr/>
          <a:lstStyle/>
          <a:p>
            <a:r>
              <a:rPr lang="en-GB" dirty="0"/>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endParaRPr lang="en-GB" dirty="0"/>
          </a:p>
        </p:txBody>
      </p:sp>
    </p:spTree>
    <p:extLst>
      <p:ext uri="{BB962C8B-B14F-4D97-AF65-F5344CB8AC3E}">
        <p14:creationId xmlns:p14="http://schemas.microsoft.com/office/powerpoint/2010/main" val="399260559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7200000" cy="720167"/>
          </a:xfrm>
        </p:spPr>
        <p:txBody>
          <a:bodyPr/>
          <a:lstStyle/>
          <a:p>
            <a:r>
              <a:rPr lang="en-GB" dirty="0"/>
              <a:t>Click to edit Master title style</a:t>
            </a:r>
          </a:p>
        </p:txBody>
      </p:sp>
      <p:sp>
        <p:nvSpPr>
          <p:cNvPr id="4" name="Content Placeholder 3"/>
          <p:cNvSpPr>
            <a:spLocks noGrp="1"/>
          </p:cNvSpPr>
          <p:nvPr>
            <p:ph sz="half" idx="2" hasCustomPrompt="1"/>
          </p:nvPr>
        </p:nvSpPr>
        <p:spPr>
          <a:xfrm>
            <a:off x="6192000" y="1332000"/>
            <a:ext cx="5364000" cy="44316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48000" y="1332000"/>
            <a:ext cx="5364000" cy="4428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6" name="Footer Placeholder 5"/>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418694079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647999" y="1332000"/>
            <a:ext cx="7200000" cy="442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dirty="0"/>
          </a:p>
        </p:txBody>
      </p:sp>
      <p:sp>
        <p:nvSpPr>
          <p:cNvPr id="4" name="Footer Placeholder 3"/>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377508356"/>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6192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5" name="Footer Placeholder 4"/>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3617217839"/>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6" name="Content Placeholder 3"/>
          <p:cNvSpPr>
            <a:spLocks noGrp="1"/>
          </p:cNvSpPr>
          <p:nvPr>
            <p:ph sz="half" idx="13"/>
          </p:nvPr>
        </p:nvSpPr>
        <p:spPr>
          <a:xfrm>
            <a:off x="8067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4086145800"/>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dirty="0"/>
              <a:t>Click to edit Master title style</a:t>
            </a:r>
          </a:p>
        </p:txBody>
      </p:sp>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dirty="0"/>
          </a:p>
        </p:txBody>
      </p:sp>
      <p:sp>
        <p:nvSpPr>
          <p:cNvPr id="3" name="Footer Placeholder 2"/>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584940638"/>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dirty="0"/>
          </a:p>
        </p:txBody>
      </p:sp>
      <p:sp>
        <p:nvSpPr>
          <p:cNvPr id="2" name="Footer Placeholder 1"/>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4203768710"/>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dirty="0"/>
              <a:t>Click to edit Master title style</a:t>
            </a:r>
          </a:p>
        </p:txBody>
      </p:sp>
      <p:sp>
        <p:nvSpPr>
          <p:cNvPr id="4" name="Content Placeholder 3"/>
          <p:cNvSpPr>
            <a:spLocks noGrp="1"/>
          </p:cNvSpPr>
          <p:nvPr>
            <p:ph sz="half" idx="2"/>
          </p:nvPr>
        </p:nvSpPr>
        <p:spPr>
          <a:xfrm>
            <a:off x="6192000" y="1332000"/>
            <a:ext cx="5364000" cy="44316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48000" y="1332000"/>
            <a:ext cx="5364000" cy="4428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6" name="Footer Placeholder 5"/>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2645532036"/>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192000" y="1332000"/>
            <a:ext cx="5364000" cy="4428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3" name="Footer Placeholder 2"/>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4186563251"/>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8067600" y="1332000"/>
            <a:ext cx="3492000" cy="2124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8" name="Content Placeholder 3"/>
          <p:cNvSpPr>
            <a:spLocks noGrp="1"/>
          </p:cNvSpPr>
          <p:nvPr>
            <p:ph sz="half" idx="15"/>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9"/>
          <p:cNvSpPr>
            <a:spLocks noGrp="1"/>
          </p:cNvSpPr>
          <p:nvPr>
            <p:ph type="pic" sz="quarter" idx="16" hasCustomPrompt="1"/>
          </p:nvPr>
        </p:nvSpPr>
        <p:spPr>
          <a:xfrm>
            <a:off x="8067600" y="3636000"/>
            <a:ext cx="3492000" cy="2124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5" name="Footer Placeholder 4"/>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2874241578"/>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8000" y="1980000"/>
            <a:ext cx="10908000" cy="3780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4" name="Footer Placeholder 3"/>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1195520464"/>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10" name="Picture Placeholder 9"/>
          <p:cNvSpPr>
            <a:spLocks noGrp="1"/>
          </p:cNvSpPr>
          <p:nvPr>
            <p:ph type="pic" sz="quarter" idx="14" hasCustomPrompt="1"/>
          </p:nvPr>
        </p:nvSpPr>
        <p:spPr>
          <a:xfrm>
            <a:off x="2407371" y="1989634"/>
            <a:ext cx="1746000" cy="1980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8" name="Picture Placeholder 9"/>
          <p:cNvSpPr>
            <a:spLocks noGrp="1"/>
          </p:cNvSpPr>
          <p:nvPr>
            <p:ph type="pic" sz="quarter" idx="15" hasCustomPrompt="1"/>
          </p:nvPr>
        </p:nvSpPr>
        <p:spPr>
          <a:xfrm>
            <a:off x="4368800" y="1989634"/>
            <a:ext cx="3489325" cy="3024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11" name="Picture Placeholder 9"/>
          <p:cNvSpPr>
            <a:spLocks noGrp="1"/>
          </p:cNvSpPr>
          <p:nvPr>
            <p:ph type="pic" sz="quarter" idx="16" hasCustomPrompt="1"/>
          </p:nvPr>
        </p:nvSpPr>
        <p:spPr>
          <a:xfrm>
            <a:off x="8064000" y="1989634"/>
            <a:ext cx="2556000" cy="1980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12" name="Picture Placeholder 9"/>
          <p:cNvSpPr>
            <a:spLocks noGrp="1"/>
          </p:cNvSpPr>
          <p:nvPr>
            <p:ph type="pic" sz="quarter" idx="17" hasCustomPrompt="1"/>
          </p:nvPr>
        </p:nvSpPr>
        <p:spPr>
          <a:xfrm>
            <a:off x="8064000" y="4149874"/>
            <a:ext cx="1692000" cy="1332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4" name="Footer Placeholder 3"/>
          <p:cNvSpPr>
            <a:spLocks noGrp="1"/>
          </p:cNvSpPr>
          <p:nvPr>
            <p:ph type="ftr" sz="quarter" idx="18"/>
          </p:nvPr>
        </p:nvSpPr>
        <p:spPr/>
        <p:txBody>
          <a:bodyPr/>
          <a:lstStyle/>
          <a:p>
            <a:endParaRPr lang="en-GB" dirty="0"/>
          </a:p>
        </p:txBody>
      </p:sp>
    </p:spTree>
    <p:extLst>
      <p:ext uri="{BB962C8B-B14F-4D97-AF65-F5344CB8AC3E}">
        <p14:creationId xmlns:p14="http://schemas.microsoft.com/office/powerpoint/2010/main" val="424814489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hasCustomPrompt="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192000" y="1332000"/>
            <a:ext cx="5364000" cy="4428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3" name="Footer Placeholder 2"/>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849876918"/>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mage and Heading">
    <p:bg>
      <p:bgPr>
        <a:solidFill>
          <a:schemeClr val="bg1">
            <a:lumMod val="95000"/>
          </a:schemeClr>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sz="quarter" idx="15" hasCustomPrompt="1"/>
          </p:nvPr>
        </p:nvSpPr>
        <p:spPr>
          <a:xfrm>
            <a:off x="0" y="0"/>
            <a:ext cx="12195175" cy="6859588"/>
          </a:xfrm>
          <a:noFill/>
        </p:spPr>
        <p:txBody>
          <a:bodyPr anchor="ctr" anchorCtr="0"/>
          <a:lstStyle>
            <a:lvl1pPr marL="0" indent="0" algn="ctr">
              <a:buNone/>
              <a:defRPr baseline="0">
                <a:solidFill>
                  <a:schemeClr val="tx1"/>
                </a:solidFill>
              </a:defRPr>
            </a:lvl1pPr>
          </a:lstStyle>
          <a:p>
            <a:r>
              <a:rPr lang="sv-SE" dirty="0" err="1"/>
              <a:t>Insert</a:t>
            </a:r>
            <a:r>
              <a:rPr lang="sv-SE" dirty="0"/>
              <a:t> </a:t>
            </a:r>
            <a:r>
              <a:rPr lang="sv-SE" dirty="0" err="1"/>
              <a:t>picture</a:t>
            </a:r>
            <a:r>
              <a:rPr lang="sv-SE" dirty="0"/>
              <a:t> by </a:t>
            </a:r>
            <a:r>
              <a:rPr lang="sv-SE" dirty="0" err="1"/>
              <a:t>using</a:t>
            </a:r>
            <a:r>
              <a:rPr lang="sv-SE" dirty="0"/>
              <a:t> Nordea Image Bank </a:t>
            </a:r>
            <a:r>
              <a:rPr lang="sv-SE" dirty="0" err="1"/>
              <a:t>button</a:t>
            </a:r>
            <a:endParaRPr lang="en-GB" dirty="0"/>
          </a:p>
        </p:txBody>
      </p:sp>
      <p:sp>
        <p:nvSpPr>
          <p:cNvPr id="2" name="Title 1"/>
          <p:cNvSpPr>
            <a:spLocks noGrp="1"/>
          </p:cNvSpPr>
          <p:nvPr>
            <p:ph type="ctrTitle"/>
          </p:nvPr>
        </p:nvSpPr>
        <p:spPr>
          <a:xfrm>
            <a:off x="648000" y="333450"/>
            <a:ext cx="7200000" cy="1009078"/>
          </a:xfrm>
        </p:spPr>
        <p:txBody>
          <a:bodyPr>
            <a:noAutofit/>
          </a:bodyPr>
          <a:lstStyle>
            <a:lvl1pPr>
              <a:defRPr sz="30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1510482"/>
            <a:ext cx="7200000" cy="68524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5" name="Platshållare för sidfot 4"/>
          <p:cNvSpPr>
            <a:spLocks noGrp="1"/>
          </p:cNvSpPr>
          <p:nvPr>
            <p:ph type="ftr" sz="quarter" idx="16"/>
          </p:nvPr>
        </p:nvSpPr>
        <p:spPr/>
        <p:txBody>
          <a:bodyPr/>
          <a:lstStyle>
            <a:lvl1pPr>
              <a:defRPr>
                <a:solidFill>
                  <a:srgbClr val="8B8A8D"/>
                </a:solidFill>
              </a:defRPr>
            </a:lvl1pPr>
          </a:lstStyle>
          <a:p>
            <a:endParaRPr lang="en-GB" dirty="0"/>
          </a:p>
        </p:txBody>
      </p:sp>
      <p:sp>
        <p:nvSpPr>
          <p:cNvPr id="6" name="Platshållare för bildnummer 5"/>
          <p:cNvSpPr>
            <a:spLocks noGrp="1"/>
          </p:cNvSpPr>
          <p:nvPr>
            <p:ph type="sldNum" sz="quarter" idx="17"/>
          </p:nvPr>
        </p:nvSpPr>
        <p:spPr/>
        <p:txBody>
          <a:bodyPr/>
          <a:lstStyle>
            <a:lvl1pPr>
              <a:defRPr>
                <a:solidFill>
                  <a:srgbClr val="8B8A8D"/>
                </a:solidFill>
              </a:defRPr>
            </a:lvl1pPr>
          </a:lstStyle>
          <a:p>
            <a:fld id="{D14BCCD3-0010-4FBA-B965-2126ADC31932}" type="slidenum">
              <a:rPr lang="en-GB" smtClean="0"/>
              <a:pPr/>
              <a:t>‹#›</a:t>
            </a:fld>
            <a:endParaRPr lang="en-GB" dirty="0"/>
          </a:p>
        </p:txBody>
      </p:sp>
      <p:cxnSp>
        <p:nvCxnSpPr>
          <p:cNvPr id="29" name="Line"/>
          <p:cNvCxnSpPr/>
          <p:nvPr userDrawn="1"/>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grpSp>
        <p:nvGrpSpPr>
          <p:cNvPr id="15" name="Logotype"/>
          <p:cNvGrpSpPr/>
          <p:nvPr userDrawn="1"/>
        </p:nvGrpSpPr>
        <p:grpSpPr>
          <a:xfrm>
            <a:off x="10689465" y="6389301"/>
            <a:ext cx="863687" cy="180102"/>
            <a:chOff x="9501453" y="6148765"/>
            <a:chExt cx="2047875" cy="427037"/>
          </a:xfrm>
        </p:grpSpPr>
        <p:sp>
          <p:nvSpPr>
            <p:cNvPr id="16"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25229214"/>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62418210"/>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648000" y="2133650"/>
            <a:ext cx="7200000" cy="360083"/>
          </a:xfrm>
        </p:spPr>
        <p:txBody>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60" name="Pulse"/>
          <p:cNvGrpSpPr/>
          <p:nvPr userDrawn="1"/>
        </p:nvGrpSpPr>
        <p:grpSpPr>
          <a:xfrm>
            <a:off x="0" y="2990850"/>
            <a:ext cx="12204000" cy="3559175"/>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Logotype"/>
          <p:cNvGrpSpPr/>
          <p:nvPr userDrawn="1"/>
        </p:nvGrpSpPr>
        <p:grpSpPr>
          <a:xfrm>
            <a:off x="641350" y="530890"/>
            <a:ext cx="1384039" cy="288609"/>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83048963"/>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0" y="0"/>
            <a:ext cx="12195175" cy="6859588"/>
          </a:xfrm>
        </p:spPr>
        <p:txBody>
          <a:bodyPr anchor="ctr" anchorCtr="0"/>
          <a:lstStyle>
            <a:lvl1pPr marL="0" indent="0" algn="ctr">
              <a:buNone/>
              <a:defRPr baseline="0">
                <a:solidFill>
                  <a:schemeClr val="tx1"/>
                </a:solidFill>
              </a:defRPr>
            </a:lvl1pPr>
          </a:lstStyle>
          <a:p>
            <a:r>
              <a:rPr lang="sv-SE" dirty="0" err="1"/>
              <a:t>Insert</a:t>
            </a:r>
            <a:r>
              <a:rPr lang="sv-SE" dirty="0"/>
              <a:t> </a:t>
            </a:r>
            <a:r>
              <a:rPr lang="sv-SE" dirty="0" err="1"/>
              <a:t>picture</a:t>
            </a:r>
            <a:r>
              <a:rPr lang="sv-SE" dirty="0"/>
              <a:t> by </a:t>
            </a:r>
            <a:r>
              <a:rPr lang="sv-SE" dirty="0" err="1"/>
              <a:t>using</a:t>
            </a:r>
            <a:r>
              <a:rPr lang="sv-SE" dirty="0"/>
              <a:t> Nordea Image Bank </a:t>
            </a:r>
            <a:r>
              <a:rPr lang="sv-SE" dirty="0" err="1"/>
              <a:t>button</a:t>
            </a:r>
            <a:r>
              <a:rPr lang="sv-SE" dirty="0"/>
              <a:t> or </a:t>
            </a:r>
            <a:r>
              <a:rPr lang="sv-SE" dirty="0" err="1"/>
              <a:t>use</a:t>
            </a:r>
            <a:r>
              <a:rPr lang="sv-SE" dirty="0"/>
              <a:t> as </a:t>
            </a:r>
            <a:r>
              <a:rPr lang="sv-SE" dirty="0" err="1"/>
              <a:t>pink</a:t>
            </a:r>
            <a:r>
              <a:rPr lang="sv-SE" dirty="0"/>
              <a:t> </a:t>
            </a:r>
            <a:r>
              <a:rPr lang="sv-SE" dirty="0" err="1"/>
              <a:t>slide</a:t>
            </a:r>
            <a:endParaRPr lang="en-GB" dirty="0"/>
          </a:p>
        </p:txBody>
      </p:sp>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37373595"/>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648000" y="4783756"/>
            <a:ext cx="7200000" cy="62685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7" name="Picture Placeholder 6"/>
          <p:cNvSpPr>
            <a:spLocks noGrp="1"/>
          </p:cNvSpPr>
          <p:nvPr>
            <p:ph type="pic" sz="quarter" idx="15" hasCustomPrompt="1"/>
          </p:nvPr>
        </p:nvSpPr>
        <p:spPr>
          <a:xfrm>
            <a:off x="-1" y="939600"/>
            <a:ext cx="12204000" cy="3816350"/>
          </a:xfrm>
          <a:noFill/>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sv-SE" dirty="0" err="1"/>
              <a:t>Insert</a:t>
            </a:r>
            <a:r>
              <a:rPr lang="sv-SE" dirty="0"/>
              <a:t> </a:t>
            </a:r>
            <a:r>
              <a:rPr lang="sv-SE" dirty="0" err="1"/>
              <a:t>picture</a:t>
            </a:r>
            <a:r>
              <a:rPr lang="sv-SE" dirty="0"/>
              <a:t> by </a:t>
            </a:r>
            <a:r>
              <a:rPr lang="sv-SE" dirty="0" err="1"/>
              <a:t>using</a:t>
            </a:r>
            <a:r>
              <a:rPr lang="sv-SE" dirty="0"/>
              <a:t> Nordea Image Bank </a:t>
            </a:r>
            <a:r>
              <a:rPr lang="sv-SE" dirty="0" err="1"/>
              <a:t>button</a:t>
            </a:r>
            <a:endParaRPr lang="en-GB" dirty="0"/>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Logotype"/>
          <p:cNvGrpSpPr/>
          <p:nvPr userDrawn="1"/>
        </p:nvGrpSpPr>
        <p:grpSpPr>
          <a:xfrm>
            <a:off x="5371674" y="298072"/>
            <a:ext cx="1384039" cy="288609"/>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98687723"/>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Pr>
        <a:solidFill>
          <a:srgbClr val="FDECE4"/>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3200" cy="6859588"/>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p:cNvSpPr>
            <a:spLocks noGrp="1"/>
          </p:cNvSpPr>
          <p:nvPr>
            <p:ph type="pic" sz="quarter" idx="15" hasCustomPrompt="1"/>
          </p:nvPr>
        </p:nvSpPr>
        <p:spPr>
          <a:xfrm>
            <a:off x="-1" y="940414"/>
            <a:ext cx="12204000" cy="3816350"/>
          </a:xfrm>
          <a:noFill/>
        </p:spPr>
        <p:txBody>
          <a:bodyPr anchor="ctr" anchorCtr="0"/>
          <a:lstStyle>
            <a:lvl1pPr marL="0" indent="0" algn="ctr">
              <a:buNone/>
              <a:defRPr>
                <a:solidFill>
                  <a:schemeClr val="tx1"/>
                </a:solidFill>
              </a:defRPr>
            </a:lvl1pPr>
          </a:lstStyle>
          <a:p>
            <a:r>
              <a:rPr lang="sv-SE" dirty="0" err="1"/>
              <a:t>Insert</a:t>
            </a:r>
            <a:r>
              <a:rPr lang="sv-SE" dirty="0"/>
              <a:t> </a:t>
            </a:r>
            <a:r>
              <a:rPr lang="sv-SE" dirty="0" err="1"/>
              <a:t>picture</a:t>
            </a:r>
            <a:r>
              <a:rPr lang="sv-SE" dirty="0"/>
              <a:t> by </a:t>
            </a:r>
            <a:r>
              <a:rPr lang="sv-SE" dirty="0" err="1"/>
              <a:t>using</a:t>
            </a:r>
            <a:r>
              <a:rPr lang="sv-SE" dirty="0"/>
              <a:t> Nordea Image Bank </a:t>
            </a:r>
            <a:r>
              <a:rPr lang="sv-SE" dirty="0" err="1"/>
              <a:t>button</a:t>
            </a:r>
            <a:endParaRPr lang="en-GB" dirty="0"/>
          </a:p>
        </p:txBody>
      </p:sp>
      <p:sp>
        <p:nvSpPr>
          <p:cNvPr id="2" name="Title 1"/>
          <p:cNvSpPr>
            <a:spLocks noGrp="1"/>
          </p:cNvSpPr>
          <p:nvPr>
            <p:ph type="ctrTitle"/>
          </p:nvPr>
        </p:nvSpPr>
        <p:spPr>
          <a:xfrm>
            <a:off x="648000" y="4775994"/>
            <a:ext cx="7200000" cy="634612"/>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6" name="Pulse"/>
          <p:cNvGrpSpPr/>
          <p:nvPr userDrawn="1"/>
        </p:nvGrpSpPr>
        <p:grpSpPr>
          <a:xfrm>
            <a:off x="8751888" y="3030538"/>
            <a:ext cx="3446462" cy="3490913"/>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Logotype"/>
          <p:cNvGrpSpPr/>
          <p:nvPr userDrawn="1"/>
        </p:nvGrpSpPr>
        <p:grpSpPr>
          <a:xfrm>
            <a:off x="5371674" y="298072"/>
            <a:ext cx="1384039" cy="288609"/>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64899362"/>
      </p:ext>
    </p:extLst>
  </p:cSld>
  <p:clrMapOvr>
    <a:overrideClrMapping bg1="lt1" tx1="dk1" bg2="lt2" tx2="dk2" accent1="accent1" accent2="accent2" accent3="accent3" accent4="accent4" accent5="accent5" accent6="accent6" hlink="hlink" folHlink="folHlink"/>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018" y="1089026"/>
            <a:ext cx="8402188" cy="999458"/>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accent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11" name="Pulse"/>
          <p:cNvGrpSpPr/>
          <p:nvPr userDrawn="1"/>
        </p:nvGrpSpPr>
        <p:grpSpPr>
          <a:xfrm>
            <a:off x="8751888" y="3030538"/>
            <a:ext cx="3446462" cy="3490913"/>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002906466"/>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12195175" cy="6859588"/>
          </a:xfrm>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sv-SE" dirty="0" err="1"/>
              <a:t>Insert</a:t>
            </a:r>
            <a:r>
              <a:rPr lang="sv-SE" dirty="0"/>
              <a:t> </a:t>
            </a:r>
            <a:r>
              <a:rPr lang="sv-SE" dirty="0" err="1"/>
              <a:t>picture</a:t>
            </a:r>
            <a:r>
              <a:rPr lang="sv-SE" dirty="0"/>
              <a:t> by </a:t>
            </a:r>
            <a:r>
              <a:rPr lang="sv-SE" dirty="0" err="1"/>
              <a:t>using</a:t>
            </a:r>
            <a:r>
              <a:rPr lang="sv-SE" dirty="0"/>
              <a:t> Nordea Image Bank </a:t>
            </a:r>
            <a:r>
              <a:rPr lang="sv-SE" dirty="0" err="1"/>
              <a:t>button</a:t>
            </a:r>
            <a:r>
              <a:rPr lang="sv-SE" dirty="0"/>
              <a:t> or </a:t>
            </a:r>
            <a:r>
              <a:rPr lang="sv-SE" dirty="0" err="1"/>
              <a:t>use</a:t>
            </a:r>
            <a:r>
              <a:rPr lang="sv-SE" dirty="0"/>
              <a:t> as </a:t>
            </a:r>
            <a:r>
              <a:rPr lang="sv-SE" dirty="0" err="1"/>
              <a:t>pink</a:t>
            </a:r>
            <a:r>
              <a:rPr lang="sv-SE" dirty="0"/>
              <a:t> </a:t>
            </a:r>
            <a:r>
              <a:rPr lang="sv-SE" dirty="0" err="1"/>
              <a:t>slide</a:t>
            </a:r>
            <a:endParaRPr lang="en-GB" dirty="0"/>
          </a:p>
        </p:txBody>
      </p:sp>
      <p:sp>
        <p:nvSpPr>
          <p:cNvPr id="2" name="Title 1"/>
          <p:cNvSpPr>
            <a:spLocks noGrp="1"/>
          </p:cNvSpPr>
          <p:nvPr>
            <p:ph type="title"/>
          </p:nvPr>
        </p:nvSpPr>
        <p:spPr>
          <a:xfrm>
            <a:off x="1872018" y="1090800"/>
            <a:ext cx="8402188" cy="1000800"/>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tx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28" name="Pulse"/>
          <p:cNvGrpSpPr/>
          <p:nvPr userDrawn="1"/>
        </p:nvGrpSpPr>
        <p:grpSpPr>
          <a:xfrm>
            <a:off x="0" y="2990850"/>
            <a:ext cx="12204000" cy="3559175"/>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03660162"/>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89025"/>
            <a:ext cx="6864086" cy="2268744"/>
          </a:xfrm>
        </p:spPr>
        <p:txBody>
          <a:bodyPr>
            <a:noAutofit/>
          </a:bodyPr>
          <a:lstStyle>
            <a:lvl1pPr algn="ctr">
              <a:defRPr sz="3000">
                <a:solidFill>
                  <a:srgbClr val="0000A0"/>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endParaRPr lang="en-GB" dirty="0"/>
          </a:p>
        </p:txBody>
      </p:sp>
    </p:spTree>
    <p:extLst>
      <p:ext uri="{BB962C8B-B14F-4D97-AF65-F5344CB8AC3E}">
        <p14:creationId xmlns:p14="http://schemas.microsoft.com/office/powerpoint/2010/main" val="16380578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90800"/>
            <a:ext cx="6864086" cy="2268000"/>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10689465" y="6389301"/>
            <a:ext cx="863687" cy="180102"/>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928997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ags" Target="../tags/tag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3.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4.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999" y="360083"/>
            <a:ext cx="7200000" cy="720167"/>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647999" y="1332000"/>
            <a:ext cx="10908000" cy="442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648000" y="6375018"/>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2"/>
          <p:cNvSpPr>
            <a:spLocks noChangeShapeType="1"/>
          </p:cNvSpPr>
          <p:nvPr/>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3"/>
          <p:cNvSpPr>
            <a:spLocks noChangeShapeType="1"/>
          </p:cNvSpPr>
          <p:nvPr/>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4"/>
          <p:cNvSpPr>
            <a:spLocks noChangeShapeType="1"/>
          </p:cNvSpPr>
          <p:nvPr/>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1" name="Logotype, static"/>
          <p:cNvGrpSpPr/>
          <p:nvPr/>
        </p:nvGrpSpPr>
        <p:grpSpPr>
          <a:xfrm>
            <a:off x="10689465"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endParaRPr lang="en-GB" dirty="0"/>
          </a:p>
        </p:txBody>
      </p:sp>
      <p:sp>
        <p:nvSpPr>
          <p:cNvPr id="5" name="xxLanguageTextBox">
            <a:extLst>
              <a:ext uri="{FF2B5EF4-FFF2-40B4-BE49-F238E27FC236}">
                <a16:creationId xmlns:a16="http://schemas.microsoft.com/office/drawing/2014/main" id="{E8CA553C-86C5-4CEC-B16B-84B71B2D5202}"/>
              </a:ext>
            </a:extLst>
          </p:cNvPr>
          <p:cNvSpPr/>
          <p:nvPr userDrawn="1">
            <p:custDataLst>
              <p:tags r:id="rId27"/>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
        <p:nvSpPr>
          <p:cNvPr id="4"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C059F1CD-B423-4EA3-BF25-9FF000F83797}"/>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736556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37" r:id="rId3"/>
    <p:sldLayoutId id="2147483652" r:id="rId4"/>
    <p:sldLayoutId id="2147483738" r:id="rId5"/>
    <p:sldLayoutId id="2147483663" r:id="rId6"/>
    <p:sldLayoutId id="2147483655" r:id="rId7"/>
    <p:sldLayoutId id="2147483660" r:id="rId8"/>
    <p:sldLayoutId id="2147483724" r:id="rId9"/>
    <p:sldLayoutId id="2147483725" r:id="rId10"/>
    <p:sldLayoutId id="2147483735" r:id="rId11"/>
    <p:sldLayoutId id="2147483736" r:id="rId12"/>
    <p:sldLayoutId id="2147483728" r:id="rId13"/>
    <p:sldLayoutId id="2147483726" r:id="rId14"/>
    <p:sldLayoutId id="2147483740" r:id="rId15"/>
    <p:sldLayoutId id="2147483730" r:id="rId16"/>
    <p:sldLayoutId id="2147483729" r:id="rId17"/>
    <p:sldLayoutId id="2147483732" r:id="rId18"/>
    <p:sldLayoutId id="2147483713" r:id="rId19"/>
    <p:sldLayoutId id="2147483741" r:id="rId20"/>
    <p:sldLayoutId id="2147483720" r:id="rId21"/>
    <p:sldLayoutId id="2147483731" r:id="rId22"/>
    <p:sldLayoutId id="2147483739" r:id="rId23"/>
    <p:sldLayoutId id="2147483733" r:id="rId24"/>
    <p:sldLayoutId id="2147483828" r:id="rId25"/>
  </p:sldLayoutIdLst>
  <p:hf hdr="0" ftr="0" dt="0"/>
  <p:txStyles>
    <p:titleStyle>
      <a:lvl1pPr algn="l" defTabSz="1088776" rtl="0" eaLnBrk="1" latinLnBrk="0" hangingPunct="1">
        <a:spcBef>
          <a:spcPct val="0"/>
        </a:spcBef>
        <a:buNone/>
        <a:defRPr sz="2000" b="1" kern="1200">
          <a:solidFill>
            <a:schemeClr val="accent1"/>
          </a:solidFill>
          <a:latin typeface="+mj-lt"/>
          <a:ea typeface="+mj-ea"/>
          <a:cs typeface="+mj-cs"/>
        </a:defRPr>
      </a:lvl1pPr>
    </p:titleStyle>
    <p:body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999" y="360083"/>
            <a:ext cx="7200000" cy="720167"/>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647999" y="1332000"/>
            <a:ext cx="10908000" cy="442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648000" y="6375018"/>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2"/>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3"/>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4"/>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1" name="Logotype, static"/>
          <p:cNvGrpSpPr/>
          <p:nvPr userDrawn="1"/>
        </p:nvGrpSpPr>
        <p:grpSpPr>
          <a:xfrm>
            <a:off x="10689465"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r>
              <a:rPr lang="en-GB" dirty="0"/>
              <a:t>Nordea enables transition towards a sustainable future</a:t>
            </a:r>
          </a:p>
        </p:txBody>
      </p:sp>
      <p:sp>
        <p:nvSpPr>
          <p:cNvPr id="12" name="xxLanguageTextBox">
            <a:extLst>
              <a:ext uri="{FF2B5EF4-FFF2-40B4-BE49-F238E27FC236}">
                <a16:creationId xmlns:a16="http://schemas.microsoft.com/office/drawing/2014/main" id="{B9DCA9CC-5088-4DC3-9A92-EEEFB5756B70}"/>
              </a:ext>
            </a:extLst>
          </p:cNvPr>
          <p:cNvSpPr/>
          <p:nvPr userDrawn="1">
            <p:custDataLst>
              <p:tags r:id="rId29"/>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
        <p:nvSpPr>
          <p:cNvPr id="4"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6A1DEAAC-F5BD-445B-B80B-D8D153BF60BF}"/>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16036629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829" r:id="rId26"/>
    <p:sldLayoutId id="2147483830" r:id="rId27"/>
  </p:sldLayoutIdLst>
  <p:hf hdr="0" dt="0"/>
  <p:txStyles>
    <p:titleStyle>
      <a:lvl1pPr algn="l" defTabSz="1088776" rtl="0" eaLnBrk="1" latinLnBrk="0" hangingPunct="1">
        <a:spcBef>
          <a:spcPct val="0"/>
        </a:spcBef>
        <a:buNone/>
        <a:defRPr sz="2000" b="1" kern="1200">
          <a:solidFill>
            <a:schemeClr val="accent1"/>
          </a:solidFill>
          <a:latin typeface="+mj-lt"/>
          <a:ea typeface="+mj-ea"/>
          <a:cs typeface="+mj-cs"/>
        </a:defRPr>
      </a:lvl1pPr>
    </p:titleStyle>
    <p:body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999" y="360083"/>
            <a:ext cx="7200000" cy="720167"/>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647999" y="1332000"/>
            <a:ext cx="10908000" cy="442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648000" y="6375018"/>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2"/>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3"/>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4"/>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1" name="Logotype, static"/>
          <p:cNvGrpSpPr/>
          <p:nvPr userDrawn="1"/>
        </p:nvGrpSpPr>
        <p:grpSpPr>
          <a:xfrm>
            <a:off x="10689465"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r>
              <a:rPr lang="en-GB" dirty="0"/>
              <a:t>Nordea enables transition towards a sustainable future</a:t>
            </a:r>
          </a:p>
        </p:txBody>
      </p:sp>
      <p:sp>
        <p:nvSpPr>
          <p:cNvPr id="4" name="xxLanguageTextBox">
            <a:extLst>
              <a:ext uri="{FF2B5EF4-FFF2-40B4-BE49-F238E27FC236}">
                <a16:creationId xmlns:a16="http://schemas.microsoft.com/office/drawing/2014/main" id="{CD031F34-6FB4-458C-B5D4-F79858D47AF9}"/>
              </a:ext>
            </a:extLst>
          </p:cNvPr>
          <p:cNvSpPr/>
          <p:nvPr userDrawn="1">
            <p:custDataLst>
              <p:tags r:id="rId27"/>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
        <p:nvSpPr>
          <p:cNvPr id="5"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7C72C8C3-E6F2-4A61-A485-FDC8741C5893}"/>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6754427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Lst>
  <p:hf hdr="0" dt="0"/>
  <p:txStyles>
    <p:titleStyle>
      <a:lvl1pPr algn="l" defTabSz="1088776" rtl="0" eaLnBrk="1" latinLnBrk="0" hangingPunct="1">
        <a:spcBef>
          <a:spcPct val="0"/>
        </a:spcBef>
        <a:buNone/>
        <a:defRPr sz="2000" b="1" kern="1200">
          <a:solidFill>
            <a:schemeClr val="accent1"/>
          </a:solidFill>
          <a:latin typeface="+mj-lt"/>
          <a:ea typeface="+mj-ea"/>
          <a:cs typeface="+mj-cs"/>
        </a:defRPr>
      </a:lvl1pPr>
    </p:titleStyle>
    <p:body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999" y="360083"/>
            <a:ext cx="7200000" cy="720167"/>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647999" y="1332000"/>
            <a:ext cx="10908000" cy="442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648000" y="6375018"/>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2"/>
          <p:cNvSpPr>
            <a:spLocks noChangeShapeType="1"/>
          </p:cNvSpPr>
          <p:nvPr/>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3"/>
          <p:cNvSpPr>
            <a:spLocks noChangeShapeType="1"/>
          </p:cNvSpPr>
          <p:nvPr/>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4"/>
          <p:cNvSpPr>
            <a:spLocks noChangeShapeType="1"/>
          </p:cNvSpPr>
          <p:nvPr/>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1" name="Logotype, static"/>
          <p:cNvGrpSpPr/>
          <p:nvPr/>
        </p:nvGrpSpPr>
        <p:grpSpPr>
          <a:xfrm>
            <a:off x="10689465"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endParaRPr lang="en-GB" dirty="0"/>
          </a:p>
        </p:txBody>
      </p:sp>
      <p:sp>
        <p:nvSpPr>
          <p:cNvPr id="8" name="xxLanguageTextBox"/>
          <p:cNvSpPr/>
          <p:nvPr userDrawn="1">
            <p:custDataLst>
              <p:tags r:id="rId27"/>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
        <p:nvSpPr>
          <p:cNvPr id="4"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0A2C57A9-CEB2-41E4-BA13-3B46B51DD173}"/>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79267573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Lst>
  <p:hf hdr="0" ftr="0" dt="0"/>
  <p:txStyles>
    <p:titleStyle>
      <a:lvl1pPr algn="l" defTabSz="1088776" rtl="0" eaLnBrk="1" latinLnBrk="0" hangingPunct="1">
        <a:spcBef>
          <a:spcPct val="0"/>
        </a:spcBef>
        <a:buNone/>
        <a:defRPr sz="2000" b="1" kern="1200">
          <a:solidFill>
            <a:schemeClr val="accent1"/>
          </a:solidFill>
          <a:latin typeface="+mj-lt"/>
          <a:ea typeface="+mj-ea"/>
          <a:cs typeface="+mj-cs"/>
        </a:defRPr>
      </a:lvl1pPr>
    </p:titleStyle>
    <p:body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hyperlink" Target="https://collab-vpn.oneadr.net/sites/markets-design/Gallery/Interim_images/Other/nm-other-1920x1080-20.jpg" TargetMode="Externa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hyperlink" Target="mailto:thina.margrethe.saltvedt@nordea.com" TargetMode="Externa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4DA062-C7D3-41E6-B3AA-C375EBDD6B3D}"/>
              </a:ext>
            </a:extLst>
          </p:cNvPr>
          <p:cNvPicPr>
            <a:picLocks noChangeAspect="1"/>
          </p:cNvPicPr>
          <p:nvPr/>
        </p:nvPicPr>
        <p:blipFill>
          <a:blip r:embed="rId3"/>
          <a:stretch>
            <a:fillRect/>
          </a:stretch>
        </p:blipFill>
        <p:spPr>
          <a:xfrm>
            <a:off x="0" y="0"/>
            <a:ext cx="12195175" cy="6859588"/>
          </a:xfrm>
          <a:prstGeom prst="rect">
            <a:avLst/>
          </a:prstGeom>
        </p:spPr>
      </p:pic>
      <p:sp>
        <p:nvSpPr>
          <p:cNvPr id="3" name="Slide Number Placeholder 2">
            <a:extLst>
              <a:ext uri="{FF2B5EF4-FFF2-40B4-BE49-F238E27FC236}">
                <a16:creationId xmlns:a16="http://schemas.microsoft.com/office/drawing/2014/main" id="{D4FB6FFB-E0A3-4034-8E2F-D2FDD87B4E23}"/>
              </a:ext>
            </a:extLst>
          </p:cNvPr>
          <p:cNvSpPr>
            <a:spLocks noGrp="1"/>
          </p:cNvSpPr>
          <p:nvPr>
            <p:ph type="sldNum" sz="quarter" idx="12"/>
          </p:nvPr>
        </p:nvSpPr>
        <p:spPr/>
        <p:txBody>
          <a:bodyPr/>
          <a:lstStyle/>
          <a:p>
            <a:fld id="{5F4122E5-B806-4AF0-9955-C1D1823B2DE0}" type="slidenum">
              <a:rPr lang="en-GB" smtClean="0">
                <a:solidFill>
                  <a:srgbClr val="191919"/>
                </a:solidFill>
              </a:rPr>
              <a:pPr/>
              <a:t>1</a:t>
            </a:fld>
            <a:r>
              <a:rPr lang="en-GB" dirty="0">
                <a:solidFill>
                  <a:srgbClr val="191919"/>
                </a:solidFill>
              </a:rPr>
              <a:t> • </a:t>
            </a:r>
          </a:p>
        </p:txBody>
      </p:sp>
      <p:pic>
        <p:nvPicPr>
          <p:cNvPr id="8" name="Picture 7">
            <a:extLst>
              <a:ext uri="{FF2B5EF4-FFF2-40B4-BE49-F238E27FC236}">
                <a16:creationId xmlns:a16="http://schemas.microsoft.com/office/drawing/2014/main" id="{046B0972-A496-41FB-B01D-35ED72F2D2EF}"/>
              </a:ext>
            </a:extLst>
          </p:cNvPr>
          <p:cNvPicPr>
            <a:picLocks noChangeAspect="1"/>
          </p:cNvPicPr>
          <p:nvPr/>
        </p:nvPicPr>
        <p:blipFill>
          <a:blip r:embed="rId4"/>
          <a:stretch>
            <a:fillRect/>
          </a:stretch>
        </p:blipFill>
        <p:spPr>
          <a:xfrm>
            <a:off x="10137986" y="180250"/>
            <a:ext cx="1728220" cy="359665"/>
          </a:xfrm>
          <a:prstGeom prst="rect">
            <a:avLst/>
          </a:prstGeom>
        </p:spPr>
      </p:pic>
      <p:sp>
        <p:nvSpPr>
          <p:cNvPr id="14" name="Rectangle 13">
            <a:extLst>
              <a:ext uri="{FF2B5EF4-FFF2-40B4-BE49-F238E27FC236}">
                <a16:creationId xmlns:a16="http://schemas.microsoft.com/office/drawing/2014/main" id="{B6280648-575B-4D51-A629-7B6E31102EE3}"/>
              </a:ext>
            </a:extLst>
          </p:cNvPr>
          <p:cNvSpPr/>
          <p:nvPr/>
        </p:nvSpPr>
        <p:spPr>
          <a:xfrm>
            <a:off x="-1" y="5243664"/>
            <a:ext cx="12195175" cy="161592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pic>
        <p:nvPicPr>
          <p:cNvPr id="18" name="Picture 17">
            <a:extLst>
              <a:ext uri="{FF2B5EF4-FFF2-40B4-BE49-F238E27FC236}">
                <a16:creationId xmlns:a16="http://schemas.microsoft.com/office/drawing/2014/main" id="{D8F27CD5-02C1-4A55-959D-A4E560493367}"/>
              </a:ext>
            </a:extLst>
          </p:cNvPr>
          <p:cNvPicPr>
            <a:picLocks noChangeAspect="1"/>
          </p:cNvPicPr>
          <p:nvPr/>
        </p:nvPicPr>
        <p:blipFill>
          <a:blip r:embed="rId5"/>
          <a:stretch>
            <a:fillRect/>
          </a:stretch>
        </p:blipFill>
        <p:spPr>
          <a:xfrm>
            <a:off x="9562683" y="3859102"/>
            <a:ext cx="2717167" cy="2658996"/>
          </a:xfrm>
          <a:prstGeom prst="rect">
            <a:avLst/>
          </a:prstGeom>
        </p:spPr>
      </p:pic>
      <p:sp>
        <p:nvSpPr>
          <p:cNvPr id="10" name="Subtitle 6">
            <a:extLst>
              <a:ext uri="{FF2B5EF4-FFF2-40B4-BE49-F238E27FC236}">
                <a16:creationId xmlns:a16="http://schemas.microsoft.com/office/drawing/2014/main" id="{838A2677-8A17-4833-ADD5-2D099241E519}"/>
              </a:ext>
            </a:extLst>
          </p:cNvPr>
          <p:cNvSpPr txBox="1">
            <a:spLocks/>
          </p:cNvSpPr>
          <p:nvPr/>
        </p:nvSpPr>
        <p:spPr>
          <a:xfrm>
            <a:off x="648000" y="2933750"/>
            <a:ext cx="7200000" cy="360083"/>
          </a:xfrm>
          <a:prstGeom prst="rect">
            <a:avLst/>
          </a:prstGeom>
        </p:spPr>
        <p:txBody>
          <a:bodyPr vert="horz" lIns="0" tIns="0" rIns="0" bIns="0" spcCol="0" rtlCol="0">
            <a:noAutofit/>
          </a:bodyPr>
          <a:lstStyle>
            <a:lvl1pPr marL="0" indent="0" algn="l" defTabSz="1088776" rtl="0" eaLnBrk="1" latinLnBrk="0" hangingPunct="1">
              <a:spcBef>
                <a:spcPts val="1200"/>
              </a:spcBef>
              <a:buFont typeface="Arial" pitchFamily="34" charset="0"/>
              <a:buNone/>
              <a:defRPr sz="1600" kern="1200">
                <a:solidFill>
                  <a:schemeClr val="tx1"/>
                </a:solidFill>
                <a:latin typeface="+mn-lt"/>
                <a:ea typeface="+mn-ea"/>
                <a:cs typeface="+mn-cs"/>
              </a:defRPr>
            </a:lvl1pPr>
            <a:lvl2pPr marL="358722" indent="0" algn="l" defTabSz="1088776" rtl="0" eaLnBrk="1" latinLnBrk="0" hangingPunct="1">
              <a:spcBef>
                <a:spcPts val="0"/>
              </a:spcBef>
              <a:buFont typeface="Arial" pitchFamily="34" charset="0"/>
              <a:buNone/>
              <a:defRPr sz="1200" kern="1200">
                <a:solidFill>
                  <a:schemeClr val="tx1"/>
                </a:solidFill>
                <a:latin typeface="+mn-lt"/>
                <a:ea typeface="+mn-ea"/>
                <a:cs typeface="+mn-cs"/>
              </a:defRPr>
            </a:lvl2pPr>
            <a:lvl3pPr marL="718794" indent="0" algn="l" defTabSz="1088776" rtl="0" eaLnBrk="1" latinLnBrk="0" hangingPunct="1">
              <a:spcBef>
                <a:spcPts val="0"/>
              </a:spcBef>
              <a:buFont typeface="Arial" pitchFamily="34" charset="0"/>
              <a:buNone/>
              <a:defRPr sz="1200" kern="1200">
                <a:solidFill>
                  <a:schemeClr val="tx1"/>
                </a:solidFill>
                <a:latin typeface="+mn-lt"/>
                <a:ea typeface="+mn-ea"/>
                <a:cs typeface="+mn-cs"/>
              </a:defRPr>
            </a:lvl3pPr>
            <a:lvl4pPr marL="1078866" indent="0" algn="l" defTabSz="1088776" rtl="0" eaLnBrk="1" latinLnBrk="0" hangingPunct="1">
              <a:spcBef>
                <a:spcPts val="0"/>
              </a:spcBef>
              <a:buFont typeface="Arial" pitchFamily="34" charset="0"/>
              <a:buNone/>
              <a:defRPr sz="1200" kern="1200">
                <a:solidFill>
                  <a:schemeClr val="tx1"/>
                </a:solidFill>
                <a:latin typeface="+mn-lt"/>
                <a:ea typeface="+mn-ea"/>
                <a:cs typeface="+mn-cs"/>
              </a:defRPr>
            </a:lvl4pPr>
            <a:lvl5pPr marL="1438938" indent="0" algn="l" defTabSz="1088776" rtl="0" eaLnBrk="1" latinLnBrk="0" hangingPunct="1">
              <a:spcBef>
                <a:spcPts val="0"/>
              </a:spcBef>
              <a:buFont typeface="Arial" pitchFamily="34" charset="0"/>
              <a:buNone/>
              <a:defRPr sz="1200" kern="1200">
                <a:solidFill>
                  <a:schemeClr val="tx1"/>
                </a:solidFill>
                <a:latin typeface="+mn-lt"/>
                <a:ea typeface="+mn-ea"/>
                <a:cs typeface="+mn-cs"/>
              </a:defRPr>
            </a:lvl5pPr>
            <a:lvl6pPr marL="1799010" indent="0" algn="l" defTabSz="1088776" rtl="0" eaLnBrk="1" latinLnBrk="0" hangingPunct="1">
              <a:spcBef>
                <a:spcPct val="20000"/>
              </a:spcBef>
              <a:buFont typeface="Arial" pitchFamily="34" charset="0"/>
              <a:buNone/>
              <a:defRPr sz="2400" kern="1200">
                <a:solidFill>
                  <a:schemeClr val="tx1"/>
                </a:solidFill>
                <a:latin typeface="+mn-lt"/>
                <a:ea typeface="+mn-ea"/>
                <a:cs typeface="+mn-cs"/>
              </a:defRPr>
            </a:lvl6pPr>
            <a:lvl7pPr marL="2159082" indent="0" algn="l" defTabSz="1088776" rtl="0" eaLnBrk="1" latinLnBrk="0" hangingPunct="1">
              <a:spcBef>
                <a:spcPct val="20000"/>
              </a:spcBef>
              <a:buFont typeface="Arial" pitchFamily="34" charset="0"/>
              <a:buNone/>
              <a:defRPr sz="2400" kern="1200">
                <a:solidFill>
                  <a:schemeClr val="tx1"/>
                </a:solidFill>
                <a:latin typeface="+mn-lt"/>
                <a:ea typeface="+mn-ea"/>
                <a:cs typeface="+mn-cs"/>
              </a:defRPr>
            </a:lvl7pPr>
            <a:lvl8pPr marL="2519154" indent="0" algn="l" defTabSz="1088776" rtl="0" eaLnBrk="1" latinLnBrk="0" hangingPunct="1">
              <a:spcBef>
                <a:spcPct val="20000"/>
              </a:spcBef>
              <a:buFont typeface="Arial" pitchFamily="34" charset="0"/>
              <a:buNone/>
              <a:defRPr sz="2400" kern="1200">
                <a:solidFill>
                  <a:schemeClr val="tx1"/>
                </a:solidFill>
                <a:latin typeface="+mn-lt"/>
                <a:ea typeface="+mn-ea"/>
                <a:cs typeface="+mn-cs"/>
              </a:defRPr>
            </a:lvl8pPr>
            <a:lvl9pPr marL="2879226" indent="0" algn="l" defTabSz="1088776" rtl="0" eaLnBrk="1" latinLnBrk="0" hangingPunct="1">
              <a:spcBef>
                <a:spcPct val="20000"/>
              </a:spcBef>
              <a:buFont typeface="Arial" pitchFamily="34" charset="0"/>
              <a:buNone/>
              <a:defRPr sz="2400" kern="1200">
                <a:solidFill>
                  <a:schemeClr val="tx1"/>
                </a:solidFill>
                <a:latin typeface="+mn-lt"/>
                <a:ea typeface="+mn-ea"/>
                <a:cs typeface="+mn-cs"/>
              </a:defRPr>
            </a:lvl9pPr>
          </a:lstStyle>
          <a:p>
            <a:endParaRPr lang="en-GB" dirty="0"/>
          </a:p>
        </p:txBody>
      </p:sp>
      <p:sp>
        <p:nvSpPr>
          <p:cNvPr id="12" name="TextBox 11">
            <a:extLst>
              <a:ext uri="{FF2B5EF4-FFF2-40B4-BE49-F238E27FC236}">
                <a16:creationId xmlns:a16="http://schemas.microsoft.com/office/drawing/2014/main" id="{C98AA623-9D6A-4647-BC53-3C3EF4CE67BE}"/>
              </a:ext>
            </a:extLst>
          </p:cNvPr>
          <p:cNvSpPr txBox="1"/>
          <p:nvPr/>
        </p:nvSpPr>
        <p:spPr>
          <a:xfrm>
            <a:off x="216966" y="5375862"/>
            <a:ext cx="9556762" cy="461665"/>
          </a:xfrm>
          <a:prstGeom prst="rect">
            <a:avLst/>
          </a:prstGeom>
          <a:noFill/>
        </p:spPr>
        <p:txBody>
          <a:bodyPr wrap="square" rtlCol="0">
            <a:spAutoFit/>
          </a:bodyPr>
          <a:lstStyle/>
          <a:p>
            <a:r>
              <a:rPr lang="en-GB" sz="2400" b="1" dirty="0" err="1">
                <a:solidFill>
                  <a:schemeClr val="bg1"/>
                </a:solidFill>
              </a:rPr>
              <a:t>Bærekraft</a:t>
            </a:r>
            <a:r>
              <a:rPr lang="en-GB" sz="2400" b="1" dirty="0">
                <a:solidFill>
                  <a:schemeClr val="bg1"/>
                </a:solidFill>
              </a:rPr>
              <a:t> </a:t>
            </a:r>
            <a:r>
              <a:rPr lang="en-GB" sz="2400" b="1" dirty="0" err="1">
                <a:solidFill>
                  <a:schemeClr val="bg1"/>
                </a:solidFill>
              </a:rPr>
              <a:t>og</a:t>
            </a:r>
            <a:r>
              <a:rPr lang="en-GB" sz="2400" b="1" dirty="0">
                <a:solidFill>
                  <a:schemeClr val="bg1"/>
                </a:solidFill>
              </a:rPr>
              <a:t> </a:t>
            </a:r>
            <a:r>
              <a:rPr lang="en-GB" sz="2400" b="1" dirty="0" err="1">
                <a:solidFill>
                  <a:schemeClr val="bg1"/>
                </a:solidFill>
              </a:rPr>
              <a:t>klima</a:t>
            </a:r>
            <a:r>
              <a:rPr lang="en-GB" sz="2400" b="1" dirty="0">
                <a:solidFill>
                  <a:schemeClr val="bg1"/>
                </a:solidFill>
              </a:rPr>
              <a:t> – </a:t>
            </a:r>
            <a:r>
              <a:rPr lang="en-GB" sz="2400" b="1" dirty="0" err="1">
                <a:solidFill>
                  <a:schemeClr val="bg1"/>
                </a:solidFill>
              </a:rPr>
              <a:t>høyt</a:t>
            </a:r>
            <a:r>
              <a:rPr lang="en-GB" sz="2400" b="1" dirty="0">
                <a:solidFill>
                  <a:schemeClr val="bg1"/>
                </a:solidFill>
              </a:rPr>
              <a:t> </a:t>
            </a:r>
            <a:r>
              <a:rPr lang="en-GB" sz="2400" b="1" dirty="0" err="1">
                <a:solidFill>
                  <a:schemeClr val="bg1"/>
                </a:solidFill>
              </a:rPr>
              <a:t>på</a:t>
            </a:r>
            <a:r>
              <a:rPr lang="en-GB" sz="2400" b="1" dirty="0">
                <a:solidFill>
                  <a:schemeClr val="bg1"/>
                </a:solidFill>
              </a:rPr>
              <a:t> </a:t>
            </a:r>
            <a:r>
              <a:rPr lang="en-GB" sz="2400" b="1" dirty="0" err="1">
                <a:solidFill>
                  <a:schemeClr val="bg1"/>
                </a:solidFill>
              </a:rPr>
              <a:t>agendaen</a:t>
            </a:r>
            <a:r>
              <a:rPr lang="en-GB" sz="2400" b="1" dirty="0">
                <a:solidFill>
                  <a:schemeClr val="bg1"/>
                </a:solidFill>
              </a:rPr>
              <a:t> </a:t>
            </a:r>
            <a:r>
              <a:rPr lang="en-GB" sz="2400" b="1" dirty="0" err="1">
                <a:solidFill>
                  <a:schemeClr val="bg1"/>
                </a:solidFill>
              </a:rPr>
              <a:t>hos</a:t>
            </a:r>
            <a:r>
              <a:rPr lang="en-GB" sz="2400" b="1" dirty="0">
                <a:solidFill>
                  <a:schemeClr val="bg1"/>
                </a:solidFill>
              </a:rPr>
              <a:t> </a:t>
            </a:r>
            <a:r>
              <a:rPr lang="en-GB" sz="2400" b="1" dirty="0" err="1">
                <a:solidFill>
                  <a:schemeClr val="bg1"/>
                </a:solidFill>
              </a:rPr>
              <a:t>finanssektorem</a:t>
            </a:r>
            <a:r>
              <a:rPr lang="en-GB" sz="2400" b="1" dirty="0">
                <a:solidFill>
                  <a:schemeClr val="bg1"/>
                </a:solidFill>
              </a:rPr>
              <a:t> </a:t>
            </a:r>
          </a:p>
        </p:txBody>
      </p:sp>
      <p:sp>
        <p:nvSpPr>
          <p:cNvPr id="11" name="Text Placeholder 7">
            <a:extLst>
              <a:ext uri="{FF2B5EF4-FFF2-40B4-BE49-F238E27FC236}">
                <a16:creationId xmlns:a16="http://schemas.microsoft.com/office/drawing/2014/main" id="{75E3DEC2-FC32-4478-9F3E-31E8CFE9EE57}"/>
              </a:ext>
            </a:extLst>
          </p:cNvPr>
          <p:cNvSpPr txBox="1">
            <a:spLocks/>
          </p:cNvSpPr>
          <p:nvPr/>
        </p:nvSpPr>
        <p:spPr>
          <a:xfrm>
            <a:off x="385607" y="6363668"/>
            <a:ext cx="7200000" cy="216000"/>
          </a:xfrm>
          <a:prstGeom prst="rect">
            <a:avLst/>
          </a:prstGeom>
        </p:spPr>
        <p:txBody>
          <a:bodyPr/>
          <a:lst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GB" dirty="0">
                <a:solidFill>
                  <a:schemeClr val="bg1"/>
                </a:solidFill>
              </a:rPr>
              <a:t>Thina Margrethe Saltvedt (Ph. D.), Chief Analyst, 11 </a:t>
            </a:r>
            <a:r>
              <a:rPr lang="en-GB" dirty="0" err="1">
                <a:solidFill>
                  <a:schemeClr val="bg1"/>
                </a:solidFill>
              </a:rPr>
              <a:t>Februar</a:t>
            </a:r>
            <a:r>
              <a:rPr lang="en-GB" dirty="0">
                <a:solidFill>
                  <a:schemeClr val="bg1"/>
                </a:solidFill>
              </a:rPr>
              <a:t> 2020 </a:t>
            </a:r>
          </a:p>
        </p:txBody>
      </p:sp>
    </p:spTree>
    <p:extLst>
      <p:ext uri="{BB962C8B-B14F-4D97-AF65-F5344CB8AC3E}">
        <p14:creationId xmlns:p14="http://schemas.microsoft.com/office/powerpoint/2010/main" val="89630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8C6B-4D44-41B0-8156-8F71E3E9236E}"/>
              </a:ext>
            </a:extLst>
          </p:cNvPr>
          <p:cNvSpPr>
            <a:spLocks noGrp="1"/>
          </p:cNvSpPr>
          <p:nvPr>
            <p:ph type="title"/>
          </p:nvPr>
        </p:nvSpPr>
        <p:spPr>
          <a:xfrm>
            <a:off x="647999" y="352132"/>
            <a:ext cx="11001407" cy="720167"/>
          </a:xfrm>
        </p:spPr>
        <p:txBody>
          <a:bodyPr/>
          <a:lstStyle/>
          <a:p>
            <a:r>
              <a:rPr lang="nb-NO" dirty="0"/>
              <a:t>The UN IPCC 1.5 grader scenario (P2 scenario), fordelt på energikilde</a:t>
            </a:r>
          </a:p>
        </p:txBody>
      </p:sp>
      <p:pic>
        <p:nvPicPr>
          <p:cNvPr id="10" name="Content Placeholder 9">
            <a:extLst>
              <a:ext uri="{FF2B5EF4-FFF2-40B4-BE49-F238E27FC236}">
                <a16:creationId xmlns:a16="http://schemas.microsoft.com/office/drawing/2014/main" id="{39E5A650-4DB2-413C-B75E-08C20BE0FDE0}"/>
              </a:ext>
            </a:extLst>
          </p:cNvPr>
          <p:cNvPicPr>
            <a:picLocks noGrp="1" noChangeAspect="1"/>
          </p:cNvPicPr>
          <p:nvPr>
            <p:ph sz="half" idx="2"/>
          </p:nvPr>
        </p:nvPicPr>
        <p:blipFill>
          <a:blip r:embed="rId2"/>
          <a:stretch>
            <a:fillRect/>
          </a:stretch>
        </p:blipFill>
        <p:spPr>
          <a:xfrm>
            <a:off x="6191250" y="2080063"/>
            <a:ext cx="5364163" cy="2931236"/>
          </a:xfrm>
        </p:spPr>
      </p:pic>
      <p:sp>
        <p:nvSpPr>
          <p:cNvPr id="5" name="Slide Number Placeholder 4">
            <a:extLst>
              <a:ext uri="{FF2B5EF4-FFF2-40B4-BE49-F238E27FC236}">
                <a16:creationId xmlns:a16="http://schemas.microsoft.com/office/drawing/2014/main" id="{B928FFDF-F5CA-4570-B699-5ACDF1E0269F}"/>
              </a:ext>
            </a:extLst>
          </p:cNvPr>
          <p:cNvSpPr>
            <a:spLocks noGrp="1"/>
          </p:cNvSpPr>
          <p:nvPr>
            <p:ph type="sldNum" sz="quarter" idx="12"/>
          </p:nvPr>
        </p:nvSpPr>
        <p:spPr/>
        <p:txBody>
          <a:bodyPr/>
          <a:lstStyle/>
          <a:p>
            <a:fld id="{D14BCCD3-0010-4FBA-B965-2126ADC31932}" type="slidenum">
              <a:rPr lang="en-GB" smtClean="0"/>
              <a:t>10</a:t>
            </a:fld>
            <a:endParaRPr lang="en-GB" dirty="0"/>
          </a:p>
        </p:txBody>
      </p:sp>
      <p:pic>
        <p:nvPicPr>
          <p:cNvPr id="8" name="Content Placeholder 7">
            <a:extLst>
              <a:ext uri="{FF2B5EF4-FFF2-40B4-BE49-F238E27FC236}">
                <a16:creationId xmlns:a16="http://schemas.microsoft.com/office/drawing/2014/main" id="{C5A0C9CB-C498-4A69-97E5-42B3F5976887}"/>
              </a:ext>
            </a:extLst>
          </p:cNvPr>
          <p:cNvPicPr>
            <a:picLocks noGrp="1" noChangeAspect="1"/>
          </p:cNvPicPr>
          <p:nvPr>
            <p:ph sz="half" idx="1"/>
          </p:nvPr>
        </p:nvPicPr>
        <p:blipFill>
          <a:blip r:embed="rId3"/>
          <a:stretch>
            <a:fillRect/>
          </a:stretch>
        </p:blipFill>
        <p:spPr bwMode="auto">
          <a:xfrm>
            <a:off x="647700" y="2080063"/>
            <a:ext cx="5364163" cy="29312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935C0E0-DB98-48A2-8EA7-4F0A20EEE95A}"/>
              </a:ext>
            </a:extLst>
          </p:cNvPr>
          <p:cNvSpPr txBox="1"/>
          <p:nvPr/>
        </p:nvSpPr>
        <p:spPr>
          <a:xfrm>
            <a:off x="1138518" y="1748118"/>
            <a:ext cx="1608133" cy="276999"/>
          </a:xfrm>
          <a:prstGeom prst="rect">
            <a:avLst/>
          </a:prstGeom>
          <a:noFill/>
        </p:spPr>
        <p:txBody>
          <a:bodyPr wrap="none" rtlCol="0">
            <a:spAutoFit/>
          </a:bodyPr>
          <a:lstStyle/>
          <a:p>
            <a:r>
              <a:rPr lang="nb-NO" sz="1200" dirty="0">
                <a:solidFill>
                  <a:schemeClr val="tx1"/>
                </a:solidFill>
              </a:rPr>
              <a:t>Fossile </a:t>
            </a:r>
            <a:r>
              <a:rPr lang="nb-NO" sz="1200" dirty="0" err="1">
                <a:solidFill>
                  <a:schemeClr val="tx1"/>
                </a:solidFill>
              </a:rPr>
              <a:t>Fuel</a:t>
            </a:r>
            <a:r>
              <a:rPr lang="nb-NO" sz="1200" dirty="0">
                <a:solidFill>
                  <a:schemeClr val="tx1"/>
                </a:solidFill>
              </a:rPr>
              <a:t> </a:t>
            </a:r>
            <a:r>
              <a:rPr lang="nb-NO" sz="1200" dirty="0" err="1">
                <a:solidFill>
                  <a:schemeClr val="tx1"/>
                </a:solidFill>
              </a:rPr>
              <a:t>demand</a:t>
            </a:r>
            <a:endParaRPr lang="nb-NO" sz="1200" dirty="0">
              <a:solidFill>
                <a:schemeClr val="tx1"/>
              </a:solidFill>
            </a:endParaRPr>
          </a:p>
        </p:txBody>
      </p:sp>
      <p:sp>
        <p:nvSpPr>
          <p:cNvPr id="12" name="TextBox 11">
            <a:extLst>
              <a:ext uri="{FF2B5EF4-FFF2-40B4-BE49-F238E27FC236}">
                <a16:creationId xmlns:a16="http://schemas.microsoft.com/office/drawing/2014/main" id="{7682DAF6-D824-4BD0-BB1D-3E4067CE78E7}"/>
              </a:ext>
            </a:extLst>
          </p:cNvPr>
          <p:cNvSpPr txBox="1"/>
          <p:nvPr/>
        </p:nvSpPr>
        <p:spPr>
          <a:xfrm>
            <a:off x="10026348" y="1748117"/>
            <a:ext cx="1478290" cy="276999"/>
          </a:xfrm>
          <a:prstGeom prst="rect">
            <a:avLst/>
          </a:prstGeom>
          <a:noFill/>
        </p:spPr>
        <p:txBody>
          <a:bodyPr wrap="none" rtlCol="0">
            <a:spAutoFit/>
          </a:bodyPr>
          <a:lstStyle/>
          <a:p>
            <a:r>
              <a:rPr lang="nb-NO" sz="1200" dirty="0" err="1">
                <a:solidFill>
                  <a:schemeClr val="tx1"/>
                </a:solidFill>
              </a:rPr>
              <a:t>Renewable</a:t>
            </a:r>
            <a:r>
              <a:rPr lang="nb-NO" sz="1200" dirty="0">
                <a:solidFill>
                  <a:schemeClr val="tx1"/>
                </a:solidFill>
              </a:rPr>
              <a:t> Energy</a:t>
            </a:r>
          </a:p>
        </p:txBody>
      </p:sp>
      <p:sp>
        <p:nvSpPr>
          <p:cNvPr id="13" name="TextBox 12">
            <a:extLst>
              <a:ext uri="{FF2B5EF4-FFF2-40B4-BE49-F238E27FC236}">
                <a16:creationId xmlns:a16="http://schemas.microsoft.com/office/drawing/2014/main" id="{77B77C4A-2B9F-4B8D-8679-7B6A3C0A8CF3}"/>
              </a:ext>
            </a:extLst>
          </p:cNvPr>
          <p:cNvSpPr txBox="1"/>
          <p:nvPr/>
        </p:nvSpPr>
        <p:spPr>
          <a:xfrm>
            <a:off x="3836894" y="3343835"/>
            <a:ext cx="968535" cy="276999"/>
          </a:xfrm>
          <a:prstGeom prst="rect">
            <a:avLst/>
          </a:prstGeom>
          <a:noFill/>
        </p:spPr>
        <p:txBody>
          <a:bodyPr wrap="none" rtlCol="0">
            <a:spAutoFit/>
          </a:bodyPr>
          <a:lstStyle/>
          <a:p>
            <a:r>
              <a:rPr lang="nb-NO" sz="1200" dirty="0">
                <a:solidFill>
                  <a:schemeClr val="tx1"/>
                </a:solidFill>
              </a:rPr>
              <a:t>Natural gas</a:t>
            </a:r>
          </a:p>
        </p:txBody>
      </p:sp>
      <p:sp>
        <p:nvSpPr>
          <p:cNvPr id="14" name="TextBox 13">
            <a:extLst>
              <a:ext uri="{FF2B5EF4-FFF2-40B4-BE49-F238E27FC236}">
                <a16:creationId xmlns:a16="http://schemas.microsoft.com/office/drawing/2014/main" id="{A445FE81-FFD2-4D8A-8CF2-AB721E0277C8}"/>
              </a:ext>
            </a:extLst>
          </p:cNvPr>
          <p:cNvSpPr txBox="1"/>
          <p:nvPr/>
        </p:nvSpPr>
        <p:spPr>
          <a:xfrm>
            <a:off x="1778116" y="2429977"/>
            <a:ext cx="372218" cy="276999"/>
          </a:xfrm>
          <a:prstGeom prst="rect">
            <a:avLst/>
          </a:prstGeom>
          <a:noFill/>
        </p:spPr>
        <p:txBody>
          <a:bodyPr wrap="none" rtlCol="0">
            <a:spAutoFit/>
          </a:bodyPr>
          <a:lstStyle/>
          <a:p>
            <a:r>
              <a:rPr lang="nb-NO" sz="1200" dirty="0">
                <a:solidFill>
                  <a:schemeClr val="tx1"/>
                </a:solidFill>
              </a:rPr>
              <a:t>Oil</a:t>
            </a:r>
          </a:p>
        </p:txBody>
      </p:sp>
      <p:sp>
        <p:nvSpPr>
          <p:cNvPr id="15" name="TextBox 14">
            <a:extLst>
              <a:ext uri="{FF2B5EF4-FFF2-40B4-BE49-F238E27FC236}">
                <a16:creationId xmlns:a16="http://schemas.microsoft.com/office/drawing/2014/main" id="{5219CC9D-3123-48AA-9E89-55A0BFF9B67A}"/>
              </a:ext>
            </a:extLst>
          </p:cNvPr>
          <p:cNvSpPr txBox="1"/>
          <p:nvPr/>
        </p:nvSpPr>
        <p:spPr>
          <a:xfrm>
            <a:off x="1443729" y="3836894"/>
            <a:ext cx="498855" cy="276999"/>
          </a:xfrm>
          <a:prstGeom prst="rect">
            <a:avLst/>
          </a:prstGeom>
          <a:noFill/>
        </p:spPr>
        <p:txBody>
          <a:bodyPr wrap="none" rtlCol="0">
            <a:spAutoFit/>
          </a:bodyPr>
          <a:lstStyle/>
          <a:p>
            <a:r>
              <a:rPr lang="nb-NO" sz="1200" dirty="0" err="1">
                <a:solidFill>
                  <a:schemeClr val="tx1"/>
                </a:solidFill>
              </a:rPr>
              <a:t>Coal</a:t>
            </a:r>
            <a:endParaRPr lang="nb-NO" sz="1200" dirty="0">
              <a:solidFill>
                <a:schemeClr val="tx1"/>
              </a:solidFill>
            </a:endParaRPr>
          </a:p>
        </p:txBody>
      </p:sp>
      <p:sp>
        <p:nvSpPr>
          <p:cNvPr id="16" name="TextBox 15">
            <a:extLst>
              <a:ext uri="{FF2B5EF4-FFF2-40B4-BE49-F238E27FC236}">
                <a16:creationId xmlns:a16="http://schemas.microsoft.com/office/drawing/2014/main" id="{481FDA9E-A933-4802-A556-51C911D3C0B9}"/>
              </a:ext>
            </a:extLst>
          </p:cNvPr>
          <p:cNvSpPr txBox="1"/>
          <p:nvPr/>
        </p:nvSpPr>
        <p:spPr>
          <a:xfrm>
            <a:off x="9888071" y="2854350"/>
            <a:ext cx="534121" cy="276999"/>
          </a:xfrm>
          <a:prstGeom prst="rect">
            <a:avLst/>
          </a:prstGeom>
          <a:noFill/>
        </p:spPr>
        <p:txBody>
          <a:bodyPr wrap="none" rtlCol="0">
            <a:spAutoFit/>
          </a:bodyPr>
          <a:lstStyle/>
          <a:p>
            <a:r>
              <a:rPr lang="nb-NO" sz="1200" dirty="0">
                <a:solidFill>
                  <a:schemeClr val="tx1"/>
                </a:solidFill>
              </a:rPr>
              <a:t>Wind</a:t>
            </a:r>
          </a:p>
        </p:txBody>
      </p:sp>
      <p:sp>
        <p:nvSpPr>
          <p:cNvPr id="17" name="TextBox 16">
            <a:extLst>
              <a:ext uri="{FF2B5EF4-FFF2-40B4-BE49-F238E27FC236}">
                <a16:creationId xmlns:a16="http://schemas.microsoft.com/office/drawing/2014/main" id="{DC0AB2AE-288E-490C-8D78-739BC4EF97F7}"/>
              </a:ext>
            </a:extLst>
          </p:cNvPr>
          <p:cNvSpPr txBox="1"/>
          <p:nvPr/>
        </p:nvSpPr>
        <p:spPr>
          <a:xfrm>
            <a:off x="7140905" y="3491892"/>
            <a:ext cx="772969" cy="276999"/>
          </a:xfrm>
          <a:prstGeom prst="rect">
            <a:avLst/>
          </a:prstGeom>
          <a:noFill/>
        </p:spPr>
        <p:txBody>
          <a:bodyPr wrap="none" rtlCol="0">
            <a:spAutoFit/>
          </a:bodyPr>
          <a:lstStyle/>
          <a:p>
            <a:r>
              <a:rPr lang="nb-NO" sz="1200" dirty="0" err="1">
                <a:solidFill>
                  <a:schemeClr val="tx1"/>
                </a:solidFill>
              </a:rPr>
              <a:t>Biomass</a:t>
            </a:r>
            <a:endParaRPr lang="nb-NO" sz="1200" dirty="0">
              <a:solidFill>
                <a:schemeClr val="tx1"/>
              </a:solidFill>
            </a:endParaRPr>
          </a:p>
        </p:txBody>
      </p:sp>
      <p:sp>
        <p:nvSpPr>
          <p:cNvPr id="18" name="TextBox 17">
            <a:extLst>
              <a:ext uri="{FF2B5EF4-FFF2-40B4-BE49-F238E27FC236}">
                <a16:creationId xmlns:a16="http://schemas.microsoft.com/office/drawing/2014/main" id="{46132E0D-6B7C-4E39-BC2A-2FDE703F4B8D}"/>
              </a:ext>
            </a:extLst>
          </p:cNvPr>
          <p:cNvSpPr txBox="1"/>
          <p:nvPr/>
        </p:nvSpPr>
        <p:spPr>
          <a:xfrm>
            <a:off x="11107271" y="2992849"/>
            <a:ext cx="542136" cy="276999"/>
          </a:xfrm>
          <a:prstGeom prst="rect">
            <a:avLst/>
          </a:prstGeom>
          <a:noFill/>
        </p:spPr>
        <p:txBody>
          <a:bodyPr wrap="none" rtlCol="0">
            <a:spAutoFit/>
          </a:bodyPr>
          <a:lstStyle/>
          <a:p>
            <a:r>
              <a:rPr lang="nb-NO" sz="1200" dirty="0">
                <a:solidFill>
                  <a:schemeClr val="tx1"/>
                </a:solidFill>
              </a:rPr>
              <a:t>Solar</a:t>
            </a:r>
          </a:p>
        </p:txBody>
      </p:sp>
      <p:sp>
        <p:nvSpPr>
          <p:cNvPr id="19" name="TextBox 18">
            <a:extLst>
              <a:ext uri="{FF2B5EF4-FFF2-40B4-BE49-F238E27FC236}">
                <a16:creationId xmlns:a16="http://schemas.microsoft.com/office/drawing/2014/main" id="{47425187-235A-411C-B5DE-BBD425BAC994}"/>
              </a:ext>
            </a:extLst>
          </p:cNvPr>
          <p:cNvSpPr txBox="1"/>
          <p:nvPr/>
        </p:nvSpPr>
        <p:spPr>
          <a:xfrm>
            <a:off x="10409466" y="3559895"/>
            <a:ext cx="712054" cy="276999"/>
          </a:xfrm>
          <a:prstGeom prst="rect">
            <a:avLst/>
          </a:prstGeom>
          <a:noFill/>
        </p:spPr>
        <p:txBody>
          <a:bodyPr wrap="none" rtlCol="0">
            <a:spAutoFit/>
          </a:bodyPr>
          <a:lstStyle/>
          <a:p>
            <a:r>
              <a:rPr lang="nb-NO" sz="1200" dirty="0">
                <a:solidFill>
                  <a:schemeClr val="tx1"/>
                </a:solidFill>
              </a:rPr>
              <a:t>Nuclear</a:t>
            </a:r>
          </a:p>
        </p:txBody>
      </p:sp>
      <p:sp>
        <p:nvSpPr>
          <p:cNvPr id="20" name="TextBox 19">
            <a:extLst>
              <a:ext uri="{FF2B5EF4-FFF2-40B4-BE49-F238E27FC236}">
                <a16:creationId xmlns:a16="http://schemas.microsoft.com/office/drawing/2014/main" id="{14A0B7E2-ED59-4AD9-A30F-3E8EC4D15990}"/>
              </a:ext>
            </a:extLst>
          </p:cNvPr>
          <p:cNvSpPr txBox="1"/>
          <p:nvPr/>
        </p:nvSpPr>
        <p:spPr>
          <a:xfrm>
            <a:off x="9488433" y="3932824"/>
            <a:ext cx="593432" cy="276999"/>
          </a:xfrm>
          <a:prstGeom prst="rect">
            <a:avLst/>
          </a:prstGeom>
          <a:noFill/>
        </p:spPr>
        <p:txBody>
          <a:bodyPr wrap="none" rtlCol="0">
            <a:spAutoFit/>
          </a:bodyPr>
          <a:lstStyle/>
          <a:p>
            <a:r>
              <a:rPr lang="nb-NO" sz="1200" dirty="0">
                <a:solidFill>
                  <a:schemeClr val="tx1"/>
                </a:solidFill>
              </a:rPr>
              <a:t>Hydro</a:t>
            </a:r>
          </a:p>
        </p:txBody>
      </p:sp>
      <p:sp>
        <p:nvSpPr>
          <p:cNvPr id="21" name="TextBox 20">
            <a:extLst>
              <a:ext uri="{FF2B5EF4-FFF2-40B4-BE49-F238E27FC236}">
                <a16:creationId xmlns:a16="http://schemas.microsoft.com/office/drawing/2014/main" id="{E6C2253F-345F-4FC2-9596-FA0B84A4A57B}"/>
              </a:ext>
            </a:extLst>
          </p:cNvPr>
          <p:cNvSpPr txBox="1"/>
          <p:nvPr/>
        </p:nvSpPr>
        <p:spPr>
          <a:xfrm>
            <a:off x="10171942" y="4214904"/>
            <a:ext cx="986167" cy="276999"/>
          </a:xfrm>
          <a:prstGeom prst="rect">
            <a:avLst/>
          </a:prstGeom>
          <a:noFill/>
        </p:spPr>
        <p:txBody>
          <a:bodyPr wrap="none" rtlCol="0">
            <a:spAutoFit/>
          </a:bodyPr>
          <a:lstStyle/>
          <a:p>
            <a:r>
              <a:rPr lang="nb-NO" sz="1200" dirty="0" err="1">
                <a:solidFill>
                  <a:schemeClr val="tx1"/>
                </a:solidFill>
              </a:rPr>
              <a:t>Geothermal</a:t>
            </a:r>
            <a:endParaRPr lang="nb-NO" sz="1200" dirty="0">
              <a:solidFill>
                <a:schemeClr val="tx1"/>
              </a:solidFill>
            </a:endParaRPr>
          </a:p>
        </p:txBody>
      </p:sp>
      <p:sp>
        <p:nvSpPr>
          <p:cNvPr id="22" name="TextBox 21">
            <a:extLst>
              <a:ext uri="{FF2B5EF4-FFF2-40B4-BE49-F238E27FC236}">
                <a16:creationId xmlns:a16="http://schemas.microsoft.com/office/drawing/2014/main" id="{8B56910B-3A04-44CF-AC79-535790F0FD4D}"/>
              </a:ext>
            </a:extLst>
          </p:cNvPr>
          <p:cNvSpPr txBox="1"/>
          <p:nvPr/>
        </p:nvSpPr>
        <p:spPr>
          <a:xfrm>
            <a:off x="9090213" y="6358798"/>
            <a:ext cx="1151277" cy="276999"/>
          </a:xfrm>
          <a:prstGeom prst="rect">
            <a:avLst/>
          </a:prstGeom>
          <a:noFill/>
        </p:spPr>
        <p:txBody>
          <a:bodyPr wrap="none" rtlCol="0">
            <a:spAutoFit/>
          </a:bodyPr>
          <a:lstStyle/>
          <a:p>
            <a:r>
              <a:rPr lang="nb-NO" sz="1200" dirty="0">
                <a:solidFill>
                  <a:schemeClr val="tx1"/>
                </a:solidFill>
              </a:rPr>
              <a:t>Source: IIASA</a:t>
            </a:r>
          </a:p>
        </p:txBody>
      </p:sp>
      <p:sp>
        <p:nvSpPr>
          <p:cNvPr id="3" name="Arrow: Curved Down 2">
            <a:extLst>
              <a:ext uri="{FF2B5EF4-FFF2-40B4-BE49-F238E27FC236}">
                <a16:creationId xmlns:a16="http://schemas.microsoft.com/office/drawing/2014/main" id="{F4FEB101-FBE6-463A-A6D4-5D754C19FBAD}"/>
              </a:ext>
            </a:extLst>
          </p:cNvPr>
          <p:cNvSpPr/>
          <p:nvPr/>
        </p:nvSpPr>
        <p:spPr>
          <a:xfrm>
            <a:off x="3214908" y="1420118"/>
            <a:ext cx="5764695" cy="1658732"/>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dirty="0">
              <a:solidFill>
                <a:schemeClr val="tx1"/>
              </a:solidFill>
            </a:endParaRPr>
          </a:p>
        </p:txBody>
      </p:sp>
      <p:sp>
        <p:nvSpPr>
          <p:cNvPr id="4" name="TextBox 3">
            <a:extLst>
              <a:ext uri="{FF2B5EF4-FFF2-40B4-BE49-F238E27FC236}">
                <a16:creationId xmlns:a16="http://schemas.microsoft.com/office/drawing/2014/main" id="{A9AEC55D-72E6-42CA-A5E5-F04EA90DB81F}"/>
              </a:ext>
            </a:extLst>
          </p:cNvPr>
          <p:cNvSpPr txBox="1"/>
          <p:nvPr/>
        </p:nvSpPr>
        <p:spPr>
          <a:xfrm>
            <a:off x="530004" y="5066245"/>
            <a:ext cx="11134501" cy="1200329"/>
          </a:xfrm>
          <a:prstGeom prst="rect">
            <a:avLst/>
          </a:prstGeom>
          <a:solidFill>
            <a:srgbClr val="FF0000"/>
          </a:solidFill>
        </p:spPr>
        <p:txBody>
          <a:bodyPr wrap="square" rtlCol="0">
            <a:spAutoFit/>
          </a:bodyPr>
          <a:lstStyle/>
          <a:p>
            <a:pPr algn="ctr"/>
            <a:r>
              <a:rPr lang="nb-NO" sz="2400" b="1" dirty="0" err="1">
                <a:solidFill>
                  <a:schemeClr val="bg1"/>
                </a:solidFill>
              </a:rPr>
              <a:t>Transition</a:t>
            </a:r>
            <a:r>
              <a:rPr lang="nb-NO" sz="2400" b="1" dirty="0">
                <a:solidFill>
                  <a:schemeClr val="bg1"/>
                </a:solidFill>
              </a:rPr>
              <a:t> Risk </a:t>
            </a:r>
            <a:r>
              <a:rPr lang="nb-NO" sz="2400" b="1" dirty="0" err="1">
                <a:solidFill>
                  <a:schemeClr val="bg1"/>
                </a:solidFill>
              </a:rPr>
              <a:t>moving</a:t>
            </a:r>
            <a:r>
              <a:rPr lang="nb-NO" sz="2400" b="1" dirty="0">
                <a:solidFill>
                  <a:schemeClr val="bg1"/>
                </a:solidFill>
              </a:rPr>
              <a:t> from fossil to </a:t>
            </a:r>
            <a:r>
              <a:rPr lang="nb-NO" sz="2400" b="1" dirty="0" err="1">
                <a:solidFill>
                  <a:schemeClr val="bg1"/>
                </a:solidFill>
              </a:rPr>
              <a:t>renewable</a:t>
            </a:r>
            <a:r>
              <a:rPr lang="nb-NO" sz="2400" b="1" dirty="0">
                <a:solidFill>
                  <a:schemeClr val="bg1"/>
                </a:solidFill>
              </a:rPr>
              <a:t> and green </a:t>
            </a:r>
            <a:r>
              <a:rPr lang="nb-NO" sz="2400" b="1" dirty="0" err="1">
                <a:solidFill>
                  <a:schemeClr val="bg1"/>
                </a:solidFill>
              </a:rPr>
              <a:t>energy</a:t>
            </a:r>
            <a:r>
              <a:rPr lang="nb-NO" sz="2400" b="1" dirty="0">
                <a:solidFill>
                  <a:schemeClr val="bg1"/>
                </a:solidFill>
              </a:rPr>
              <a:t>:</a:t>
            </a:r>
          </a:p>
          <a:p>
            <a:pPr algn="ctr"/>
            <a:r>
              <a:rPr lang="nb-NO" sz="2400" b="1" dirty="0" err="1">
                <a:solidFill>
                  <a:schemeClr val="bg1"/>
                </a:solidFill>
              </a:rPr>
              <a:t>Changes</a:t>
            </a:r>
            <a:r>
              <a:rPr lang="nb-NO" sz="2400" b="1" dirty="0">
                <a:solidFill>
                  <a:schemeClr val="bg1"/>
                </a:solidFill>
              </a:rPr>
              <a:t> in </a:t>
            </a:r>
            <a:r>
              <a:rPr lang="nb-NO" sz="2400" b="1" dirty="0" err="1">
                <a:solidFill>
                  <a:schemeClr val="bg1"/>
                </a:solidFill>
              </a:rPr>
              <a:t>laws</a:t>
            </a:r>
            <a:r>
              <a:rPr lang="nb-NO" sz="2400" b="1" dirty="0">
                <a:solidFill>
                  <a:schemeClr val="bg1"/>
                </a:solidFill>
              </a:rPr>
              <a:t>, </a:t>
            </a:r>
            <a:r>
              <a:rPr lang="nb-NO" sz="2400" b="1" dirty="0" err="1">
                <a:solidFill>
                  <a:schemeClr val="bg1"/>
                </a:solidFill>
              </a:rPr>
              <a:t>regulations</a:t>
            </a:r>
            <a:r>
              <a:rPr lang="nb-NO" sz="2400" b="1" dirty="0">
                <a:solidFill>
                  <a:schemeClr val="bg1"/>
                </a:solidFill>
              </a:rPr>
              <a:t>, markets, investors’ &amp; </a:t>
            </a:r>
            <a:r>
              <a:rPr lang="nb-NO" sz="2400" b="1" dirty="0" err="1">
                <a:solidFill>
                  <a:schemeClr val="bg1"/>
                </a:solidFill>
              </a:rPr>
              <a:t>consumers</a:t>
            </a:r>
            <a:r>
              <a:rPr lang="nb-NO" sz="2400" b="1" dirty="0">
                <a:solidFill>
                  <a:schemeClr val="bg1"/>
                </a:solidFill>
              </a:rPr>
              <a:t>’ </a:t>
            </a:r>
            <a:r>
              <a:rPr lang="nb-NO" sz="2400" b="1" dirty="0" err="1">
                <a:solidFill>
                  <a:schemeClr val="bg1"/>
                </a:solidFill>
              </a:rPr>
              <a:t>preferences</a:t>
            </a:r>
            <a:r>
              <a:rPr lang="nb-NO" sz="2400" b="1" dirty="0">
                <a:solidFill>
                  <a:schemeClr val="bg1"/>
                </a:solidFill>
              </a:rPr>
              <a:t> </a:t>
            </a:r>
            <a:r>
              <a:rPr lang="nb-NO" sz="2400" b="1" dirty="0" err="1">
                <a:solidFill>
                  <a:schemeClr val="bg1"/>
                </a:solidFill>
              </a:rPr>
              <a:t>may</a:t>
            </a:r>
            <a:r>
              <a:rPr lang="nb-NO" sz="2400" b="1" dirty="0">
                <a:solidFill>
                  <a:schemeClr val="bg1"/>
                </a:solidFill>
              </a:rPr>
              <a:t> lead to </a:t>
            </a:r>
            <a:r>
              <a:rPr lang="nb-NO" sz="2400" b="1" dirty="0" err="1">
                <a:solidFill>
                  <a:schemeClr val="bg1"/>
                </a:solidFill>
              </a:rPr>
              <a:t>unexpected</a:t>
            </a:r>
            <a:r>
              <a:rPr lang="nb-NO" sz="2400" b="1" dirty="0">
                <a:solidFill>
                  <a:schemeClr val="bg1"/>
                </a:solidFill>
              </a:rPr>
              <a:t> massive </a:t>
            </a:r>
            <a:r>
              <a:rPr lang="nb-NO" sz="2400" b="1" dirty="0" err="1">
                <a:solidFill>
                  <a:schemeClr val="bg1"/>
                </a:solidFill>
              </a:rPr>
              <a:t>movements</a:t>
            </a:r>
            <a:r>
              <a:rPr lang="nb-NO" sz="2400" b="1" dirty="0">
                <a:solidFill>
                  <a:schemeClr val="bg1"/>
                </a:solidFill>
              </a:rPr>
              <a:t> in </a:t>
            </a:r>
            <a:r>
              <a:rPr lang="nb-NO" sz="2400" b="1" dirty="0" err="1">
                <a:solidFill>
                  <a:schemeClr val="bg1"/>
                </a:solidFill>
              </a:rPr>
              <a:t>capital</a:t>
            </a:r>
            <a:r>
              <a:rPr lang="nb-NO" sz="2400" b="1" dirty="0">
                <a:solidFill>
                  <a:schemeClr val="bg1"/>
                </a:solidFill>
              </a:rPr>
              <a:t> </a:t>
            </a:r>
            <a:r>
              <a:rPr lang="nb-NO" sz="2400" b="1" dirty="0" err="1">
                <a:solidFill>
                  <a:schemeClr val="bg1"/>
                </a:solidFill>
              </a:rPr>
              <a:t>flows</a:t>
            </a:r>
            <a:r>
              <a:rPr lang="nb-NO" sz="2400" b="1" dirty="0">
                <a:solidFill>
                  <a:schemeClr val="bg1"/>
                </a:solidFill>
              </a:rPr>
              <a:t> </a:t>
            </a:r>
          </a:p>
        </p:txBody>
      </p:sp>
    </p:spTree>
    <p:extLst>
      <p:ext uri="{BB962C8B-B14F-4D97-AF65-F5344CB8AC3E}">
        <p14:creationId xmlns:p14="http://schemas.microsoft.com/office/powerpoint/2010/main" val="411501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47998" y="360083"/>
            <a:ext cx="10503705" cy="720167"/>
          </a:xfrm>
        </p:spPr>
        <p:txBody>
          <a:bodyPr/>
          <a:lstStyle/>
          <a:p>
            <a:r>
              <a:rPr lang="nb-NO" dirty="0"/>
              <a:t>Risikoen for </a:t>
            </a:r>
            <a:r>
              <a:rPr lang="nb-NO" dirty="0" err="1"/>
              <a:t>stranded</a:t>
            </a:r>
            <a:r>
              <a:rPr lang="nb-NO" dirty="0"/>
              <a:t> </a:t>
            </a:r>
            <a:r>
              <a:rPr lang="nb-NO" dirty="0" err="1"/>
              <a:t>assets</a:t>
            </a:r>
            <a:r>
              <a:rPr lang="nb-NO" dirty="0"/>
              <a:t> går utover ren olje- og gassproduksjon ...</a:t>
            </a:r>
            <a:br>
              <a:rPr lang="nb-NO" dirty="0"/>
            </a:br>
            <a:r>
              <a:rPr lang="nb-NO" dirty="0"/>
              <a:t>… er shipping den neste?</a:t>
            </a:r>
            <a:endParaRPr lang="en-GB" dirty="0"/>
          </a:p>
        </p:txBody>
      </p:sp>
      <p:sp>
        <p:nvSpPr>
          <p:cNvPr id="3" name="Platshållare för bildnummer 2"/>
          <p:cNvSpPr>
            <a:spLocks noGrp="1"/>
          </p:cNvSpPr>
          <p:nvPr>
            <p:ph type="sldNum" sz="quarter" idx="10"/>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fld id="{D14BCCD3-0010-4FBA-B965-2126ADC31932}" type="slidenum">
              <a:rPr kumimoji="0" lang="en-GB" sz="900" b="0" i="0" u="none" strike="noStrike" kern="1200" cap="none" spc="0" normalizeH="0" baseline="0" noProof="0" smtClean="0">
                <a:ln>
                  <a:noFill/>
                </a:ln>
                <a:solidFill>
                  <a:srgbClr val="8B8A8D"/>
                </a:solidFill>
                <a:effectLst/>
                <a:uLnTx/>
                <a:uFillTx/>
                <a:latin typeface="Arial"/>
                <a:ea typeface="+mn-ea"/>
                <a:cs typeface="+mn-cs"/>
              </a:rPr>
              <a:pPr marL="0" marR="0" lvl="0" indent="0" algn="l" defTabSz="1088776"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srgbClr val="8B8A8D"/>
              </a:solidFill>
              <a:effectLst/>
              <a:uLnTx/>
              <a:uFillTx/>
              <a:latin typeface="Arial"/>
              <a:ea typeface="+mn-ea"/>
              <a:cs typeface="+mn-cs"/>
            </a:endParaRPr>
          </a:p>
        </p:txBody>
      </p:sp>
      <p:sp>
        <p:nvSpPr>
          <p:cNvPr id="5" name="TextBox 4">
            <a:extLst>
              <a:ext uri="{FF2B5EF4-FFF2-40B4-BE49-F238E27FC236}">
                <a16:creationId xmlns:a16="http://schemas.microsoft.com/office/drawing/2014/main" id="{3A724DEA-727A-4179-A423-B721EBEE1828}"/>
              </a:ext>
            </a:extLst>
          </p:cNvPr>
          <p:cNvSpPr txBox="1"/>
          <p:nvPr/>
        </p:nvSpPr>
        <p:spPr>
          <a:xfrm>
            <a:off x="7822096" y="6375018"/>
            <a:ext cx="1822487" cy="276999"/>
          </a:xfrm>
          <a:prstGeom prst="rect">
            <a:avLst/>
          </a:prstGeom>
          <a:noFill/>
        </p:spPr>
        <p:txBody>
          <a:bodyPr wrap="none" rtlCol="0">
            <a:spAutoFit/>
          </a:bodyPr>
          <a:lstStyle/>
          <a:p>
            <a:r>
              <a:rPr lang="nb-NO" sz="1200" dirty="0">
                <a:solidFill>
                  <a:schemeClr val="tx1"/>
                </a:solidFill>
              </a:rPr>
              <a:t>Source: Financial Times</a:t>
            </a:r>
          </a:p>
        </p:txBody>
      </p:sp>
      <p:pic>
        <p:nvPicPr>
          <p:cNvPr id="9" name="Picture 8">
            <a:extLst>
              <a:ext uri="{FF2B5EF4-FFF2-40B4-BE49-F238E27FC236}">
                <a16:creationId xmlns:a16="http://schemas.microsoft.com/office/drawing/2014/main" id="{CC568FB2-A8ED-4DD6-800F-57F49AC436DF}"/>
              </a:ext>
            </a:extLst>
          </p:cNvPr>
          <p:cNvPicPr>
            <a:picLocks noChangeAspect="1"/>
          </p:cNvPicPr>
          <p:nvPr/>
        </p:nvPicPr>
        <p:blipFill>
          <a:blip r:embed="rId3"/>
          <a:stretch>
            <a:fillRect/>
          </a:stretch>
        </p:blipFill>
        <p:spPr>
          <a:xfrm>
            <a:off x="972000" y="1338960"/>
            <a:ext cx="4527142" cy="4782440"/>
          </a:xfrm>
          <a:prstGeom prst="rect">
            <a:avLst/>
          </a:prstGeom>
        </p:spPr>
      </p:pic>
      <p:pic>
        <p:nvPicPr>
          <p:cNvPr id="4" name="Picture 3">
            <a:extLst>
              <a:ext uri="{FF2B5EF4-FFF2-40B4-BE49-F238E27FC236}">
                <a16:creationId xmlns:a16="http://schemas.microsoft.com/office/drawing/2014/main" id="{7D462EFE-9DD9-4017-83DD-277123897C5B}"/>
              </a:ext>
            </a:extLst>
          </p:cNvPr>
          <p:cNvPicPr>
            <a:picLocks noChangeAspect="1"/>
          </p:cNvPicPr>
          <p:nvPr/>
        </p:nvPicPr>
        <p:blipFill>
          <a:blip r:embed="rId4"/>
          <a:stretch>
            <a:fillRect/>
          </a:stretch>
        </p:blipFill>
        <p:spPr>
          <a:xfrm>
            <a:off x="5596572" y="1338960"/>
            <a:ext cx="6037222" cy="766547"/>
          </a:xfrm>
          <a:prstGeom prst="rect">
            <a:avLst/>
          </a:prstGeom>
        </p:spPr>
      </p:pic>
      <p:pic>
        <p:nvPicPr>
          <p:cNvPr id="6" name="Picture 5">
            <a:extLst>
              <a:ext uri="{FF2B5EF4-FFF2-40B4-BE49-F238E27FC236}">
                <a16:creationId xmlns:a16="http://schemas.microsoft.com/office/drawing/2014/main" id="{D43CEC68-E935-4711-B3E3-916040AB4742}"/>
              </a:ext>
            </a:extLst>
          </p:cNvPr>
          <p:cNvPicPr>
            <a:picLocks noChangeAspect="1"/>
          </p:cNvPicPr>
          <p:nvPr/>
        </p:nvPicPr>
        <p:blipFill>
          <a:blip r:embed="rId5"/>
          <a:stretch>
            <a:fillRect/>
          </a:stretch>
        </p:blipFill>
        <p:spPr>
          <a:xfrm>
            <a:off x="5584755" y="2105507"/>
            <a:ext cx="6037222" cy="3726515"/>
          </a:xfrm>
          <a:prstGeom prst="rect">
            <a:avLst/>
          </a:prstGeom>
        </p:spPr>
      </p:pic>
    </p:spTree>
    <p:extLst>
      <p:ext uri="{BB962C8B-B14F-4D97-AF65-F5344CB8AC3E}">
        <p14:creationId xmlns:p14="http://schemas.microsoft.com/office/powerpoint/2010/main" val="208019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F130D5-4045-4DFA-9A74-0C93C635C9CF}"/>
              </a:ext>
            </a:extLst>
          </p:cNvPr>
          <p:cNvPicPr>
            <a:picLocks noGrp="1" noChangeAspect="1"/>
          </p:cNvPicPr>
          <p:nvPr>
            <p:ph idx="1"/>
          </p:nvPr>
        </p:nvPicPr>
        <p:blipFill>
          <a:blip r:embed="rId2"/>
          <a:stretch>
            <a:fillRect/>
          </a:stretch>
        </p:blipFill>
        <p:spPr>
          <a:xfrm>
            <a:off x="1655064" y="1105729"/>
            <a:ext cx="8412479" cy="5175524"/>
          </a:xfrm>
          <a:prstGeom prst="rect">
            <a:avLst/>
          </a:prstGeom>
        </p:spPr>
      </p:pic>
      <p:sp>
        <p:nvSpPr>
          <p:cNvPr id="3" name="Slide Number Placeholder 2">
            <a:extLst>
              <a:ext uri="{FF2B5EF4-FFF2-40B4-BE49-F238E27FC236}">
                <a16:creationId xmlns:a16="http://schemas.microsoft.com/office/drawing/2014/main" id="{3AA856E7-9F20-448B-BA81-DEC18B286399}"/>
              </a:ext>
            </a:extLst>
          </p:cNvPr>
          <p:cNvSpPr>
            <a:spLocks noGrp="1"/>
          </p:cNvSpPr>
          <p:nvPr>
            <p:ph type="sldNum" sz="quarter" idx="12"/>
          </p:nvPr>
        </p:nvSpPr>
        <p:spPr/>
        <p:txBody>
          <a:bodyPr/>
          <a:lstStyle/>
          <a:p>
            <a:fld id="{D14BCCD3-0010-4FBA-B965-2126ADC31932}" type="slidenum">
              <a:rPr lang="en-GB" smtClean="0"/>
              <a:pPr/>
              <a:t>12</a:t>
            </a:fld>
            <a:endParaRPr lang="en-GB" dirty="0"/>
          </a:p>
        </p:txBody>
      </p:sp>
      <p:sp>
        <p:nvSpPr>
          <p:cNvPr id="4" name="Title 3">
            <a:extLst>
              <a:ext uri="{FF2B5EF4-FFF2-40B4-BE49-F238E27FC236}">
                <a16:creationId xmlns:a16="http://schemas.microsoft.com/office/drawing/2014/main" id="{149402D9-C95D-43A2-87B1-4393304606D2}"/>
              </a:ext>
            </a:extLst>
          </p:cNvPr>
          <p:cNvSpPr>
            <a:spLocks noGrp="1"/>
          </p:cNvSpPr>
          <p:nvPr>
            <p:ph type="title"/>
          </p:nvPr>
        </p:nvSpPr>
        <p:spPr>
          <a:xfrm>
            <a:off x="647998" y="360083"/>
            <a:ext cx="9693865" cy="472673"/>
          </a:xfrm>
        </p:spPr>
        <p:txBody>
          <a:bodyPr/>
          <a:lstStyle/>
          <a:p>
            <a:r>
              <a:rPr lang="en-GB" dirty="0"/>
              <a:t>European Green Deal – </a:t>
            </a:r>
            <a:r>
              <a:rPr lang="en-GB" dirty="0" err="1"/>
              <a:t>fornybarenergi</a:t>
            </a:r>
            <a:r>
              <a:rPr lang="en-GB" dirty="0"/>
              <a:t> </a:t>
            </a:r>
            <a:r>
              <a:rPr lang="en-GB" dirty="0" err="1"/>
              <a:t>høyt</a:t>
            </a:r>
            <a:r>
              <a:rPr lang="en-GB" dirty="0"/>
              <a:t> </a:t>
            </a:r>
            <a:r>
              <a:rPr lang="en-GB" dirty="0" err="1"/>
              <a:t>på</a:t>
            </a:r>
            <a:r>
              <a:rPr lang="en-GB" dirty="0"/>
              <a:t> </a:t>
            </a:r>
            <a:r>
              <a:rPr lang="en-GB" dirty="0" err="1"/>
              <a:t>agendaen</a:t>
            </a:r>
            <a:endParaRPr lang="nb-NO" dirty="0"/>
          </a:p>
        </p:txBody>
      </p:sp>
      <p:pic>
        <p:nvPicPr>
          <p:cNvPr id="8" name="Content Placeholder 4">
            <a:extLst>
              <a:ext uri="{FF2B5EF4-FFF2-40B4-BE49-F238E27FC236}">
                <a16:creationId xmlns:a16="http://schemas.microsoft.com/office/drawing/2014/main" id="{EB7D0D4C-4F23-487D-9898-89DC9B81FEBA}"/>
              </a:ext>
            </a:extLst>
          </p:cNvPr>
          <p:cNvPicPr>
            <a:picLocks noChangeAspect="1"/>
          </p:cNvPicPr>
          <p:nvPr/>
        </p:nvPicPr>
        <p:blipFill rotWithShape="1">
          <a:blip r:embed="rId2"/>
          <a:srcRect l="7160" t="32191" r="64647" b="56583"/>
          <a:stretch/>
        </p:blipFill>
        <p:spPr>
          <a:xfrm>
            <a:off x="312575" y="1796815"/>
            <a:ext cx="7073110" cy="1732769"/>
          </a:xfrm>
          <a:prstGeom prst="rect">
            <a:avLst/>
          </a:prstGeom>
        </p:spPr>
      </p:pic>
    </p:spTree>
    <p:extLst>
      <p:ext uri="{BB962C8B-B14F-4D97-AF65-F5344CB8AC3E}">
        <p14:creationId xmlns:p14="http://schemas.microsoft.com/office/powerpoint/2010/main" val="258710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862BC9-64E9-4A36-BFA3-711DDC2A029A}"/>
              </a:ext>
            </a:extLst>
          </p:cNvPr>
          <p:cNvSpPr>
            <a:spLocks noGrp="1"/>
          </p:cNvSpPr>
          <p:nvPr>
            <p:ph type="sldNum" sz="quarter" idx="12"/>
          </p:nvPr>
        </p:nvSpPr>
        <p:spPr/>
        <p:txBody>
          <a:bodyPr/>
          <a:lstStyle/>
          <a:p>
            <a:fld id="{D14BCCD3-0010-4FBA-B965-2126ADC31932}" type="slidenum">
              <a:rPr lang="en-GB" smtClean="0"/>
              <a:t>13</a:t>
            </a:fld>
            <a:endParaRPr lang="en-GB" dirty="0"/>
          </a:p>
        </p:txBody>
      </p:sp>
      <p:sp>
        <p:nvSpPr>
          <p:cNvPr id="7" name="Title 1">
            <a:extLst>
              <a:ext uri="{FF2B5EF4-FFF2-40B4-BE49-F238E27FC236}">
                <a16:creationId xmlns:a16="http://schemas.microsoft.com/office/drawing/2014/main" id="{A8244464-B587-47BE-AD15-A7D9A3BDCB9A}"/>
              </a:ext>
            </a:extLst>
          </p:cNvPr>
          <p:cNvSpPr txBox="1">
            <a:spLocks/>
          </p:cNvSpPr>
          <p:nvPr/>
        </p:nvSpPr>
        <p:spPr>
          <a:xfrm>
            <a:off x="1558520" y="460597"/>
            <a:ext cx="8838208" cy="720167"/>
          </a:xfrm>
          <a:prstGeom prst="rect">
            <a:avLst/>
          </a:prstGeom>
          <a:solidFill>
            <a:schemeClr val="bg1"/>
          </a:solidFill>
        </p:spPr>
        <p:txBody>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r>
              <a:rPr lang="en-US" dirty="0" err="1"/>
              <a:t>Oljeselskapene</a:t>
            </a:r>
            <a:r>
              <a:rPr lang="en-US" dirty="0"/>
              <a:t> har </a:t>
            </a:r>
            <a:r>
              <a:rPr lang="en-US" dirty="0" err="1"/>
              <a:t>ikke</a:t>
            </a:r>
            <a:r>
              <a:rPr lang="en-US" dirty="0"/>
              <a:t> </a:t>
            </a:r>
            <a:r>
              <a:rPr lang="en-US" dirty="0" err="1"/>
              <a:t>blitt</a:t>
            </a:r>
            <a:r>
              <a:rPr lang="en-US" dirty="0"/>
              <a:t> den </a:t>
            </a:r>
            <a:r>
              <a:rPr lang="en-US" dirty="0" err="1"/>
              <a:t>nye</a:t>
            </a:r>
            <a:r>
              <a:rPr lang="en-US" dirty="0"/>
              <a:t> Greta Thunberg – men de har </a:t>
            </a:r>
            <a:r>
              <a:rPr lang="en-US" dirty="0" err="1"/>
              <a:t>kompetanse</a:t>
            </a:r>
            <a:r>
              <a:rPr lang="en-US" dirty="0"/>
              <a:t> </a:t>
            </a:r>
            <a:r>
              <a:rPr lang="en-US" dirty="0" err="1"/>
              <a:t>og</a:t>
            </a:r>
            <a:r>
              <a:rPr lang="en-US" dirty="0"/>
              <a:t> </a:t>
            </a:r>
            <a:r>
              <a:rPr lang="en-US" dirty="0" err="1"/>
              <a:t>erfaring</a:t>
            </a:r>
            <a:r>
              <a:rPr lang="en-US" dirty="0"/>
              <a:t> </a:t>
            </a:r>
            <a:r>
              <a:rPr lang="en-US" dirty="0" err="1"/>
              <a:t>som</a:t>
            </a:r>
            <a:r>
              <a:rPr lang="en-US" dirty="0"/>
              <a:t> </a:t>
            </a:r>
            <a:r>
              <a:rPr lang="en-US" dirty="0" err="1"/>
              <a:t>er</a:t>
            </a:r>
            <a:r>
              <a:rPr lang="en-US" dirty="0"/>
              <a:t> </a:t>
            </a:r>
            <a:r>
              <a:rPr lang="en-US" dirty="0" err="1"/>
              <a:t>vesentlig</a:t>
            </a:r>
            <a:r>
              <a:rPr lang="en-US" dirty="0"/>
              <a:t> I det </a:t>
            </a:r>
            <a:r>
              <a:rPr lang="en-US" dirty="0" err="1"/>
              <a:t>grønne</a:t>
            </a:r>
            <a:r>
              <a:rPr lang="en-US" dirty="0"/>
              <a:t> </a:t>
            </a:r>
            <a:r>
              <a:rPr lang="en-US" dirty="0" err="1"/>
              <a:t>skiftet</a:t>
            </a:r>
            <a:r>
              <a:rPr lang="en-US" dirty="0"/>
              <a:t>…</a:t>
            </a:r>
            <a:endParaRPr lang="nb-NO" dirty="0"/>
          </a:p>
        </p:txBody>
      </p:sp>
      <p:pic>
        <p:nvPicPr>
          <p:cNvPr id="8" name="Picture 7">
            <a:extLst>
              <a:ext uri="{FF2B5EF4-FFF2-40B4-BE49-F238E27FC236}">
                <a16:creationId xmlns:a16="http://schemas.microsoft.com/office/drawing/2014/main" id="{EC8115D0-8CA8-464F-B4F3-AC97B86BC4CE}"/>
              </a:ext>
            </a:extLst>
          </p:cNvPr>
          <p:cNvPicPr>
            <a:picLocks noChangeAspect="1"/>
          </p:cNvPicPr>
          <p:nvPr/>
        </p:nvPicPr>
        <p:blipFill>
          <a:blip r:embed="rId2"/>
          <a:stretch>
            <a:fillRect/>
          </a:stretch>
        </p:blipFill>
        <p:spPr>
          <a:xfrm>
            <a:off x="810000" y="1410139"/>
            <a:ext cx="5019450" cy="4726258"/>
          </a:xfrm>
          <a:prstGeom prst="rect">
            <a:avLst/>
          </a:prstGeom>
        </p:spPr>
      </p:pic>
      <p:pic>
        <p:nvPicPr>
          <p:cNvPr id="9" name="Picture 8">
            <a:extLst>
              <a:ext uri="{FF2B5EF4-FFF2-40B4-BE49-F238E27FC236}">
                <a16:creationId xmlns:a16="http://schemas.microsoft.com/office/drawing/2014/main" id="{9342880E-3511-416E-81DD-BD86D67F77A6}"/>
              </a:ext>
            </a:extLst>
          </p:cNvPr>
          <p:cNvPicPr>
            <a:picLocks noChangeAspect="1"/>
          </p:cNvPicPr>
          <p:nvPr/>
        </p:nvPicPr>
        <p:blipFill>
          <a:blip r:embed="rId3"/>
          <a:stretch>
            <a:fillRect/>
          </a:stretch>
        </p:blipFill>
        <p:spPr>
          <a:xfrm>
            <a:off x="5927108" y="1303594"/>
            <a:ext cx="5727788" cy="4726258"/>
          </a:xfrm>
          <a:prstGeom prst="rect">
            <a:avLst/>
          </a:prstGeom>
        </p:spPr>
      </p:pic>
      <p:sp>
        <p:nvSpPr>
          <p:cNvPr id="10" name="TextBox 9">
            <a:extLst>
              <a:ext uri="{FF2B5EF4-FFF2-40B4-BE49-F238E27FC236}">
                <a16:creationId xmlns:a16="http://schemas.microsoft.com/office/drawing/2014/main" id="{CDBCFD93-29AB-4329-B629-13E59C35E934}"/>
              </a:ext>
            </a:extLst>
          </p:cNvPr>
          <p:cNvSpPr txBox="1"/>
          <p:nvPr/>
        </p:nvSpPr>
        <p:spPr>
          <a:xfrm>
            <a:off x="6364224" y="6351462"/>
            <a:ext cx="4208781" cy="276999"/>
          </a:xfrm>
          <a:prstGeom prst="rect">
            <a:avLst/>
          </a:prstGeom>
          <a:solidFill>
            <a:schemeClr val="bg1"/>
          </a:solidFill>
        </p:spPr>
        <p:txBody>
          <a:bodyPr wrap="none" rtlCol="0">
            <a:spAutoFit/>
          </a:bodyPr>
          <a:lstStyle/>
          <a:p>
            <a:r>
              <a:rPr lang="en-GB" sz="1200" dirty="0" err="1">
                <a:solidFill>
                  <a:schemeClr val="tx1"/>
                </a:solidFill>
              </a:rPr>
              <a:t>Kilde</a:t>
            </a:r>
            <a:r>
              <a:rPr lang="en-GB" sz="1200" dirty="0">
                <a:solidFill>
                  <a:schemeClr val="tx1"/>
                </a:solidFill>
              </a:rPr>
              <a:t>: </a:t>
            </a:r>
            <a:r>
              <a:rPr lang="en-GB" sz="1200" dirty="0" err="1">
                <a:solidFill>
                  <a:schemeClr val="tx1"/>
                </a:solidFill>
              </a:rPr>
              <a:t>Sysla</a:t>
            </a:r>
            <a:r>
              <a:rPr lang="en-GB" sz="1200" dirty="0">
                <a:solidFill>
                  <a:schemeClr val="tx1"/>
                </a:solidFill>
              </a:rPr>
              <a:t>, </a:t>
            </a:r>
            <a:r>
              <a:rPr lang="en-GB" sz="1200" dirty="0" err="1">
                <a:solidFill>
                  <a:schemeClr val="tx1"/>
                </a:solidFill>
              </a:rPr>
              <a:t>Teknisk</a:t>
            </a:r>
            <a:r>
              <a:rPr lang="en-GB" sz="1200" dirty="0">
                <a:solidFill>
                  <a:schemeClr val="tx1"/>
                </a:solidFill>
              </a:rPr>
              <a:t> </a:t>
            </a:r>
            <a:r>
              <a:rPr lang="en-GB" sz="1200" dirty="0" err="1">
                <a:solidFill>
                  <a:schemeClr val="tx1"/>
                </a:solidFill>
              </a:rPr>
              <a:t>Ukeblad</a:t>
            </a:r>
            <a:r>
              <a:rPr lang="en-GB" sz="1200" dirty="0">
                <a:solidFill>
                  <a:schemeClr val="tx1"/>
                </a:solidFill>
              </a:rPr>
              <a:t>, e24.no, Stavanger </a:t>
            </a:r>
            <a:r>
              <a:rPr lang="en-GB" sz="1200" dirty="0" err="1">
                <a:solidFill>
                  <a:schemeClr val="tx1"/>
                </a:solidFill>
              </a:rPr>
              <a:t>Aftenblad</a:t>
            </a:r>
            <a:endParaRPr lang="nb-NO" sz="1200" dirty="0">
              <a:solidFill>
                <a:schemeClr val="tx1"/>
              </a:solidFill>
            </a:endParaRPr>
          </a:p>
        </p:txBody>
      </p:sp>
      <p:pic>
        <p:nvPicPr>
          <p:cNvPr id="11" name="Picture 10">
            <a:extLst>
              <a:ext uri="{FF2B5EF4-FFF2-40B4-BE49-F238E27FC236}">
                <a16:creationId xmlns:a16="http://schemas.microsoft.com/office/drawing/2014/main" id="{F3A7E29A-B624-4BC9-90A3-B2B567F3C296}"/>
              </a:ext>
            </a:extLst>
          </p:cNvPr>
          <p:cNvPicPr>
            <a:picLocks noChangeAspect="1"/>
          </p:cNvPicPr>
          <p:nvPr/>
        </p:nvPicPr>
        <p:blipFill>
          <a:blip r:embed="rId4"/>
          <a:stretch>
            <a:fillRect/>
          </a:stretch>
        </p:blipFill>
        <p:spPr>
          <a:xfrm>
            <a:off x="369800" y="230382"/>
            <a:ext cx="1075717" cy="1082357"/>
          </a:xfrm>
          <a:prstGeom prst="rect">
            <a:avLst/>
          </a:prstGeom>
        </p:spPr>
      </p:pic>
      <p:pic>
        <p:nvPicPr>
          <p:cNvPr id="12" name="Picture 11">
            <a:extLst>
              <a:ext uri="{FF2B5EF4-FFF2-40B4-BE49-F238E27FC236}">
                <a16:creationId xmlns:a16="http://schemas.microsoft.com/office/drawing/2014/main" id="{A0B2D611-D16F-4401-B6EC-B4FC601D6FE9}"/>
              </a:ext>
            </a:extLst>
          </p:cNvPr>
          <p:cNvPicPr>
            <a:picLocks noChangeAspect="1"/>
          </p:cNvPicPr>
          <p:nvPr/>
        </p:nvPicPr>
        <p:blipFill>
          <a:blip r:embed="rId5"/>
          <a:stretch>
            <a:fillRect/>
          </a:stretch>
        </p:blipFill>
        <p:spPr>
          <a:xfrm>
            <a:off x="10722596" y="221237"/>
            <a:ext cx="1102779" cy="1082357"/>
          </a:xfrm>
          <a:prstGeom prst="rect">
            <a:avLst/>
          </a:prstGeom>
        </p:spPr>
      </p:pic>
      <p:pic>
        <p:nvPicPr>
          <p:cNvPr id="3" name="Picture 2">
            <a:extLst>
              <a:ext uri="{FF2B5EF4-FFF2-40B4-BE49-F238E27FC236}">
                <a16:creationId xmlns:a16="http://schemas.microsoft.com/office/drawing/2014/main" id="{139C8CA6-0B4F-463D-8125-AA8315D4A0C3}"/>
              </a:ext>
            </a:extLst>
          </p:cNvPr>
          <p:cNvPicPr>
            <a:picLocks noChangeAspect="1"/>
          </p:cNvPicPr>
          <p:nvPr/>
        </p:nvPicPr>
        <p:blipFill>
          <a:blip r:embed="rId6"/>
          <a:stretch>
            <a:fillRect/>
          </a:stretch>
        </p:blipFill>
        <p:spPr>
          <a:xfrm>
            <a:off x="810000" y="1435569"/>
            <a:ext cx="5084128" cy="4869346"/>
          </a:xfrm>
          <a:prstGeom prst="rect">
            <a:avLst/>
          </a:prstGeom>
        </p:spPr>
      </p:pic>
    </p:spTree>
    <p:extLst>
      <p:ext uri="{BB962C8B-B14F-4D97-AF65-F5344CB8AC3E}">
        <p14:creationId xmlns:p14="http://schemas.microsoft.com/office/powerpoint/2010/main" val="357997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F130D5-4045-4DFA-9A74-0C93C635C9CF}"/>
              </a:ext>
            </a:extLst>
          </p:cNvPr>
          <p:cNvPicPr>
            <a:picLocks noGrp="1" noChangeAspect="1"/>
          </p:cNvPicPr>
          <p:nvPr>
            <p:ph idx="1"/>
          </p:nvPr>
        </p:nvPicPr>
        <p:blipFill>
          <a:blip r:embed="rId2"/>
          <a:stretch>
            <a:fillRect/>
          </a:stretch>
        </p:blipFill>
        <p:spPr>
          <a:xfrm>
            <a:off x="1655064" y="1105729"/>
            <a:ext cx="8412479" cy="5175524"/>
          </a:xfrm>
          <a:prstGeom prst="rect">
            <a:avLst/>
          </a:prstGeom>
        </p:spPr>
      </p:pic>
      <p:sp>
        <p:nvSpPr>
          <p:cNvPr id="3" name="Slide Number Placeholder 2">
            <a:extLst>
              <a:ext uri="{FF2B5EF4-FFF2-40B4-BE49-F238E27FC236}">
                <a16:creationId xmlns:a16="http://schemas.microsoft.com/office/drawing/2014/main" id="{3AA856E7-9F20-448B-BA81-DEC18B286399}"/>
              </a:ext>
            </a:extLst>
          </p:cNvPr>
          <p:cNvSpPr>
            <a:spLocks noGrp="1"/>
          </p:cNvSpPr>
          <p:nvPr>
            <p:ph type="sldNum" sz="quarter" idx="12"/>
          </p:nvPr>
        </p:nvSpPr>
        <p:spPr/>
        <p:txBody>
          <a:bodyPr/>
          <a:lstStyle/>
          <a:p>
            <a:fld id="{D14BCCD3-0010-4FBA-B965-2126ADC31932}" type="slidenum">
              <a:rPr lang="en-GB" smtClean="0"/>
              <a:pPr/>
              <a:t>14</a:t>
            </a:fld>
            <a:endParaRPr lang="en-GB" dirty="0"/>
          </a:p>
        </p:txBody>
      </p:sp>
      <p:sp>
        <p:nvSpPr>
          <p:cNvPr id="4" name="Title 3">
            <a:extLst>
              <a:ext uri="{FF2B5EF4-FFF2-40B4-BE49-F238E27FC236}">
                <a16:creationId xmlns:a16="http://schemas.microsoft.com/office/drawing/2014/main" id="{149402D9-C95D-43A2-87B1-4393304606D2}"/>
              </a:ext>
            </a:extLst>
          </p:cNvPr>
          <p:cNvSpPr>
            <a:spLocks noGrp="1"/>
          </p:cNvSpPr>
          <p:nvPr>
            <p:ph type="title"/>
          </p:nvPr>
        </p:nvSpPr>
        <p:spPr>
          <a:xfrm>
            <a:off x="647998" y="360083"/>
            <a:ext cx="9693865" cy="472673"/>
          </a:xfrm>
        </p:spPr>
        <p:txBody>
          <a:bodyPr/>
          <a:lstStyle/>
          <a:p>
            <a:r>
              <a:rPr lang="en-GB" dirty="0"/>
              <a:t>European Green Deal – </a:t>
            </a:r>
            <a:r>
              <a:rPr lang="en-GB" dirty="0" err="1"/>
              <a:t>gir</a:t>
            </a:r>
            <a:r>
              <a:rPr lang="en-GB" dirty="0"/>
              <a:t> mange </a:t>
            </a:r>
            <a:r>
              <a:rPr lang="en-GB" dirty="0" err="1"/>
              <a:t>muligheter</a:t>
            </a:r>
            <a:r>
              <a:rPr lang="en-GB" dirty="0"/>
              <a:t> for Norge </a:t>
            </a:r>
            <a:r>
              <a:rPr lang="en-GB" dirty="0" err="1"/>
              <a:t>og</a:t>
            </a:r>
            <a:r>
              <a:rPr lang="en-GB" dirty="0"/>
              <a:t> </a:t>
            </a:r>
            <a:r>
              <a:rPr lang="en-GB" dirty="0" err="1"/>
              <a:t>grønn</a:t>
            </a:r>
            <a:r>
              <a:rPr lang="en-GB"/>
              <a:t> shipping</a:t>
            </a:r>
            <a:endParaRPr lang="nb-NO" dirty="0"/>
          </a:p>
        </p:txBody>
      </p:sp>
      <p:pic>
        <p:nvPicPr>
          <p:cNvPr id="9" name="Content Placeholder 4">
            <a:extLst>
              <a:ext uri="{FF2B5EF4-FFF2-40B4-BE49-F238E27FC236}">
                <a16:creationId xmlns:a16="http://schemas.microsoft.com/office/drawing/2014/main" id="{5CB3AE1A-80F4-4952-B791-6D2D544F61B2}"/>
              </a:ext>
            </a:extLst>
          </p:cNvPr>
          <p:cNvPicPr>
            <a:picLocks noChangeAspect="1"/>
          </p:cNvPicPr>
          <p:nvPr/>
        </p:nvPicPr>
        <p:blipFill rotWithShape="1">
          <a:blip r:embed="rId2"/>
          <a:srcRect l="59697" t="59429" r="12903" b="29346"/>
          <a:stretch/>
        </p:blipFill>
        <p:spPr>
          <a:xfrm>
            <a:off x="4725415" y="3429794"/>
            <a:ext cx="7469760" cy="1882870"/>
          </a:xfrm>
          <a:prstGeom prst="rect">
            <a:avLst/>
          </a:prstGeom>
        </p:spPr>
      </p:pic>
    </p:spTree>
    <p:extLst>
      <p:ext uri="{BB962C8B-B14F-4D97-AF65-F5344CB8AC3E}">
        <p14:creationId xmlns:p14="http://schemas.microsoft.com/office/powerpoint/2010/main" val="253927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EA25-18BD-4BD0-B35B-2F03D086D816}"/>
              </a:ext>
            </a:extLst>
          </p:cNvPr>
          <p:cNvSpPr>
            <a:spLocks noGrp="1"/>
          </p:cNvSpPr>
          <p:nvPr>
            <p:ph type="title"/>
          </p:nvPr>
        </p:nvSpPr>
        <p:spPr>
          <a:xfrm>
            <a:off x="648000" y="360083"/>
            <a:ext cx="10924240" cy="720167"/>
          </a:xfrm>
        </p:spPr>
        <p:txBody>
          <a:bodyPr/>
          <a:lstStyle/>
          <a:p>
            <a:r>
              <a:rPr lang="en-US" dirty="0"/>
              <a:t>Norge </a:t>
            </a:r>
            <a:r>
              <a:rPr lang="en-US" dirty="0" err="1"/>
              <a:t>er</a:t>
            </a:r>
            <a:r>
              <a:rPr lang="en-US" dirty="0"/>
              <a:t> </a:t>
            </a:r>
            <a:r>
              <a:rPr lang="en-US" dirty="0" err="1"/>
              <a:t>verdensledende</a:t>
            </a:r>
            <a:r>
              <a:rPr lang="en-US" dirty="0"/>
              <a:t> </a:t>
            </a:r>
            <a:r>
              <a:rPr lang="en-US" dirty="0" err="1"/>
              <a:t>på</a:t>
            </a:r>
            <a:r>
              <a:rPr lang="en-US" dirty="0"/>
              <a:t> </a:t>
            </a:r>
            <a:r>
              <a:rPr lang="en-US" dirty="0" err="1"/>
              <a:t>grønn</a:t>
            </a:r>
            <a:r>
              <a:rPr lang="en-US" dirty="0"/>
              <a:t> </a:t>
            </a:r>
            <a:r>
              <a:rPr lang="en-US" dirty="0" err="1"/>
              <a:t>skipsfart</a:t>
            </a:r>
            <a:r>
              <a:rPr lang="en-US" dirty="0"/>
              <a:t>, men vi </a:t>
            </a:r>
            <a:r>
              <a:rPr lang="en-US" dirty="0" err="1"/>
              <a:t>må</a:t>
            </a:r>
            <a:r>
              <a:rPr lang="en-US" dirty="0"/>
              <a:t> vente </a:t>
            </a:r>
            <a:r>
              <a:rPr lang="en-US" dirty="0" err="1"/>
              <a:t>økt</a:t>
            </a:r>
            <a:r>
              <a:rPr lang="en-US" dirty="0"/>
              <a:t> </a:t>
            </a:r>
            <a:r>
              <a:rPr lang="en-US" dirty="0" err="1"/>
              <a:t>konkurranse</a:t>
            </a:r>
            <a:r>
              <a:rPr lang="en-US" dirty="0"/>
              <a:t> </a:t>
            </a:r>
            <a:r>
              <a:rPr lang="en-US" dirty="0" err="1"/>
              <a:t>fremover</a:t>
            </a:r>
            <a:endParaRPr lang="nb-NO" dirty="0"/>
          </a:p>
        </p:txBody>
      </p:sp>
      <p:sp>
        <p:nvSpPr>
          <p:cNvPr id="3" name="Slide Number Placeholder 2">
            <a:extLst>
              <a:ext uri="{FF2B5EF4-FFF2-40B4-BE49-F238E27FC236}">
                <a16:creationId xmlns:a16="http://schemas.microsoft.com/office/drawing/2014/main" id="{88423C81-5192-444F-9455-35CC5381C55B}"/>
              </a:ext>
            </a:extLst>
          </p:cNvPr>
          <p:cNvSpPr>
            <a:spLocks noGrp="1"/>
          </p:cNvSpPr>
          <p:nvPr>
            <p:ph type="sldNum" sz="quarter" idx="12"/>
          </p:nvPr>
        </p:nvSpPr>
        <p:spPr/>
        <p:txBody>
          <a:bodyPr/>
          <a:lstStyle/>
          <a:p>
            <a:fld id="{D14BCCD3-0010-4FBA-B965-2126ADC31932}" type="slidenum">
              <a:rPr lang="en-GB" smtClean="0"/>
              <a:t>15</a:t>
            </a:fld>
            <a:endParaRPr lang="en-GB" dirty="0"/>
          </a:p>
        </p:txBody>
      </p:sp>
      <p:sp>
        <p:nvSpPr>
          <p:cNvPr id="6" name="TextBox 5">
            <a:extLst>
              <a:ext uri="{FF2B5EF4-FFF2-40B4-BE49-F238E27FC236}">
                <a16:creationId xmlns:a16="http://schemas.microsoft.com/office/drawing/2014/main" id="{C5FAAC6A-DD17-4042-BBBA-BDE18DC61E7D}"/>
              </a:ext>
            </a:extLst>
          </p:cNvPr>
          <p:cNvSpPr txBox="1"/>
          <p:nvPr/>
        </p:nvSpPr>
        <p:spPr>
          <a:xfrm>
            <a:off x="8619744" y="6375018"/>
            <a:ext cx="1724575" cy="276999"/>
          </a:xfrm>
          <a:prstGeom prst="rect">
            <a:avLst/>
          </a:prstGeom>
          <a:noFill/>
        </p:spPr>
        <p:txBody>
          <a:bodyPr wrap="none" rtlCol="0">
            <a:spAutoFit/>
          </a:bodyPr>
          <a:lstStyle/>
          <a:p>
            <a:r>
              <a:rPr lang="en-US" sz="1200" dirty="0" err="1">
                <a:solidFill>
                  <a:schemeClr val="tx1"/>
                </a:solidFill>
              </a:rPr>
              <a:t>Kilde</a:t>
            </a:r>
            <a:r>
              <a:rPr lang="en-US" sz="1200" dirty="0">
                <a:solidFill>
                  <a:schemeClr val="tx1"/>
                </a:solidFill>
              </a:rPr>
              <a:t>: </a:t>
            </a:r>
            <a:r>
              <a:rPr lang="en-US" sz="1200" dirty="0" err="1">
                <a:solidFill>
                  <a:schemeClr val="tx1"/>
                </a:solidFill>
              </a:rPr>
              <a:t>Teknisk</a:t>
            </a:r>
            <a:r>
              <a:rPr lang="en-US" sz="1200" dirty="0">
                <a:solidFill>
                  <a:schemeClr val="tx1"/>
                </a:solidFill>
              </a:rPr>
              <a:t> </a:t>
            </a:r>
            <a:r>
              <a:rPr lang="en-US" sz="1200" dirty="0" err="1">
                <a:solidFill>
                  <a:schemeClr val="tx1"/>
                </a:solidFill>
              </a:rPr>
              <a:t>Ukeblad</a:t>
            </a:r>
            <a:endParaRPr lang="nb-NO" sz="1200" dirty="0">
              <a:solidFill>
                <a:schemeClr val="tx1"/>
              </a:solidFill>
            </a:endParaRPr>
          </a:p>
        </p:txBody>
      </p:sp>
      <p:pic>
        <p:nvPicPr>
          <p:cNvPr id="7" name="Picture 6">
            <a:extLst>
              <a:ext uri="{FF2B5EF4-FFF2-40B4-BE49-F238E27FC236}">
                <a16:creationId xmlns:a16="http://schemas.microsoft.com/office/drawing/2014/main" id="{F016C2AF-E710-4017-A166-049DAF7A0373}"/>
              </a:ext>
            </a:extLst>
          </p:cNvPr>
          <p:cNvPicPr>
            <a:picLocks noChangeAspect="1"/>
          </p:cNvPicPr>
          <p:nvPr/>
        </p:nvPicPr>
        <p:blipFill>
          <a:blip r:embed="rId2"/>
          <a:stretch>
            <a:fillRect/>
          </a:stretch>
        </p:blipFill>
        <p:spPr>
          <a:xfrm>
            <a:off x="556824" y="1151370"/>
            <a:ext cx="5540763" cy="4851018"/>
          </a:xfrm>
          <a:prstGeom prst="rect">
            <a:avLst/>
          </a:prstGeom>
        </p:spPr>
      </p:pic>
      <p:pic>
        <p:nvPicPr>
          <p:cNvPr id="8" name="Picture 7">
            <a:extLst>
              <a:ext uri="{FF2B5EF4-FFF2-40B4-BE49-F238E27FC236}">
                <a16:creationId xmlns:a16="http://schemas.microsoft.com/office/drawing/2014/main" id="{26203A2B-E1A1-4F23-B126-C03F1287C1CE}"/>
              </a:ext>
            </a:extLst>
          </p:cNvPr>
          <p:cNvPicPr>
            <a:picLocks noChangeAspect="1"/>
          </p:cNvPicPr>
          <p:nvPr/>
        </p:nvPicPr>
        <p:blipFill rotWithShape="1">
          <a:blip r:embed="rId3"/>
          <a:srcRect l="2789"/>
          <a:stretch/>
        </p:blipFill>
        <p:spPr>
          <a:xfrm>
            <a:off x="6236998" y="1151370"/>
            <a:ext cx="5735046" cy="4851018"/>
          </a:xfrm>
          <a:prstGeom prst="rect">
            <a:avLst/>
          </a:prstGeom>
        </p:spPr>
      </p:pic>
    </p:spTree>
    <p:extLst>
      <p:ext uri="{BB962C8B-B14F-4D97-AF65-F5344CB8AC3E}">
        <p14:creationId xmlns:p14="http://schemas.microsoft.com/office/powerpoint/2010/main" val="384257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F130D5-4045-4DFA-9A74-0C93C635C9CF}"/>
              </a:ext>
            </a:extLst>
          </p:cNvPr>
          <p:cNvPicPr>
            <a:picLocks noGrp="1" noChangeAspect="1"/>
          </p:cNvPicPr>
          <p:nvPr>
            <p:ph idx="1"/>
          </p:nvPr>
        </p:nvPicPr>
        <p:blipFill>
          <a:blip r:embed="rId2"/>
          <a:stretch>
            <a:fillRect/>
          </a:stretch>
        </p:blipFill>
        <p:spPr>
          <a:xfrm>
            <a:off x="1655064" y="1105729"/>
            <a:ext cx="8412479" cy="5175524"/>
          </a:xfrm>
          <a:prstGeom prst="rect">
            <a:avLst/>
          </a:prstGeom>
        </p:spPr>
      </p:pic>
      <p:sp>
        <p:nvSpPr>
          <p:cNvPr id="3" name="Slide Number Placeholder 2">
            <a:extLst>
              <a:ext uri="{FF2B5EF4-FFF2-40B4-BE49-F238E27FC236}">
                <a16:creationId xmlns:a16="http://schemas.microsoft.com/office/drawing/2014/main" id="{3AA856E7-9F20-448B-BA81-DEC18B286399}"/>
              </a:ext>
            </a:extLst>
          </p:cNvPr>
          <p:cNvSpPr>
            <a:spLocks noGrp="1"/>
          </p:cNvSpPr>
          <p:nvPr>
            <p:ph type="sldNum" sz="quarter" idx="12"/>
          </p:nvPr>
        </p:nvSpPr>
        <p:spPr/>
        <p:txBody>
          <a:bodyPr/>
          <a:lstStyle/>
          <a:p>
            <a:fld id="{D14BCCD3-0010-4FBA-B965-2126ADC31932}" type="slidenum">
              <a:rPr lang="en-GB" smtClean="0"/>
              <a:pPr/>
              <a:t>16</a:t>
            </a:fld>
            <a:endParaRPr lang="en-GB" dirty="0"/>
          </a:p>
        </p:txBody>
      </p:sp>
      <p:sp>
        <p:nvSpPr>
          <p:cNvPr id="4" name="Title 3">
            <a:extLst>
              <a:ext uri="{FF2B5EF4-FFF2-40B4-BE49-F238E27FC236}">
                <a16:creationId xmlns:a16="http://schemas.microsoft.com/office/drawing/2014/main" id="{149402D9-C95D-43A2-87B1-4393304606D2}"/>
              </a:ext>
            </a:extLst>
          </p:cNvPr>
          <p:cNvSpPr>
            <a:spLocks noGrp="1"/>
          </p:cNvSpPr>
          <p:nvPr>
            <p:ph type="title"/>
          </p:nvPr>
        </p:nvSpPr>
        <p:spPr>
          <a:xfrm>
            <a:off x="647998" y="360083"/>
            <a:ext cx="9693865" cy="472673"/>
          </a:xfrm>
        </p:spPr>
        <p:txBody>
          <a:bodyPr/>
          <a:lstStyle/>
          <a:p>
            <a:r>
              <a:rPr lang="en-GB" dirty="0"/>
              <a:t>European Green Deal – </a:t>
            </a:r>
            <a:r>
              <a:rPr lang="en-GB" dirty="0" err="1"/>
              <a:t>Sirkulærøkonomi</a:t>
            </a:r>
            <a:r>
              <a:rPr lang="en-GB" dirty="0"/>
              <a:t> </a:t>
            </a:r>
            <a:r>
              <a:rPr lang="en-GB" dirty="0" err="1"/>
              <a:t>nødvendig</a:t>
            </a:r>
            <a:r>
              <a:rPr lang="en-GB" dirty="0"/>
              <a:t> for å </a:t>
            </a:r>
            <a:r>
              <a:rPr lang="en-GB" dirty="0" err="1"/>
              <a:t>nå</a:t>
            </a:r>
            <a:r>
              <a:rPr lang="en-GB" dirty="0"/>
              <a:t> </a:t>
            </a:r>
            <a:r>
              <a:rPr lang="en-GB" dirty="0" err="1"/>
              <a:t>klimamålene</a:t>
            </a:r>
            <a:endParaRPr lang="nb-NO" dirty="0"/>
          </a:p>
        </p:txBody>
      </p:sp>
      <p:pic>
        <p:nvPicPr>
          <p:cNvPr id="7" name="Content Placeholder 4">
            <a:extLst>
              <a:ext uri="{FF2B5EF4-FFF2-40B4-BE49-F238E27FC236}">
                <a16:creationId xmlns:a16="http://schemas.microsoft.com/office/drawing/2014/main" id="{AD0146DD-DD52-48E7-B8C1-A43433143E77}"/>
              </a:ext>
            </a:extLst>
          </p:cNvPr>
          <p:cNvPicPr>
            <a:picLocks noChangeAspect="1"/>
          </p:cNvPicPr>
          <p:nvPr/>
        </p:nvPicPr>
        <p:blipFill rotWithShape="1">
          <a:blip r:embed="rId2"/>
          <a:srcRect l="7863" t="44419" r="64529" b="44450"/>
          <a:stretch/>
        </p:blipFill>
        <p:spPr>
          <a:xfrm>
            <a:off x="553968" y="3829579"/>
            <a:ext cx="6230395" cy="1545336"/>
          </a:xfrm>
          <a:prstGeom prst="rect">
            <a:avLst/>
          </a:prstGeom>
        </p:spPr>
      </p:pic>
    </p:spTree>
    <p:extLst>
      <p:ext uri="{BB962C8B-B14F-4D97-AF65-F5344CB8AC3E}">
        <p14:creationId xmlns:p14="http://schemas.microsoft.com/office/powerpoint/2010/main" val="35576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197EAB-C34C-42F2-B056-BBC4510C56CA}"/>
              </a:ext>
            </a:extLst>
          </p:cNvPr>
          <p:cNvSpPr>
            <a:spLocks noGrp="1"/>
          </p:cNvSpPr>
          <p:nvPr>
            <p:ph type="sldNum" sz="quarter" idx="12"/>
          </p:nvPr>
        </p:nvSpPr>
        <p:spPr/>
        <p:txBody>
          <a:bodyPr/>
          <a:lstStyle/>
          <a:p>
            <a:fld id="{D14BCCD3-0010-4FBA-B965-2126ADC31932}" type="slidenum">
              <a:rPr lang="en-GB" smtClean="0"/>
              <a:t>17</a:t>
            </a:fld>
            <a:endParaRPr lang="en-GB" dirty="0"/>
          </a:p>
        </p:txBody>
      </p:sp>
      <p:sp>
        <p:nvSpPr>
          <p:cNvPr id="3" name="Footer Placeholder 2">
            <a:extLst>
              <a:ext uri="{FF2B5EF4-FFF2-40B4-BE49-F238E27FC236}">
                <a16:creationId xmlns:a16="http://schemas.microsoft.com/office/drawing/2014/main" id="{C1066A49-0741-4C9F-8FAF-D01C294B6149}"/>
              </a:ext>
            </a:extLst>
          </p:cNvPr>
          <p:cNvSpPr>
            <a:spLocks noGrp="1"/>
          </p:cNvSpPr>
          <p:nvPr>
            <p:ph type="ftr" sz="quarter" idx="13"/>
          </p:nvPr>
        </p:nvSpPr>
        <p:spPr/>
        <p:txBody>
          <a:bodyPr/>
          <a:lstStyle/>
          <a:p>
            <a:r>
              <a:rPr lang="en-GB"/>
              <a:t>Nordea enables transition towards a sustainable future</a:t>
            </a:r>
            <a:endParaRPr lang="en-GB" dirty="0"/>
          </a:p>
        </p:txBody>
      </p:sp>
      <p:pic>
        <p:nvPicPr>
          <p:cNvPr id="4" name="Picture 3" descr="Picture">
            <a:hlinkClick r:id="rId2"/>
            <a:extLst>
              <a:ext uri="{FF2B5EF4-FFF2-40B4-BE49-F238E27FC236}">
                <a16:creationId xmlns:a16="http://schemas.microsoft.com/office/drawing/2014/main" id="{59BCEFFD-CD29-4EED-9663-31C47E438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5175" cy="68597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C5178E3-BE67-44B9-9859-BAB73122E805}"/>
              </a:ext>
            </a:extLst>
          </p:cNvPr>
          <p:cNvSpPr txBox="1">
            <a:spLocks/>
          </p:cNvSpPr>
          <p:nvPr/>
        </p:nvSpPr>
        <p:spPr>
          <a:xfrm>
            <a:off x="276434" y="419210"/>
            <a:ext cx="11769512" cy="720167"/>
          </a:xfrm>
          <a:prstGeom prst="rect">
            <a:avLst/>
          </a:prstGeom>
        </p:spPr>
        <p:txBody>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r>
              <a:rPr lang="nb-NO" dirty="0"/>
              <a:t>Bankene skjerper grepet om utslipp, klima og bærekraft i samarbeid med Poseidon-prinsippene og Ansvarlige Skipsgjenvinning</a:t>
            </a:r>
          </a:p>
        </p:txBody>
      </p:sp>
      <p:pic>
        <p:nvPicPr>
          <p:cNvPr id="6" name="Picture 5">
            <a:extLst>
              <a:ext uri="{FF2B5EF4-FFF2-40B4-BE49-F238E27FC236}">
                <a16:creationId xmlns:a16="http://schemas.microsoft.com/office/drawing/2014/main" id="{001DB3A8-E60C-41FB-B0BA-AAD021F84868}"/>
              </a:ext>
            </a:extLst>
          </p:cNvPr>
          <p:cNvPicPr>
            <a:picLocks noChangeAspect="1"/>
          </p:cNvPicPr>
          <p:nvPr/>
        </p:nvPicPr>
        <p:blipFill>
          <a:blip r:embed="rId4"/>
          <a:stretch>
            <a:fillRect/>
          </a:stretch>
        </p:blipFill>
        <p:spPr>
          <a:xfrm>
            <a:off x="276433" y="1395888"/>
            <a:ext cx="4380681" cy="4265135"/>
          </a:xfrm>
          <a:prstGeom prst="rect">
            <a:avLst/>
          </a:prstGeom>
        </p:spPr>
      </p:pic>
      <p:pic>
        <p:nvPicPr>
          <p:cNvPr id="7" name="Picture 6">
            <a:extLst>
              <a:ext uri="{FF2B5EF4-FFF2-40B4-BE49-F238E27FC236}">
                <a16:creationId xmlns:a16="http://schemas.microsoft.com/office/drawing/2014/main" id="{B964D177-3705-452A-BFDC-6EEB440A38C9}"/>
              </a:ext>
            </a:extLst>
          </p:cNvPr>
          <p:cNvPicPr>
            <a:picLocks noChangeAspect="1"/>
          </p:cNvPicPr>
          <p:nvPr/>
        </p:nvPicPr>
        <p:blipFill>
          <a:blip r:embed="rId5"/>
          <a:stretch>
            <a:fillRect/>
          </a:stretch>
        </p:blipFill>
        <p:spPr>
          <a:xfrm>
            <a:off x="4751979" y="1307770"/>
            <a:ext cx="2541988" cy="4462463"/>
          </a:xfrm>
          <a:prstGeom prst="rect">
            <a:avLst/>
          </a:prstGeom>
        </p:spPr>
      </p:pic>
      <p:sp>
        <p:nvSpPr>
          <p:cNvPr id="10" name="TextBox 9">
            <a:extLst>
              <a:ext uri="{FF2B5EF4-FFF2-40B4-BE49-F238E27FC236}">
                <a16:creationId xmlns:a16="http://schemas.microsoft.com/office/drawing/2014/main" id="{CCEBB1CC-B971-44D7-91F9-4C21C410EA60}"/>
              </a:ext>
            </a:extLst>
          </p:cNvPr>
          <p:cNvSpPr txBox="1"/>
          <p:nvPr/>
        </p:nvSpPr>
        <p:spPr>
          <a:xfrm>
            <a:off x="647999" y="5879506"/>
            <a:ext cx="4169731" cy="276999"/>
          </a:xfrm>
          <a:prstGeom prst="rect">
            <a:avLst/>
          </a:prstGeom>
          <a:noFill/>
        </p:spPr>
        <p:txBody>
          <a:bodyPr wrap="none" rtlCol="0">
            <a:spAutoFit/>
          </a:bodyPr>
          <a:lstStyle/>
          <a:p>
            <a:r>
              <a:rPr lang="en-US" sz="1200" dirty="0">
                <a:solidFill>
                  <a:schemeClr val="tx1"/>
                </a:solidFill>
              </a:rPr>
              <a:t>Source: Financial Times, DNV GL, The Maritime Executive</a:t>
            </a:r>
            <a:endParaRPr lang="nb-NO" sz="1200" dirty="0">
              <a:solidFill>
                <a:schemeClr val="tx1"/>
              </a:solidFill>
            </a:endParaRPr>
          </a:p>
        </p:txBody>
      </p:sp>
      <p:pic>
        <p:nvPicPr>
          <p:cNvPr id="14" name="Picture 13">
            <a:extLst>
              <a:ext uri="{FF2B5EF4-FFF2-40B4-BE49-F238E27FC236}">
                <a16:creationId xmlns:a16="http://schemas.microsoft.com/office/drawing/2014/main" id="{C9346E8F-6924-46E4-9318-0A6FC0CFB0E7}"/>
              </a:ext>
            </a:extLst>
          </p:cNvPr>
          <p:cNvPicPr>
            <a:picLocks noChangeAspect="1"/>
          </p:cNvPicPr>
          <p:nvPr/>
        </p:nvPicPr>
        <p:blipFill>
          <a:blip r:embed="rId6"/>
          <a:stretch>
            <a:fillRect/>
          </a:stretch>
        </p:blipFill>
        <p:spPr>
          <a:xfrm>
            <a:off x="7388832" y="1307770"/>
            <a:ext cx="4657114" cy="1029415"/>
          </a:xfrm>
          <a:prstGeom prst="rect">
            <a:avLst/>
          </a:prstGeom>
        </p:spPr>
      </p:pic>
      <p:pic>
        <p:nvPicPr>
          <p:cNvPr id="15" name="Picture 14">
            <a:extLst>
              <a:ext uri="{FF2B5EF4-FFF2-40B4-BE49-F238E27FC236}">
                <a16:creationId xmlns:a16="http://schemas.microsoft.com/office/drawing/2014/main" id="{3B38FF99-4632-4B87-86C4-4C88A2A6D086}"/>
              </a:ext>
            </a:extLst>
          </p:cNvPr>
          <p:cNvPicPr>
            <a:picLocks noChangeAspect="1"/>
          </p:cNvPicPr>
          <p:nvPr/>
        </p:nvPicPr>
        <p:blipFill>
          <a:blip r:embed="rId7"/>
          <a:stretch>
            <a:fillRect/>
          </a:stretch>
        </p:blipFill>
        <p:spPr>
          <a:xfrm>
            <a:off x="7388831" y="2498293"/>
            <a:ext cx="4657115" cy="3271940"/>
          </a:xfrm>
          <a:prstGeom prst="rect">
            <a:avLst/>
          </a:prstGeom>
        </p:spPr>
      </p:pic>
    </p:spTree>
    <p:extLst>
      <p:ext uri="{BB962C8B-B14F-4D97-AF65-F5344CB8AC3E}">
        <p14:creationId xmlns:p14="http://schemas.microsoft.com/office/powerpoint/2010/main" val="1711323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F656-BADF-4709-BA86-0A3C4A6F404A}"/>
              </a:ext>
            </a:extLst>
          </p:cNvPr>
          <p:cNvSpPr>
            <a:spLocks noGrp="1"/>
          </p:cNvSpPr>
          <p:nvPr>
            <p:ph type="title"/>
          </p:nvPr>
        </p:nvSpPr>
        <p:spPr/>
        <p:txBody>
          <a:bodyPr/>
          <a:lstStyle/>
          <a:p>
            <a:endParaRPr lang="nb-NO"/>
          </a:p>
        </p:txBody>
      </p:sp>
      <p:sp>
        <p:nvSpPr>
          <p:cNvPr id="3" name="Slide Number Placeholder 2">
            <a:extLst>
              <a:ext uri="{FF2B5EF4-FFF2-40B4-BE49-F238E27FC236}">
                <a16:creationId xmlns:a16="http://schemas.microsoft.com/office/drawing/2014/main" id="{FB670297-579C-4A7A-B1EA-9F9AFD21359D}"/>
              </a:ext>
            </a:extLst>
          </p:cNvPr>
          <p:cNvSpPr>
            <a:spLocks noGrp="1"/>
          </p:cNvSpPr>
          <p:nvPr>
            <p:ph type="sldNum" sz="quarter" idx="12"/>
          </p:nvPr>
        </p:nvSpPr>
        <p:spPr/>
        <p:txBody>
          <a:bodyPr/>
          <a:lstStyle/>
          <a:p>
            <a:fld id="{D14BCCD3-0010-4FBA-B965-2126ADC31932}" type="slidenum">
              <a:rPr lang="en-GB" smtClean="0"/>
              <a:t>18</a:t>
            </a:fld>
            <a:endParaRPr lang="en-GB" dirty="0"/>
          </a:p>
        </p:txBody>
      </p:sp>
      <p:pic>
        <p:nvPicPr>
          <p:cNvPr id="5" name="Picture 4">
            <a:extLst>
              <a:ext uri="{FF2B5EF4-FFF2-40B4-BE49-F238E27FC236}">
                <a16:creationId xmlns:a16="http://schemas.microsoft.com/office/drawing/2014/main" id="{81F1C365-3835-4946-AA9B-80136BCF1616}"/>
              </a:ext>
            </a:extLst>
          </p:cNvPr>
          <p:cNvPicPr>
            <a:picLocks noChangeAspect="1"/>
          </p:cNvPicPr>
          <p:nvPr/>
        </p:nvPicPr>
        <p:blipFill>
          <a:blip r:embed="rId2"/>
          <a:stretch>
            <a:fillRect/>
          </a:stretch>
        </p:blipFill>
        <p:spPr>
          <a:xfrm>
            <a:off x="-54735" y="0"/>
            <a:ext cx="12304643" cy="6939999"/>
          </a:xfrm>
          <a:prstGeom prst="rect">
            <a:avLst/>
          </a:prstGeom>
          <a:ln>
            <a:solidFill>
              <a:schemeClr val="bg1"/>
            </a:solidFill>
          </a:ln>
        </p:spPr>
      </p:pic>
      <p:sp>
        <p:nvSpPr>
          <p:cNvPr id="8" name="Rubrik 5">
            <a:extLst>
              <a:ext uri="{FF2B5EF4-FFF2-40B4-BE49-F238E27FC236}">
                <a16:creationId xmlns:a16="http://schemas.microsoft.com/office/drawing/2014/main" id="{D8F8701F-94EA-4452-B473-91B67C4C079D}"/>
              </a:ext>
            </a:extLst>
          </p:cNvPr>
          <p:cNvSpPr txBox="1">
            <a:spLocks/>
          </p:cNvSpPr>
          <p:nvPr/>
        </p:nvSpPr>
        <p:spPr>
          <a:xfrm>
            <a:off x="1092588" y="1677250"/>
            <a:ext cx="10119464" cy="1009078"/>
          </a:xfrm>
          <a:prstGeom prst="rect">
            <a:avLst/>
          </a:prstGeom>
        </p:spPr>
        <p:txBody>
          <a:bodyPr vert="horz" lIns="0" tIns="0" rIns="0" bIns="0" rtlCol="0" anchor="b" anchorCtr="0">
            <a:noAutofit/>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pPr algn="ctr"/>
            <a:br>
              <a:rPr lang="en-GB" sz="4000" dirty="0">
                <a:solidFill>
                  <a:schemeClr val="bg2">
                    <a:lumMod val="50000"/>
                  </a:schemeClr>
                </a:solidFill>
              </a:rPr>
            </a:br>
            <a:endParaRPr lang="en-GB" sz="4000" dirty="0">
              <a:solidFill>
                <a:schemeClr val="bg2">
                  <a:lumMod val="50000"/>
                </a:schemeClr>
              </a:solidFill>
            </a:endParaRPr>
          </a:p>
        </p:txBody>
      </p:sp>
      <p:sp>
        <p:nvSpPr>
          <p:cNvPr id="4" name="TextBox 3"/>
          <p:cNvSpPr txBox="1"/>
          <p:nvPr/>
        </p:nvSpPr>
        <p:spPr>
          <a:xfrm>
            <a:off x="8451360" y="6519051"/>
            <a:ext cx="1406154" cy="276999"/>
          </a:xfrm>
          <a:prstGeom prst="rect">
            <a:avLst/>
          </a:prstGeom>
          <a:noFill/>
        </p:spPr>
        <p:txBody>
          <a:bodyPr wrap="none" rtlCol="0">
            <a:spAutoFit/>
          </a:bodyPr>
          <a:lstStyle/>
          <a:p>
            <a:r>
              <a:rPr lang="en-GB" sz="1200" dirty="0" err="1">
                <a:solidFill>
                  <a:schemeClr val="bg1"/>
                </a:solidFill>
              </a:rPr>
              <a:t>Kilde</a:t>
            </a:r>
            <a:r>
              <a:rPr lang="en-GB" sz="1200" dirty="0">
                <a:solidFill>
                  <a:schemeClr val="bg1"/>
                </a:solidFill>
              </a:rPr>
              <a:t>: ilaks.no, FT</a:t>
            </a:r>
          </a:p>
        </p:txBody>
      </p:sp>
      <p:sp>
        <p:nvSpPr>
          <p:cNvPr id="12" name="Title 2">
            <a:extLst>
              <a:ext uri="{FF2B5EF4-FFF2-40B4-BE49-F238E27FC236}">
                <a16:creationId xmlns:a16="http://schemas.microsoft.com/office/drawing/2014/main" id="{68597137-2A64-478E-92CC-90C4EDB55A48}"/>
              </a:ext>
            </a:extLst>
          </p:cNvPr>
          <p:cNvSpPr txBox="1">
            <a:spLocks/>
          </p:cNvSpPr>
          <p:nvPr/>
        </p:nvSpPr>
        <p:spPr>
          <a:xfrm>
            <a:off x="648000" y="256660"/>
            <a:ext cx="9584136" cy="556639"/>
          </a:xfrm>
          <a:prstGeom prst="rect">
            <a:avLst/>
          </a:prstGeom>
        </p:spPr>
        <p:txBody>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r>
              <a:rPr lang="en-US" dirty="0" err="1"/>
              <a:t>Bærekraft</a:t>
            </a:r>
            <a:r>
              <a:rPr lang="en-US" dirty="0"/>
              <a:t> </a:t>
            </a:r>
            <a:r>
              <a:rPr lang="en-US" dirty="0" err="1"/>
              <a:t>er</a:t>
            </a:r>
            <a:r>
              <a:rPr lang="en-US" dirty="0"/>
              <a:t> </a:t>
            </a:r>
            <a:r>
              <a:rPr lang="en-US" dirty="0" err="1"/>
              <a:t>mer</a:t>
            </a:r>
            <a:r>
              <a:rPr lang="en-US" dirty="0"/>
              <a:t> </a:t>
            </a:r>
            <a:r>
              <a:rPr lang="en-US" dirty="0" err="1"/>
              <a:t>enn</a:t>
            </a:r>
            <a:r>
              <a:rPr lang="en-US" dirty="0"/>
              <a:t> </a:t>
            </a:r>
            <a:r>
              <a:rPr lang="en-US" dirty="0" err="1"/>
              <a:t>klima</a:t>
            </a:r>
            <a:endParaRPr lang="en-US" dirty="0"/>
          </a:p>
          <a:p>
            <a:r>
              <a:rPr lang="en-US" dirty="0"/>
              <a:t>– </a:t>
            </a:r>
            <a:r>
              <a:rPr lang="en-US" dirty="0" err="1"/>
              <a:t>Menneskrettigheter</a:t>
            </a:r>
            <a:r>
              <a:rPr lang="en-US" dirty="0"/>
              <a:t> har </a:t>
            </a:r>
            <a:r>
              <a:rPr lang="en-US" dirty="0" err="1"/>
              <a:t>kommet</a:t>
            </a:r>
            <a:r>
              <a:rPr lang="en-US" dirty="0"/>
              <a:t> </a:t>
            </a:r>
            <a:r>
              <a:rPr lang="en-US" dirty="0" err="1"/>
              <a:t>opp</a:t>
            </a:r>
            <a:r>
              <a:rPr lang="en-US" dirty="0"/>
              <a:t> </a:t>
            </a:r>
            <a:r>
              <a:rPr lang="en-US" dirty="0" err="1"/>
              <a:t>på</a:t>
            </a:r>
            <a:r>
              <a:rPr lang="en-US" dirty="0"/>
              <a:t> </a:t>
            </a:r>
            <a:r>
              <a:rPr lang="en-US" dirty="0" err="1"/>
              <a:t>agendaen</a:t>
            </a:r>
            <a:r>
              <a:rPr lang="en-US" dirty="0"/>
              <a:t> </a:t>
            </a:r>
            <a:endParaRPr lang="en-GB" dirty="0"/>
          </a:p>
        </p:txBody>
      </p:sp>
      <p:pic>
        <p:nvPicPr>
          <p:cNvPr id="16" name="Picture 15">
            <a:extLst>
              <a:ext uri="{FF2B5EF4-FFF2-40B4-BE49-F238E27FC236}">
                <a16:creationId xmlns:a16="http://schemas.microsoft.com/office/drawing/2014/main" id="{1D6E8D42-4985-4749-9119-3F7DF855620C}"/>
              </a:ext>
            </a:extLst>
          </p:cNvPr>
          <p:cNvPicPr>
            <a:picLocks noChangeAspect="1"/>
          </p:cNvPicPr>
          <p:nvPr/>
        </p:nvPicPr>
        <p:blipFill rotWithShape="1">
          <a:blip r:embed="rId3"/>
          <a:srcRect l="1487" t="483" r="4073"/>
          <a:stretch/>
        </p:blipFill>
        <p:spPr>
          <a:xfrm>
            <a:off x="708145" y="2389804"/>
            <a:ext cx="5502588" cy="3617518"/>
          </a:xfrm>
          <a:prstGeom prst="rect">
            <a:avLst/>
          </a:prstGeom>
        </p:spPr>
      </p:pic>
      <p:pic>
        <p:nvPicPr>
          <p:cNvPr id="17" name="Picture 16">
            <a:extLst>
              <a:ext uri="{FF2B5EF4-FFF2-40B4-BE49-F238E27FC236}">
                <a16:creationId xmlns:a16="http://schemas.microsoft.com/office/drawing/2014/main" id="{35D70157-B00D-4A60-8F19-DF92EF6D65D5}"/>
              </a:ext>
            </a:extLst>
          </p:cNvPr>
          <p:cNvPicPr>
            <a:picLocks noChangeAspect="1"/>
          </p:cNvPicPr>
          <p:nvPr/>
        </p:nvPicPr>
        <p:blipFill>
          <a:blip r:embed="rId4"/>
          <a:stretch>
            <a:fillRect/>
          </a:stretch>
        </p:blipFill>
        <p:spPr>
          <a:xfrm>
            <a:off x="708143" y="1180995"/>
            <a:ext cx="5502590" cy="1256836"/>
          </a:xfrm>
          <a:prstGeom prst="rect">
            <a:avLst/>
          </a:prstGeom>
        </p:spPr>
      </p:pic>
      <p:pic>
        <p:nvPicPr>
          <p:cNvPr id="6" name="Picture 5">
            <a:extLst>
              <a:ext uri="{FF2B5EF4-FFF2-40B4-BE49-F238E27FC236}">
                <a16:creationId xmlns:a16="http://schemas.microsoft.com/office/drawing/2014/main" id="{366DE5DF-E734-49DD-8555-A2470581B376}"/>
              </a:ext>
            </a:extLst>
          </p:cNvPr>
          <p:cNvPicPr>
            <a:picLocks noChangeAspect="1"/>
          </p:cNvPicPr>
          <p:nvPr/>
        </p:nvPicPr>
        <p:blipFill>
          <a:blip r:embed="rId5"/>
          <a:stretch>
            <a:fillRect/>
          </a:stretch>
        </p:blipFill>
        <p:spPr>
          <a:xfrm>
            <a:off x="11023459" y="75736"/>
            <a:ext cx="1047431" cy="1008397"/>
          </a:xfrm>
          <a:prstGeom prst="rect">
            <a:avLst/>
          </a:prstGeom>
        </p:spPr>
      </p:pic>
      <p:pic>
        <p:nvPicPr>
          <p:cNvPr id="18" name="Picture 17">
            <a:extLst>
              <a:ext uri="{FF2B5EF4-FFF2-40B4-BE49-F238E27FC236}">
                <a16:creationId xmlns:a16="http://schemas.microsoft.com/office/drawing/2014/main" id="{0602A8EE-892D-4C2D-814B-61B67A0D5AD4}"/>
              </a:ext>
            </a:extLst>
          </p:cNvPr>
          <p:cNvPicPr>
            <a:picLocks noChangeAspect="1"/>
          </p:cNvPicPr>
          <p:nvPr/>
        </p:nvPicPr>
        <p:blipFill>
          <a:blip r:embed="rId6"/>
          <a:stretch>
            <a:fillRect/>
          </a:stretch>
        </p:blipFill>
        <p:spPr>
          <a:xfrm>
            <a:off x="6299316" y="1159868"/>
            <a:ext cx="5835824" cy="4847454"/>
          </a:xfrm>
          <a:prstGeom prst="rect">
            <a:avLst/>
          </a:prstGeom>
        </p:spPr>
      </p:pic>
    </p:spTree>
    <p:extLst>
      <p:ext uri="{BB962C8B-B14F-4D97-AF65-F5344CB8AC3E}">
        <p14:creationId xmlns:p14="http://schemas.microsoft.com/office/powerpoint/2010/main" val="38947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55F06A-B638-48DA-A743-D45D0AD771FD}"/>
              </a:ext>
            </a:extLst>
          </p:cNvPr>
          <p:cNvSpPr>
            <a:spLocks noGrp="1"/>
          </p:cNvSpPr>
          <p:nvPr>
            <p:ph type="sldNum" sz="quarter" idx="12"/>
          </p:nvPr>
        </p:nvSpPr>
        <p:spPr/>
        <p:txBody>
          <a:bodyPr/>
          <a:lstStyle/>
          <a:p>
            <a:fld id="{D14BCCD3-0010-4FBA-B965-2126ADC31932}" type="slidenum">
              <a:rPr lang="en-GB" smtClean="0"/>
              <a:t>19</a:t>
            </a:fld>
            <a:endParaRPr lang="en-GB" dirty="0"/>
          </a:p>
        </p:txBody>
      </p:sp>
      <p:pic>
        <p:nvPicPr>
          <p:cNvPr id="4" name="Picture 3">
            <a:extLst>
              <a:ext uri="{FF2B5EF4-FFF2-40B4-BE49-F238E27FC236}">
                <a16:creationId xmlns:a16="http://schemas.microsoft.com/office/drawing/2014/main" id="{8EFDB80C-5AAB-41FB-AC48-439D17FF74A0}"/>
              </a:ext>
            </a:extLst>
          </p:cNvPr>
          <p:cNvPicPr>
            <a:picLocks noChangeAspect="1"/>
          </p:cNvPicPr>
          <p:nvPr/>
        </p:nvPicPr>
        <p:blipFill>
          <a:blip r:embed="rId2"/>
          <a:stretch>
            <a:fillRect/>
          </a:stretch>
        </p:blipFill>
        <p:spPr>
          <a:xfrm>
            <a:off x="-1" y="0"/>
            <a:ext cx="12187085" cy="6859588"/>
          </a:xfrm>
          <a:prstGeom prst="rect">
            <a:avLst/>
          </a:prstGeom>
        </p:spPr>
      </p:pic>
      <p:sp>
        <p:nvSpPr>
          <p:cNvPr id="7" name="Rectangle: Rounded Corners 6">
            <a:extLst>
              <a:ext uri="{FF2B5EF4-FFF2-40B4-BE49-F238E27FC236}">
                <a16:creationId xmlns:a16="http://schemas.microsoft.com/office/drawing/2014/main" id="{9F1E748A-7414-4704-9B0E-F96E43A01EAA}"/>
              </a:ext>
            </a:extLst>
          </p:cNvPr>
          <p:cNvSpPr/>
          <p:nvPr/>
        </p:nvSpPr>
        <p:spPr>
          <a:xfrm>
            <a:off x="1668200" y="1777706"/>
            <a:ext cx="8588852" cy="29718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600" b="1" dirty="0">
                <a:solidFill>
                  <a:schemeClr val="accent1"/>
                </a:solidFill>
                <a:latin typeface="Arial Rounded MT Bold" panose="020F0704030504030204" pitchFamily="34" charset="0"/>
              </a:rPr>
              <a:t>Vi trenger en nøyaktig </a:t>
            </a:r>
            <a:r>
              <a:rPr lang="nb-NO" sz="3600" b="1" dirty="0">
                <a:solidFill>
                  <a:srgbClr val="00B050"/>
                </a:solidFill>
                <a:latin typeface="Arial Rounded MT Bold" panose="020F0704030504030204" pitchFamily="34" charset="0"/>
              </a:rPr>
              <a:t>PRIS PÅ BÆREKRAFT OG KLIMATRISIKO </a:t>
            </a:r>
            <a:r>
              <a:rPr lang="nb-NO" sz="3600" b="1" dirty="0">
                <a:solidFill>
                  <a:schemeClr val="accent1"/>
                </a:solidFill>
                <a:latin typeface="Arial Rounded MT Bold" panose="020F0704030504030204" pitchFamily="34" charset="0"/>
              </a:rPr>
              <a:t>for å unngå feilallokering av kapital</a:t>
            </a:r>
            <a:endParaRPr lang="en-US" sz="3600" b="1" dirty="0">
              <a:solidFill>
                <a:schemeClr val="accent1"/>
              </a:solidFill>
              <a:latin typeface="Arial Rounded MT Bold" panose="020F0704030504030204" pitchFamily="34" charset="0"/>
            </a:endParaRPr>
          </a:p>
        </p:txBody>
      </p:sp>
    </p:spTree>
    <p:extLst>
      <p:ext uri="{BB962C8B-B14F-4D97-AF65-F5344CB8AC3E}">
        <p14:creationId xmlns:p14="http://schemas.microsoft.com/office/powerpoint/2010/main" val="4826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6E886F-930F-4632-832C-726789442335}"/>
              </a:ext>
            </a:extLst>
          </p:cNvPr>
          <p:cNvSpPr>
            <a:spLocks noGrp="1"/>
          </p:cNvSpPr>
          <p:nvPr>
            <p:ph type="sldNum" sz="quarter" idx="12"/>
          </p:nvPr>
        </p:nvSpPr>
        <p:spPr/>
        <p:txBody>
          <a:bodyPr/>
          <a:lstStyle/>
          <a:p>
            <a:fld id="{D14BCCD3-0010-4FBA-B965-2126ADC31932}" type="slidenum">
              <a:rPr lang="en-GB" smtClean="0"/>
              <a:t>2</a:t>
            </a:fld>
            <a:endParaRPr lang="en-GB" dirty="0"/>
          </a:p>
        </p:txBody>
      </p:sp>
      <p:pic>
        <p:nvPicPr>
          <p:cNvPr id="3" name="Picture 2">
            <a:extLst>
              <a:ext uri="{FF2B5EF4-FFF2-40B4-BE49-F238E27FC236}">
                <a16:creationId xmlns:a16="http://schemas.microsoft.com/office/drawing/2014/main" id="{D1F0F0D4-CCFB-4098-B693-03BC8A980B81}"/>
              </a:ext>
            </a:extLst>
          </p:cNvPr>
          <p:cNvPicPr>
            <a:picLocks noChangeAspect="1"/>
          </p:cNvPicPr>
          <p:nvPr/>
        </p:nvPicPr>
        <p:blipFill rotWithShape="1">
          <a:blip r:embed="rId2"/>
          <a:srcRect l="25545" t="34305" r="24600" b="15422"/>
          <a:stretch/>
        </p:blipFill>
        <p:spPr>
          <a:xfrm>
            <a:off x="972000" y="424153"/>
            <a:ext cx="10202589" cy="5786994"/>
          </a:xfrm>
          <a:prstGeom prst="rect">
            <a:avLst/>
          </a:prstGeom>
        </p:spPr>
      </p:pic>
    </p:spTree>
    <p:extLst>
      <p:ext uri="{BB962C8B-B14F-4D97-AF65-F5344CB8AC3E}">
        <p14:creationId xmlns:p14="http://schemas.microsoft.com/office/powerpoint/2010/main" val="1758660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C214-EC2B-493E-B189-D5E24DB72EF4}"/>
              </a:ext>
            </a:extLst>
          </p:cNvPr>
          <p:cNvSpPr>
            <a:spLocks noGrp="1"/>
          </p:cNvSpPr>
          <p:nvPr>
            <p:ph type="title"/>
          </p:nvPr>
        </p:nvSpPr>
        <p:spPr>
          <a:xfrm>
            <a:off x="647999" y="360083"/>
            <a:ext cx="10355749" cy="720167"/>
          </a:xfrm>
        </p:spPr>
        <p:txBody>
          <a:bodyPr/>
          <a:lstStyle/>
          <a:p>
            <a:r>
              <a:rPr lang="en-GB" dirty="0" err="1"/>
              <a:t>Finansektoren</a:t>
            </a:r>
            <a:r>
              <a:rPr lang="en-GB" dirty="0"/>
              <a:t> </a:t>
            </a:r>
            <a:r>
              <a:rPr lang="en-GB" dirty="0" err="1"/>
              <a:t>føler</a:t>
            </a:r>
            <a:r>
              <a:rPr lang="en-GB" dirty="0"/>
              <a:t> </a:t>
            </a:r>
            <a:r>
              <a:rPr lang="en-GB" dirty="0" err="1"/>
              <a:t>også</a:t>
            </a:r>
            <a:r>
              <a:rPr lang="en-GB" dirty="0"/>
              <a:t> </a:t>
            </a:r>
            <a:r>
              <a:rPr lang="en-GB" dirty="0" err="1"/>
              <a:t>presset</a:t>
            </a:r>
            <a:r>
              <a:rPr lang="en-GB" dirty="0"/>
              <a:t> – </a:t>
            </a:r>
            <a:r>
              <a:rPr lang="en-GB" dirty="0" err="1"/>
              <a:t>kapitalen</a:t>
            </a:r>
            <a:r>
              <a:rPr lang="en-GB" dirty="0"/>
              <a:t> </a:t>
            </a:r>
            <a:r>
              <a:rPr lang="en-GB" dirty="0" err="1"/>
              <a:t>er</a:t>
            </a:r>
            <a:r>
              <a:rPr lang="en-GB" dirty="0"/>
              <a:t> i </a:t>
            </a:r>
            <a:r>
              <a:rPr lang="en-GB" dirty="0" err="1"/>
              <a:t>ferd</a:t>
            </a:r>
            <a:r>
              <a:rPr lang="en-GB" dirty="0"/>
              <a:t> med å </a:t>
            </a:r>
            <a:r>
              <a:rPr lang="en-GB" dirty="0" err="1"/>
              <a:t>skifte</a:t>
            </a:r>
            <a:r>
              <a:rPr lang="en-GB" dirty="0"/>
              <a:t> </a:t>
            </a:r>
            <a:r>
              <a:rPr lang="en-GB" dirty="0" err="1"/>
              <a:t>retning</a:t>
            </a:r>
            <a:r>
              <a:rPr lang="en-GB" dirty="0"/>
              <a:t>  </a:t>
            </a:r>
            <a:endParaRPr lang="nb-NO" dirty="0"/>
          </a:p>
        </p:txBody>
      </p:sp>
      <p:sp>
        <p:nvSpPr>
          <p:cNvPr id="3" name="Slide Number Placeholder 2">
            <a:extLst>
              <a:ext uri="{FF2B5EF4-FFF2-40B4-BE49-F238E27FC236}">
                <a16:creationId xmlns:a16="http://schemas.microsoft.com/office/drawing/2014/main" id="{389304DE-7EFA-44B8-BCC2-287E2D907AFC}"/>
              </a:ext>
            </a:extLst>
          </p:cNvPr>
          <p:cNvSpPr>
            <a:spLocks noGrp="1"/>
          </p:cNvSpPr>
          <p:nvPr>
            <p:ph type="sldNum" sz="quarter" idx="12"/>
          </p:nvPr>
        </p:nvSpPr>
        <p:spPr/>
        <p:txBody>
          <a:bodyPr/>
          <a:lstStyle/>
          <a:p>
            <a:fld id="{D14BCCD3-0010-4FBA-B965-2126ADC31932}" type="slidenum">
              <a:rPr lang="en-GB" smtClean="0"/>
              <a:t>20</a:t>
            </a:fld>
            <a:endParaRPr lang="en-GB" dirty="0"/>
          </a:p>
        </p:txBody>
      </p:sp>
      <p:pic>
        <p:nvPicPr>
          <p:cNvPr id="4" name="Picture 3">
            <a:extLst>
              <a:ext uri="{FF2B5EF4-FFF2-40B4-BE49-F238E27FC236}">
                <a16:creationId xmlns:a16="http://schemas.microsoft.com/office/drawing/2014/main" id="{E73A001B-96FD-4909-A990-B7CD7094CA0C}"/>
              </a:ext>
            </a:extLst>
          </p:cNvPr>
          <p:cNvPicPr>
            <a:picLocks noChangeAspect="1"/>
          </p:cNvPicPr>
          <p:nvPr/>
        </p:nvPicPr>
        <p:blipFill>
          <a:blip r:embed="rId2"/>
          <a:stretch>
            <a:fillRect/>
          </a:stretch>
        </p:blipFill>
        <p:spPr>
          <a:xfrm>
            <a:off x="454463" y="1246834"/>
            <a:ext cx="5034733" cy="4169551"/>
          </a:xfrm>
          <a:prstGeom prst="rect">
            <a:avLst/>
          </a:prstGeom>
        </p:spPr>
      </p:pic>
      <p:pic>
        <p:nvPicPr>
          <p:cNvPr id="11" name="Picture 10">
            <a:extLst>
              <a:ext uri="{FF2B5EF4-FFF2-40B4-BE49-F238E27FC236}">
                <a16:creationId xmlns:a16="http://schemas.microsoft.com/office/drawing/2014/main" id="{4170F272-6766-4716-894F-1D3C893C975D}"/>
              </a:ext>
            </a:extLst>
          </p:cNvPr>
          <p:cNvPicPr>
            <a:picLocks noChangeAspect="1"/>
          </p:cNvPicPr>
          <p:nvPr/>
        </p:nvPicPr>
        <p:blipFill>
          <a:blip r:embed="rId3"/>
          <a:stretch>
            <a:fillRect/>
          </a:stretch>
        </p:blipFill>
        <p:spPr>
          <a:xfrm>
            <a:off x="1902578" y="1154236"/>
            <a:ext cx="6556967" cy="926934"/>
          </a:xfrm>
          <a:prstGeom prst="rect">
            <a:avLst/>
          </a:prstGeom>
        </p:spPr>
      </p:pic>
      <p:pic>
        <p:nvPicPr>
          <p:cNvPr id="13" name="Picture 12">
            <a:extLst>
              <a:ext uri="{FF2B5EF4-FFF2-40B4-BE49-F238E27FC236}">
                <a16:creationId xmlns:a16="http://schemas.microsoft.com/office/drawing/2014/main" id="{FC05C379-1C3C-4C07-A564-3498C49BEDE7}"/>
              </a:ext>
            </a:extLst>
          </p:cNvPr>
          <p:cNvPicPr>
            <a:picLocks noChangeAspect="1"/>
          </p:cNvPicPr>
          <p:nvPr/>
        </p:nvPicPr>
        <p:blipFill>
          <a:blip r:embed="rId4"/>
          <a:stretch>
            <a:fillRect/>
          </a:stretch>
        </p:blipFill>
        <p:spPr>
          <a:xfrm>
            <a:off x="1902578" y="2164462"/>
            <a:ext cx="6481844" cy="3637490"/>
          </a:xfrm>
          <a:prstGeom prst="rect">
            <a:avLst/>
          </a:prstGeom>
        </p:spPr>
      </p:pic>
      <p:pic>
        <p:nvPicPr>
          <p:cNvPr id="14" name="Picture 13">
            <a:extLst>
              <a:ext uri="{FF2B5EF4-FFF2-40B4-BE49-F238E27FC236}">
                <a16:creationId xmlns:a16="http://schemas.microsoft.com/office/drawing/2014/main" id="{9102B862-35FD-49E0-A4FE-821175D5AC8D}"/>
              </a:ext>
            </a:extLst>
          </p:cNvPr>
          <p:cNvPicPr>
            <a:picLocks noChangeAspect="1"/>
          </p:cNvPicPr>
          <p:nvPr/>
        </p:nvPicPr>
        <p:blipFill>
          <a:blip r:embed="rId5"/>
          <a:stretch>
            <a:fillRect/>
          </a:stretch>
        </p:blipFill>
        <p:spPr>
          <a:xfrm>
            <a:off x="3981099" y="1226987"/>
            <a:ext cx="6311498" cy="1333500"/>
          </a:xfrm>
          <a:prstGeom prst="rect">
            <a:avLst/>
          </a:prstGeom>
        </p:spPr>
      </p:pic>
      <p:pic>
        <p:nvPicPr>
          <p:cNvPr id="15" name="Picture 14">
            <a:extLst>
              <a:ext uri="{FF2B5EF4-FFF2-40B4-BE49-F238E27FC236}">
                <a16:creationId xmlns:a16="http://schemas.microsoft.com/office/drawing/2014/main" id="{191D8986-80E7-482F-A6B1-D60C2E99A315}"/>
              </a:ext>
            </a:extLst>
          </p:cNvPr>
          <p:cNvPicPr>
            <a:picLocks noChangeAspect="1"/>
          </p:cNvPicPr>
          <p:nvPr/>
        </p:nvPicPr>
        <p:blipFill>
          <a:blip r:embed="rId6"/>
          <a:stretch>
            <a:fillRect/>
          </a:stretch>
        </p:blipFill>
        <p:spPr>
          <a:xfrm>
            <a:off x="3981099" y="2470380"/>
            <a:ext cx="6270012" cy="3553853"/>
          </a:xfrm>
          <a:prstGeom prst="rect">
            <a:avLst/>
          </a:prstGeom>
        </p:spPr>
      </p:pic>
      <p:pic>
        <p:nvPicPr>
          <p:cNvPr id="5" name="Picture 4">
            <a:extLst>
              <a:ext uri="{FF2B5EF4-FFF2-40B4-BE49-F238E27FC236}">
                <a16:creationId xmlns:a16="http://schemas.microsoft.com/office/drawing/2014/main" id="{01D40704-AEF6-440D-8F56-2173486E9260}"/>
              </a:ext>
            </a:extLst>
          </p:cNvPr>
          <p:cNvPicPr>
            <a:picLocks noChangeAspect="1"/>
          </p:cNvPicPr>
          <p:nvPr/>
        </p:nvPicPr>
        <p:blipFill>
          <a:blip r:embed="rId7"/>
          <a:stretch>
            <a:fillRect/>
          </a:stretch>
        </p:blipFill>
        <p:spPr>
          <a:xfrm>
            <a:off x="6282248" y="1302531"/>
            <a:ext cx="5788963" cy="4909445"/>
          </a:xfrm>
          <a:prstGeom prst="rect">
            <a:avLst/>
          </a:prstGeom>
        </p:spPr>
      </p:pic>
      <p:sp>
        <p:nvSpPr>
          <p:cNvPr id="7" name="TextBox 6">
            <a:extLst>
              <a:ext uri="{FF2B5EF4-FFF2-40B4-BE49-F238E27FC236}">
                <a16:creationId xmlns:a16="http://schemas.microsoft.com/office/drawing/2014/main" id="{03F48766-DDAD-43FF-8939-E200DB6272F2}"/>
              </a:ext>
            </a:extLst>
          </p:cNvPr>
          <p:cNvSpPr txBox="1"/>
          <p:nvPr/>
        </p:nvSpPr>
        <p:spPr>
          <a:xfrm>
            <a:off x="8514080" y="6499505"/>
            <a:ext cx="1691938" cy="276999"/>
          </a:xfrm>
          <a:prstGeom prst="rect">
            <a:avLst/>
          </a:prstGeom>
          <a:noFill/>
        </p:spPr>
        <p:txBody>
          <a:bodyPr wrap="none" rtlCol="0">
            <a:spAutoFit/>
          </a:bodyPr>
          <a:lstStyle/>
          <a:p>
            <a:r>
              <a:rPr lang="en-US" sz="1200" dirty="0" err="1">
                <a:solidFill>
                  <a:schemeClr val="tx1"/>
                </a:solidFill>
              </a:rPr>
              <a:t>Kilde</a:t>
            </a:r>
            <a:r>
              <a:rPr lang="en-US" sz="1200" dirty="0">
                <a:solidFill>
                  <a:schemeClr val="tx1"/>
                </a:solidFill>
              </a:rPr>
              <a:t>: Financial </a:t>
            </a:r>
            <a:r>
              <a:rPr lang="en-US" sz="1200" dirty="0" err="1">
                <a:solidFill>
                  <a:schemeClr val="tx1"/>
                </a:solidFill>
              </a:rPr>
              <a:t>TImes</a:t>
            </a:r>
            <a:endParaRPr lang="nb-NO" sz="1200" dirty="0">
              <a:solidFill>
                <a:schemeClr val="tx1"/>
              </a:solidFill>
            </a:endParaRPr>
          </a:p>
        </p:txBody>
      </p:sp>
    </p:spTree>
    <p:extLst>
      <p:ext uri="{BB962C8B-B14F-4D97-AF65-F5344CB8AC3E}">
        <p14:creationId xmlns:p14="http://schemas.microsoft.com/office/powerpoint/2010/main" val="25430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363CC8-77FB-43F7-B62A-7895745277A1}"/>
              </a:ext>
            </a:extLst>
          </p:cNvPr>
          <p:cNvSpPr>
            <a:spLocks noGrp="1"/>
          </p:cNvSpPr>
          <p:nvPr>
            <p:ph type="sldNum" sz="quarter" idx="12"/>
          </p:nvPr>
        </p:nvSpPr>
        <p:spPr/>
        <p:txBody>
          <a:bodyPr/>
          <a:lstStyle/>
          <a:p>
            <a:fld id="{D14BCCD3-0010-4FBA-B965-2126ADC31932}" type="slidenum">
              <a:rPr lang="en-GB" smtClean="0"/>
              <a:pPr/>
              <a:t>21</a:t>
            </a:fld>
            <a:endParaRPr lang="en-GB" dirty="0"/>
          </a:p>
        </p:txBody>
      </p:sp>
      <p:sp>
        <p:nvSpPr>
          <p:cNvPr id="4" name="Title 3">
            <a:extLst>
              <a:ext uri="{FF2B5EF4-FFF2-40B4-BE49-F238E27FC236}">
                <a16:creationId xmlns:a16="http://schemas.microsoft.com/office/drawing/2014/main" id="{75CE7D59-2704-4409-BC18-1F50CFB2E5A8}"/>
              </a:ext>
            </a:extLst>
          </p:cNvPr>
          <p:cNvSpPr>
            <a:spLocks noGrp="1"/>
          </p:cNvSpPr>
          <p:nvPr>
            <p:ph type="title"/>
          </p:nvPr>
        </p:nvSpPr>
        <p:spPr/>
        <p:txBody>
          <a:bodyPr/>
          <a:lstStyle/>
          <a:p>
            <a:r>
              <a:rPr lang="en-US" dirty="0" err="1"/>
              <a:t>Grønn</a:t>
            </a:r>
            <a:r>
              <a:rPr lang="en-US" dirty="0"/>
              <a:t> </a:t>
            </a:r>
            <a:r>
              <a:rPr lang="en-US" dirty="0" err="1"/>
              <a:t>og</a:t>
            </a:r>
            <a:r>
              <a:rPr lang="en-US" dirty="0"/>
              <a:t> </a:t>
            </a:r>
            <a:r>
              <a:rPr lang="en-US" dirty="0" err="1"/>
              <a:t>bærekraftig</a:t>
            </a:r>
            <a:r>
              <a:rPr lang="en-US" dirty="0"/>
              <a:t> </a:t>
            </a:r>
            <a:r>
              <a:rPr lang="en-US" dirty="0" err="1"/>
              <a:t>finansiering</a:t>
            </a:r>
            <a:r>
              <a:rPr lang="en-US" dirty="0"/>
              <a:t> </a:t>
            </a:r>
            <a:r>
              <a:rPr lang="en-US" dirty="0" err="1"/>
              <a:t>øker</a:t>
            </a:r>
            <a:r>
              <a:rPr lang="en-US" dirty="0"/>
              <a:t> I </a:t>
            </a:r>
            <a:r>
              <a:rPr lang="en-US" dirty="0" err="1"/>
              <a:t>popularitet</a:t>
            </a:r>
            <a:endParaRPr lang="nb-NO" dirty="0"/>
          </a:p>
        </p:txBody>
      </p:sp>
      <p:pic>
        <p:nvPicPr>
          <p:cNvPr id="5" name="Content Placeholder 4">
            <a:extLst>
              <a:ext uri="{FF2B5EF4-FFF2-40B4-BE49-F238E27FC236}">
                <a16:creationId xmlns:a16="http://schemas.microsoft.com/office/drawing/2014/main" id="{D458810D-3711-4D6F-83CE-020EF81C5E1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5351" y="1080250"/>
            <a:ext cx="10163174" cy="5034800"/>
          </a:xfrm>
          <a:prstGeom prst="rect">
            <a:avLst/>
          </a:prstGeom>
          <a:noFill/>
          <a:ln>
            <a:noFill/>
          </a:ln>
        </p:spPr>
      </p:pic>
      <p:sp>
        <p:nvSpPr>
          <p:cNvPr id="6" name="TextBox 5">
            <a:extLst>
              <a:ext uri="{FF2B5EF4-FFF2-40B4-BE49-F238E27FC236}">
                <a16:creationId xmlns:a16="http://schemas.microsoft.com/office/drawing/2014/main" id="{8D8443D6-DE6F-4B80-99B7-B21ECC4CD146}"/>
              </a:ext>
            </a:extLst>
          </p:cNvPr>
          <p:cNvSpPr txBox="1"/>
          <p:nvPr/>
        </p:nvSpPr>
        <p:spPr>
          <a:xfrm>
            <a:off x="8498585" y="6426765"/>
            <a:ext cx="1805302" cy="276999"/>
          </a:xfrm>
          <a:prstGeom prst="rect">
            <a:avLst/>
          </a:prstGeom>
          <a:noFill/>
        </p:spPr>
        <p:txBody>
          <a:bodyPr wrap="none" rtlCol="0">
            <a:spAutoFit/>
          </a:bodyPr>
          <a:lstStyle/>
          <a:p>
            <a:r>
              <a:rPr lang="en-GB" sz="1200" dirty="0">
                <a:solidFill>
                  <a:schemeClr val="tx1"/>
                </a:solidFill>
              </a:rPr>
              <a:t>Source: </a:t>
            </a:r>
            <a:r>
              <a:rPr lang="en-GB" sz="1200" dirty="0" err="1">
                <a:solidFill>
                  <a:schemeClr val="tx1"/>
                </a:solidFill>
              </a:rPr>
              <a:t>BloombergNEF</a:t>
            </a:r>
            <a:endParaRPr lang="en-GB" sz="1200" dirty="0">
              <a:solidFill>
                <a:schemeClr val="tx1"/>
              </a:solidFill>
            </a:endParaRPr>
          </a:p>
        </p:txBody>
      </p:sp>
    </p:spTree>
    <p:extLst>
      <p:ext uri="{BB962C8B-B14F-4D97-AF65-F5344CB8AC3E}">
        <p14:creationId xmlns:p14="http://schemas.microsoft.com/office/powerpoint/2010/main" val="1911690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2F65-A685-4A7C-A61F-54CBA03347AD}"/>
              </a:ext>
            </a:extLst>
          </p:cNvPr>
          <p:cNvSpPr>
            <a:spLocks noGrp="1"/>
          </p:cNvSpPr>
          <p:nvPr>
            <p:ph type="title"/>
          </p:nvPr>
        </p:nvSpPr>
        <p:spPr>
          <a:xfrm>
            <a:off x="647999" y="360083"/>
            <a:ext cx="8520063" cy="720167"/>
          </a:xfrm>
        </p:spPr>
        <p:txBody>
          <a:bodyPr/>
          <a:lstStyle/>
          <a:p>
            <a:r>
              <a:rPr lang="nb-NO" dirty="0"/>
              <a:t>Sverige leder den grønne bølgen i Norden</a:t>
            </a:r>
          </a:p>
        </p:txBody>
      </p:sp>
      <p:sp>
        <p:nvSpPr>
          <p:cNvPr id="3" name="Slide Number Placeholder 2">
            <a:extLst>
              <a:ext uri="{FF2B5EF4-FFF2-40B4-BE49-F238E27FC236}">
                <a16:creationId xmlns:a16="http://schemas.microsoft.com/office/drawing/2014/main" id="{F42DCB72-14BE-44FA-8E76-B2D4C851C681}"/>
              </a:ext>
            </a:extLst>
          </p:cNvPr>
          <p:cNvSpPr>
            <a:spLocks noGrp="1"/>
          </p:cNvSpPr>
          <p:nvPr>
            <p:ph type="sldNum" sz="quarter" idx="12"/>
          </p:nvPr>
        </p:nvSpPr>
        <p:spPr/>
        <p:txBody>
          <a:bodyPr/>
          <a:lstStyle/>
          <a:p>
            <a:fld id="{D14BCCD3-0010-4FBA-B965-2126ADC31932}" type="slidenum">
              <a:rPr lang="en-GB" smtClean="0"/>
              <a:t>22</a:t>
            </a:fld>
            <a:endParaRPr lang="en-GB" dirty="0"/>
          </a:p>
        </p:txBody>
      </p:sp>
      <p:pic>
        <p:nvPicPr>
          <p:cNvPr id="4" name="Picture 3">
            <a:extLst>
              <a:ext uri="{FF2B5EF4-FFF2-40B4-BE49-F238E27FC236}">
                <a16:creationId xmlns:a16="http://schemas.microsoft.com/office/drawing/2014/main" id="{113C3F9B-6DC3-4A36-B6B5-BCBC867C369A}"/>
              </a:ext>
            </a:extLst>
          </p:cNvPr>
          <p:cNvPicPr>
            <a:picLocks noChangeAspect="1"/>
          </p:cNvPicPr>
          <p:nvPr/>
        </p:nvPicPr>
        <p:blipFill>
          <a:blip r:embed="rId2"/>
          <a:stretch>
            <a:fillRect/>
          </a:stretch>
        </p:blipFill>
        <p:spPr>
          <a:xfrm>
            <a:off x="1168426" y="1219200"/>
            <a:ext cx="9234879" cy="5050514"/>
          </a:xfrm>
          <a:prstGeom prst="rect">
            <a:avLst/>
          </a:prstGeom>
        </p:spPr>
      </p:pic>
      <p:sp>
        <p:nvSpPr>
          <p:cNvPr id="5" name="TextBox 4">
            <a:extLst>
              <a:ext uri="{FF2B5EF4-FFF2-40B4-BE49-F238E27FC236}">
                <a16:creationId xmlns:a16="http://schemas.microsoft.com/office/drawing/2014/main" id="{3F0A5389-36C5-4EBB-90EE-D5CA90260489}"/>
              </a:ext>
            </a:extLst>
          </p:cNvPr>
          <p:cNvSpPr txBox="1"/>
          <p:nvPr/>
        </p:nvSpPr>
        <p:spPr>
          <a:xfrm>
            <a:off x="8844062" y="6071937"/>
            <a:ext cx="1805302" cy="276999"/>
          </a:xfrm>
          <a:prstGeom prst="rect">
            <a:avLst/>
          </a:prstGeom>
          <a:noFill/>
        </p:spPr>
        <p:txBody>
          <a:bodyPr wrap="none" rtlCol="0">
            <a:spAutoFit/>
          </a:bodyPr>
          <a:lstStyle/>
          <a:p>
            <a:r>
              <a:rPr lang="en-US" sz="1200" dirty="0">
                <a:solidFill>
                  <a:schemeClr val="tx1"/>
                </a:solidFill>
              </a:rPr>
              <a:t>Source: </a:t>
            </a:r>
            <a:r>
              <a:rPr lang="en-US" sz="1200" dirty="0" err="1">
                <a:solidFill>
                  <a:schemeClr val="tx1"/>
                </a:solidFill>
              </a:rPr>
              <a:t>BloombergNEF</a:t>
            </a:r>
            <a:endParaRPr lang="nb-NO" sz="1200" dirty="0">
              <a:solidFill>
                <a:schemeClr val="tx1"/>
              </a:solidFill>
            </a:endParaRPr>
          </a:p>
        </p:txBody>
      </p:sp>
    </p:spTree>
    <p:extLst>
      <p:ext uri="{BB962C8B-B14F-4D97-AF65-F5344CB8AC3E}">
        <p14:creationId xmlns:p14="http://schemas.microsoft.com/office/powerpoint/2010/main" val="230791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GB" dirty="0"/>
              <a:t>Chief Analyst</a:t>
            </a:r>
          </a:p>
        </p:txBody>
      </p:sp>
      <p:sp>
        <p:nvSpPr>
          <p:cNvPr id="3" name="Content Placeholder 2"/>
          <p:cNvSpPr>
            <a:spLocks noGrp="1"/>
          </p:cNvSpPr>
          <p:nvPr>
            <p:ph sz="quarter" idx="11"/>
          </p:nvPr>
        </p:nvSpPr>
        <p:spPr>
          <a:xfrm>
            <a:off x="842255" y="1828813"/>
            <a:ext cx="9912814" cy="239887"/>
          </a:xfrm>
        </p:spPr>
        <p:txBody>
          <a:bodyPr/>
          <a:lstStyle/>
          <a:p>
            <a:r>
              <a:rPr lang="en-GB" dirty="0"/>
              <a:t>Thina Margrethe Saltvedt (Ph. D.)</a:t>
            </a:r>
          </a:p>
          <a:p>
            <a:endParaRPr lang="en-GB" dirty="0"/>
          </a:p>
        </p:txBody>
      </p:sp>
      <p:sp>
        <p:nvSpPr>
          <p:cNvPr id="4" name="Content Placeholder 3"/>
          <p:cNvSpPr>
            <a:spLocks noGrp="1"/>
          </p:cNvSpPr>
          <p:nvPr>
            <p:ph sz="quarter" idx="12"/>
          </p:nvPr>
        </p:nvSpPr>
        <p:spPr/>
        <p:txBody>
          <a:bodyPr/>
          <a:lstStyle/>
          <a:p>
            <a:r>
              <a:rPr lang="en-GB" dirty="0">
                <a:hlinkClick r:id="rId2">
                  <a:extLst>
                    <a:ext uri="{A12FA001-AC4F-418D-AE19-62706E023703}">
                      <ahyp:hlinkClr xmlns:ahyp="http://schemas.microsoft.com/office/drawing/2018/hyperlinkcolor" val="tx"/>
                    </a:ext>
                  </a:extLst>
                </a:hlinkClick>
              </a:rPr>
              <a:t>thina.margrethe.saltvedt@nordea.com</a:t>
            </a:r>
            <a:endParaRPr lang="en-GB" dirty="0"/>
          </a:p>
          <a:p>
            <a:endParaRPr lang="en-GB" dirty="0"/>
          </a:p>
        </p:txBody>
      </p:sp>
      <p:sp>
        <p:nvSpPr>
          <p:cNvPr id="5" name="Content Placeholder 4"/>
          <p:cNvSpPr>
            <a:spLocks noGrp="1"/>
          </p:cNvSpPr>
          <p:nvPr>
            <p:ph sz="quarter" idx="13"/>
          </p:nvPr>
        </p:nvSpPr>
        <p:spPr/>
        <p:txBody>
          <a:bodyPr/>
          <a:lstStyle/>
          <a:p>
            <a:r>
              <a:rPr lang="nb-NO" dirty="0"/>
              <a:t>Mobile : +4790634075</a:t>
            </a:r>
            <a:endParaRPr lang="en-GB" dirty="0"/>
          </a:p>
        </p:txBody>
      </p:sp>
      <p:sp>
        <p:nvSpPr>
          <p:cNvPr id="6" name="Content Placeholder 5"/>
          <p:cNvSpPr>
            <a:spLocks noGrp="1"/>
          </p:cNvSpPr>
          <p:nvPr>
            <p:ph sz="quarter" idx="14"/>
          </p:nvPr>
        </p:nvSpPr>
        <p:spPr/>
        <p:txBody>
          <a:bodyPr/>
          <a:lstStyle/>
          <a:p>
            <a:r>
              <a:rPr lang="en-GB" dirty="0"/>
              <a:t>Twitter: @</a:t>
            </a:r>
            <a:r>
              <a:rPr lang="en-GB" dirty="0" err="1"/>
              <a:t>ThinaSaltvedt</a:t>
            </a:r>
            <a:endParaRPr lang="nb-NO" dirty="0"/>
          </a:p>
          <a:p>
            <a:endParaRPr lang="en-GB" dirty="0"/>
          </a:p>
        </p:txBody>
      </p:sp>
      <p:sp>
        <p:nvSpPr>
          <p:cNvPr id="7" name="Content Placeholder 6"/>
          <p:cNvSpPr>
            <a:spLocks noGrp="1"/>
          </p:cNvSpPr>
          <p:nvPr>
            <p:ph sz="quarter" idx="15"/>
          </p:nvPr>
        </p:nvSpPr>
        <p:spPr/>
        <p:txBody>
          <a:bodyPr/>
          <a:lstStyle/>
          <a:p>
            <a:endParaRPr lang="en-GB" dirty="0"/>
          </a:p>
        </p:txBody>
      </p:sp>
    </p:spTree>
    <p:extLst>
      <p:ext uri="{BB962C8B-B14F-4D97-AF65-F5344CB8AC3E}">
        <p14:creationId xmlns:p14="http://schemas.microsoft.com/office/powerpoint/2010/main" val="2395198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20771C-8A5D-492A-B288-DB47A448FD46}"/>
              </a:ext>
            </a:extLst>
          </p:cNvPr>
          <p:cNvSpPr>
            <a:spLocks noGrp="1"/>
          </p:cNvSpPr>
          <p:nvPr>
            <p:ph type="sldNum" sz="quarter" idx="12"/>
          </p:nvPr>
        </p:nvSpPr>
        <p:spPr/>
        <p:txBody>
          <a:bodyPr/>
          <a:lstStyle/>
          <a:p>
            <a:fld id="{D14BCCD3-0010-4FBA-B965-2126ADC31932}" type="slidenum">
              <a:rPr lang="en-GB" smtClean="0"/>
              <a:t>3</a:t>
            </a:fld>
            <a:endParaRPr lang="en-GB" dirty="0"/>
          </a:p>
        </p:txBody>
      </p:sp>
      <p:pic>
        <p:nvPicPr>
          <p:cNvPr id="4" name="Picture 3">
            <a:extLst>
              <a:ext uri="{FF2B5EF4-FFF2-40B4-BE49-F238E27FC236}">
                <a16:creationId xmlns:a16="http://schemas.microsoft.com/office/drawing/2014/main" id="{410177F2-2AF2-4F82-B357-AADD8514BB0D}"/>
              </a:ext>
            </a:extLst>
          </p:cNvPr>
          <p:cNvPicPr>
            <a:picLocks noChangeAspect="1"/>
          </p:cNvPicPr>
          <p:nvPr/>
        </p:nvPicPr>
        <p:blipFill>
          <a:blip r:embed="rId2"/>
          <a:stretch>
            <a:fillRect/>
          </a:stretch>
        </p:blipFill>
        <p:spPr>
          <a:xfrm>
            <a:off x="-1" y="0"/>
            <a:ext cx="12195175" cy="6859588"/>
          </a:xfrm>
          <a:prstGeom prst="rect">
            <a:avLst/>
          </a:prstGeom>
        </p:spPr>
      </p:pic>
      <p:sp>
        <p:nvSpPr>
          <p:cNvPr id="7" name="Rubrik 9">
            <a:extLst>
              <a:ext uri="{FF2B5EF4-FFF2-40B4-BE49-F238E27FC236}">
                <a16:creationId xmlns:a16="http://schemas.microsoft.com/office/drawing/2014/main" id="{DDE34C57-65A1-4269-8CED-4A47B831CF9F}"/>
              </a:ext>
            </a:extLst>
          </p:cNvPr>
          <p:cNvSpPr txBox="1">
            <a:spLocks/>
          </p:cNvSpPr>
          <p:nvPr/>
        </p:nvSpPr>
        <p:spPr>
          <a:xfrm>
            <a:off x="-97654" y="408417"/>
            <a:ext cx="12195175" cy="1009078"/>
          </a:xfrm>
          <a:prstGeom prst="rect">
            <a:avLst/>
          </a:prstGeom>
        </p:spPr>
        <p:txBody>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pPr algn="ctr"/>
            <a:r>
              <a:rPr lang="en-GB" sz="13800" dirty="0">
                <a:solidFill>
                  <a:srgbClr val="FDECE4"/>
                </a:solidFill>
              </a:rPr>
              <a:t>E S G</a:t>
            </a:r>
            <a:endParaRPr lang="en-GB" sz="8000" dirty="0">
              <a:solidFill>
                <a:srgbClr val="FDECE4"/>
              </a:solidFill>
            </a:endParaRPr>
          </a:p>
        </p:txBody>
      </p:sp>
      <p:sp>
        <p:nvSpPr>
          <p:cNvPr id="8" name="Underrubrik 10">
            <a:extLst>
              <a:ext uri="{FF2B5EF4-FFF2-40B4-BE49-F238E27FC236}">
                <a16:creationId xmlns:a16="http://schemas.microsoft.com/office/drawing/2014/main" id="{036F81F0-D972-4299-8497-414768047D51}"/>
              </a:ext>
            </a:extLst>
          </p:cNvPr>
          <p:cNvSpPr txBox="1">
            <a:spLocks/>
          </p:cNvSpPr>
          <p:nvPr/>
        </p:nvSpPr>
        <p:spPr>
          <a:xfrm>
            <a:off x="-1" y="2375493"/>
            <a:ext cx="12195174" cy="685243"/>
          </a:xfrm>
          <a:prstGeom prst="rect">
            <a:avLst/>
          </a:prstGeom>
        </p:spPr>
        <p:txBody>
          <a:bodyPr vert="horz" lIns="0" tIns="0" rIns="0" bIns="0" rtlCol="0">
            <a:noAutofit/>
          </a:bodyPr>
          <a:lstStyle>
            <a:lvl1pPr marL="0" indent="0" algn="l" defTabSz="1088776" rtl="0" eaLnBrk="1" latinLnBrk="0" hangingPunct="1">
              <a:spcBef>
                <a:spcPts val="1200"/>
              </a:spcBef>
              <a:buFont typeface="Arial" pitchFamily="34" charset="0"/>
              <a:buNone/>
              <a:defRPr sz="1600" b="1" kern="1200">
                <a:solidFill>
                  <a:schemeClr val="tx2"/>
                </a:solidFill>
                <a:latin typeface="+mn-lt"/>
                <a:ea typeface="+mn-ea"/>
                <a:cs typeface="+mn-cs"/>
              </a:defRPr>
            </a:lvl1pPr>
            <a:lvl2pPr marL="544388" indent="0" algn="ctr" defTabSz="1088776" rtl="0" eaLnBrk="1" latinLnBrk="0" hangingPunct="1">
              <a:spcBef>
                <a:spcPts val="0"/>
              </a:spcBef>
              <a:buFont typeface="Arial" pitchFamily="34" charset="0"/>
              <a:buNone/>
              <a:defRPr sz="1200" kern="1200">
                <a:solidFill>
                  <a:schemeClr val="tx1">
                    <a:tint val="75000"/>
                  </a:schemeClr>
                </a:solidFill>
                <a:latin typeface="+mn-lt"/>
                <a:ea typeface="+mn-ea"/>
                <a:cs typeface="+mn-cs"/>
              </a:defRPr>
            </a:lvl2pPr>
            <a:lvl3pPr marL="1088776" indent="0" algn="ctr" defTabSz="1088776" rtl="0" eaLnBrk="1" latinLnBrk="0" hangingPunct="1">
              <a:spcBef>
                <a:spcPts val="0"/>
              </a:spcBef>
              <a:buFont typeface="Arial" pitchFamily="34" charset="0"/>
              <a:buNone/>
              <a:defRPr sz="1200" kern="1200">
                <a:solidFill>
                  <a:schemeClr val="tx1">
                    <a:tint val="75000"/>
                  </a:schemeClr>
                </a:solidFill>
                <a:latin typeface="+mn-lt"/>
                <a:ea typeface="+mn-ea"/>
                <a:cs typeface="+mn-cs"/>
              </a:defRPr>
            </a:lvl3pPr>
            <a:lvl4pPr marL="1633164" indent="0" algn="ctr" defTabSz="1088776" rtl="0" eaLnBrk="1" latinLnBrk="0" hangingPunct="1">
              <a:spcBef>
                <a:spcPts val="0"/>
              </a:spcBef>
              <a:buFont typeface="Arial" pitchFamily="34" charset="0"/>
              <a:buNone/>
              <a:defRPr sz="1200" kern="1200">
                <a:solidFill>
                  <a:schemeClr val="tx1">
                    <a:tint val="75000"/>
                  </a:schemeClr>
                </a:solidFill>
                <a:latin typeface="+mn-lt"/>
                <a:ea typeface="+mn-ea"/>
                <a:cs typeface="+mn-cs"/>
              </a:defRPr>
            </a:lvl4pPr>
            <a:lvl5pPr marL="2177552" indent="0" algn="ctr" defTabSz="1088776" rtl="0" eaLnBrk="1" latinLnBrk="0" hangingPunct="1">
              <a:spcBef>
                <a:spcPts val="0"/>
              </a:spcBef>
              <a:buFont typeface="Arial" pitchFamily="34" charset="0"/>
              <a:buNone/>
              <a:defRPr sz="1200" kern="1200">
                <a:solidFill>
                  <a:schemeClr val="tx1">
                    <a:tint val="75000"/>
                  </a:schemeClr>
                </a:solidFill>
                <a:latin typeface="+mn-lt"/>
                <a:ea typeface="+mn-ea"/>
                <a:cs typeface="+mn-cs"/>
              </a:defRPr>
            </a:lvl5pPr>
            <a:lvl6pPr marL="2721940" indent="0" algn="ctr" defTabSz="1088776"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6pPr>
            <a:lvl7pPr marL="3266328" indent="0" algn="ctr" defTabSz="1088776"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7pPr>
            <a:lvl8pPr marL="3810716" indent="0" algn="ctr" defTabSz="1088776"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8pPr>
            <a:lvl9pPr marL="4355104" indent="0" algn="ctr" defTabSz="1088776"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9pPr>
          </a:lstStyle>
          <a:p>
            <a:pPr algn="ctr"/>
            <a:r>
              <a:rPr lang="en-GB" sz="2000" dirty="0">
                <a:solidFill>
                  <a:srgbClr val="FDECE4"/>
                </a:solidFill>
              </a:rPr>
              <a:t>Environmental   Social   Governance</a:t>
            </a:r>
          </a:p>
        </p:txBody>
      </p:sp>
      <p:sp>
        <p:nvSpPr>
          <p:cNvPr id="3" name="TextBox 2">
            <a:extLst>
              <a:ext uri="{FF2B5EF4-FFF2-40B4-BE49-F238E27FC236}">
                <a16:creationId xmlns:a16="http://schemas.microsoft.com/office/drawing/2014/main" id="{8DAB79E8-A9B1-4472-829E-1892E109A885}"/>
              </a:ext>
            </a:extLst>
          </p:cNvPr>
          <p:cNvSpPr txBox="1"/>
          <p:nvPr/>
        </p:nvSpPr>
        <p:spPr>
          <a:xfrm>
            <a:off x="3493698" y="3364302"/>
            <a:ext cx="184731" cy="276999"/>
          </a:xfrm>
          <a:prstGeom prst="rect">
            <a:avLst/>
          </a:prstGeom>
          <a:noFill/>
        </p:spPr>
        <p:txBody>
          <a:bodyPr wrap="none" rtlCol="0">
            <a:spAutoFit/>
          </a:bodyPr>
          <a:lstStyle/>
          <a:p>
            <a:endParaRPr lang="en-GB" sz="1200" dirty="0">
              <a:solidFill>
                <a:schemeClr val="tx1"/>
              </a:solidFill>
            </a:endParaRPr>
          </a:p>
        </p:txBody>
      </p:sp>
    </p:spTree>
    <p:extLst>
      <p:ext uri="{BB962C8B-B14F-4D97-AF65-F5344CB8AC3E}">
        <p14:creationId xmlns:p14="http://schemas.microsoft.com/office/powerpoint/2010/main" val="827245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ESG - Environment, </a:t>
            </a:r>
            <a:r>
              <a:rPr lang="nb-NO" dirty="0" err="1"/>
              <a:t>Social</a:t>
            </a:r>
            <a:r>
              <a:rPr lang="nb-NO" dirty="0"/>
              <a:t> og </a:t>
            </a:r>
            <a:r>
              <a:rPr lang="nb-NO" dirty="0" err="1"/>
              <a:t>Governance</a:t>
            </a:r>
            <a:endParaRPr lang="nb-NO" dirty="0"/>
          </a:p>
        </p:txBody>
      </p:sp>
      <p:sp>
        <p:nvSpPr>
          <p:cNvPr id="3" name="Slide Number Placeholder 2"/>
          <p:cNvSpPr>
            <a:spLocks noGrp="1"/>
          </p:cNvSpPr>
          <p:nvPr>
            <p:ph type="sldNum" sz="quarter" idx="12"/>
          </p:nvPr>
        </p:nvSpPr>
        <p:spPr/>
        <p:txBody>
          <a:bodyPr/>
          <a:lstStyle/>
          <a:p>
            <a:fld id="{D14BCCD3-0010-4FBA-B965-2126ADC31932}" type="slidenum">
              <a:rPr lang="nb-NO" smtClean="0"/>
              <a:t>4</a:t>
            </a:fld>
            <a:endParaRPr lang="nb-NO"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137" y="1165624"/>
            <a:ext cx="9816739" cy="5079551"/>
          </a:xfrm>
          <a:prstGeom prst="rect">
            <a:avLst/>
          </a:prstGeom>
        </p:spPr>
      </p:pic>
      <p:sp>
        <p:nvSpPr>
          <p:cNvPr id="5" name="xxRef"/>
          <p:cNvSpPr txBox="1"/>
          <p:nvPr/>
        </p:nvSpPr>
        <p:spPr>
          <a:xfrm>
            <a:off x="632369" y="6160295"/>
            <a:ext cx="10908003" cy="138499"/>
          </a:xfrm>
          <a:prstGeom prst="rect">
            <a:avLst/>
          </a:prstGeom>
          <a:solidFill>
            <a:scrgbClr r="0" g="0" b="0">
              <a:alpha val="0"/>
            </a:scrgbClr>
          </a:solidFill>
        </p:spPr>
        <p:txBody>
          <a:bodyPr vert="horz" wrap="square" lIns="0" tIns="0" rIns="0" bIns="0" rtlCol="0" anchor="b">
            <a:spAutoFit/>
          </a:bodyPr>
          <a:lstStyle/>
          <a:p>
            <a:pPr defTabSz="914400">
              <a:tabLst>
                <a:tab pos="571500" algn="l"/>
              </a:tabLst>
            </a:pPr>
            <a:r>
              <a:rPr lang="nb-NO" sz="900" dirty="0">
                <a:solidFill>
                  <a:srgbClr val="8B948D"/>
                </a:solidFill>
              </a:rPr>
              <a:t>*Source: MSCI ESG Research</a:t>
            </a:r>
          </a:p>
        </p:txBody>
      </p:sp>
    </p:spTree>
    <p:extLst>
      <p:ext uri="{BB962C8B-B14F-4D97-AF65-F5344CB8AC3E}">
        <p14:creationId xmlns:p14="http://schemas.microsoft.com/office/powerpoint/2010/main" val="1987126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1EEE14-45EB-42C2-BCD3-566E7FD44B1F}"/>
              </a:ext>
            </a:extLst>
          </p:cNvPr>
          <p:cNvSpPr>
            <a:spLocks noGrp="1"/>
          </p:cNvSpPr>
          <p:nvPr>
            <p:ph type="sldNum" sz="quarter" idx="12"/>
          </p:nvPr>
        </p:nvSpPr>
        <p:spPr/>
        <p:txBody>
          <a:bodyPr/>
          <a:lstStyle/>
          <a:p>
            <a:fld id="{D14BCCD3-0010-4FBA-B965-2126ADC31932}" type="slidenum">
              <a:rPr lang="en-GB" smtClean="0"/>
              <a:t>5</a:t>
            </a:fld>
            <a:endParaRPr lang="en-GB" dirty="0"/>
          </a:p>
        </p:txBody>
      </p:sp>
      <p:pic>
        <p:nvPicPr>
          <p:cNvPr id="3" name="Picture 2">
            <a:extLst>
              <a:ext uri="{FF2B5EF4-FFF2-40B4-BE49-F238E27FC236}">
                <a16:creationId xmlns:a16="http://schemas.microsoft.com/office/drawing/2014/main" id="{3FD08726-C5DC-4250-B6BF-DDA1EE8DE02E}"/>
              </a:ext>
            </a:extLst>
          </p:cNvPr>
          <p:cNvPicPr>
            <a:picLocks noChangeAspect="1"/>
          </p:cNvPicPr>
          <p:nvPr/>
        </p:nvPicPr>
        <p:blipFill>
          <a:blip r:embed="rId2"/>
          <a:stretch>
            <a:fillRect/>
          </a:stretch>
        </p:blipFill>
        <p:spPr>
          <a:xfrm>
            <a:off x="-1" y="0"/>
            <a:ext cx="12195175" cy="6859786"/>
          </a:xfrm>
          <a:prstGeom prst="rect">
            <a:avLst/>
          </a:prstGeom>
        </p:spPr>
      </p:pic>
      <p:pic>
        <p:nvPicPr>
          <p:cNvPr id="9" name="Picture 8">
            <a:extLst>
              <a:ext uri="{FF2B5EF4-FFF2-40B4-BE49-F238E27FC236}">
                <a16:creationId xmlns:a16="http://schemas.microsoft.com/office/drawing/2014/main" id="{7FE9BF0C-1883-4AF0-B48C-DF22D0F7F12F}"/>
              </a:ext>
            </a:extLst>
          </p:cNvPr>
          <p:cNvPicPr>
            <a:picLocks noChangeAspect="1"/>
          </p:cNvPicPr>
          <p:nvPr/>
        </p:nvPicPr>
        <p:blipFill>
          <a:blip r:embed="rId3"/>
          <a:stretch>
            <a:fillRect/>
          </a:stretch>
        </p:blipFill>
        <p:spPr>
          <a:xfrm>
            <a:off x="872056" y="617487"/>
            <a:ext cx="6222679" cy="4427406"/>
          </a:xfrm>
          <a:prstGeom prst="rect">
            <a:avLst/>
          </a:prstGeom>
        </p:spPr>
      </p:pic>
      <p:pic>
        <p:nvPicPr>
          <p:cNvPr id="10" name="Picture 9">
            <a:extLst>
              <a:ext uri="{FF2B5EF4-FFF2-40B4-BE49-F238E27FC236}">
                <a16:creationId xmlns:a16="http://schemas.microsoft.com/office/drawing/2014/main" id="{E7D0E37B-655F-4291-99F9-AEFFEF17B1EF}"/>
              </a:ext>
            </a:extLst>
          </p:cNvPr>
          <p:cNvPicPr>
            <a:picLocks noChangeAspect="1"/>
          </p:cNvPicPr>
          <p:nvPr/>
        </p:nvPicPr>
        <p:blipFill>
          <a:blip r:embed="rId4"/>
          <a:stretch>
            <a:fillRect/>
          </a:stretch>
        </p:blipFill>
        <p:spPr>
          <a:xfrm>
            <a:off x="3254373" y="1142214"/>
            <a:ext cx="5686425" cy="4810125"/>
          </a:xfrm>
          <a:prstGeom prst="rect">
            <a:avLst/>
          </a:prstGeom>
        </p:spPr>
      </p:pic>
      <p:pic>
        <p:nvPicPr>
          <p:cNvPr id="11" name="Picture 10">
            <a:extLst>
              <a:ext uri="{FF2B5EF4-FFF2-40B4-BE49-F238E27FC236}">
                <a16:creationId xmlns:a16="http://schemas.microsoft.com/office/drawing/2014/main" id="{C57BC225-C056-45A3-AC5A-7186FFE62A26}"/>
              </a:ext>
            </a:extLst>
          </p:cNvPr>
          <p:cNvPicPr>
            <a:picLocks noChangeAspect="1"/>
          </p:cNvPicPr>
          <p:nvPr/>
        </p:nvPicPr>
        <p:blipFill rotWithShape="1">
          <a:blip r:embed="rId5"/>
          <a:srcRect l="30081" t="11584" r="30732" b="19739"/>
          <a:stretch/>
        </p:blipFill>
        <p:spPr>
          <a:xfrm>
            <a:off x="6510328" y="1661899"/>
            <a:ext cx="5036847" cy="4965307"/>
          </a:xfrm>
          <a:prstGeom prst="rect">
            <a:avLst/>
          </a:prstGeom>
        </p:spPr>
      </p:pic>
    </p:spTree>
    <p:extLst>
      <p:ext uri="{BB962C8B-B14F-4D97-AF65-F5344CB8AC3E}">
        <p14:creationId xmlns:p14="http://schemas.microsoft.com/office/powerpoint/2010/main" val="143463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D063F8-B667-4F27-81F6-FD3A23D315A4}"/>
              </a:ext>
            </a:extLst>
          </p:cNvPr>
          <p:cNvSpPr>
            <a:spLocks noGrp="1"/>
          </p:cNvSpPr>
          <p:nvPr>
            <p:ph type="sldNum" sz="quarter" idx="12"/>
          </p:nvPr>
        </p:nvSpPr>
        <p:spPr/>
        <p:txBody>
          <a:bodyPr/>
          <a:lstStyle/>
          <a:p>
            <a:fld id="{D14BCCD3-0010-4FBA-B965-2126ADC31932}" type="slidenum">
              <a:rPr lang="en-GB" smtClean="0"/>
              <a:t>6</a:t>
            </a:fld>
            <a:endParaRPr lang="en-GB" dirty="0"/>
          </a:p>
        </p:txBody>
      </p:sp>
      <p:pic>
        <p:nvPicPr>
          <p:cNvPr id="2050" name="Picture 2" descr="Picture">
            <a:extLst>
              <a:ext uri="{FF2B5EF4-FFF2-40B4-BE49-F238E27FC236}">
                <a16:creationId xmlns:a16="http://schemas.microsoft.com/office/drawing/2014/main" id="{CC9B1EA8-256B-43FF-8817-FD572ACA9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0"/>
            <a:ext cx="12193588" cy="6873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9219B88-E169-439B-A39B-C9A2FD28D0E5}"/>
              </a:ext>
            </a:extLst>
          </p:cNvPr>
          <p:cNvPicPr>
            <a:picLocks noChangeAspect="1"/>
          </p:cNvPicPr>
          <p:nvPr/>
        </p:nvPicPr>
        <p:blipFill>
          <a:blip r:embed="rId3"/>
          <a:stretch>
            <a:fillRect/>
          </a:stretch>
        </p:blipFill>
        <p:spPr>
          <a:xfrm>
            <a:off x="328168" y="722981"/>
            <a:ext cx="5896181" cy="4655884"/>
          </a:xfrm>
          <a:prstGeom prst="rect">
            <a:avLst/>
          </a:prstGeom>
        </p:spPr>
      </p:pic>
      <p:sp>
        <p:nvSpPr>
          <p:cNvPr id="10" name="Title 1">
            <a:extLst>
              <a:ext uri="{FF2B5EF4-FFF2-40B4-BE49-F238E27FC236}">
                <a16:creationId xmlns:a16="http://schemas.microsoft.com/office/drawing/2014/main" id="{9678D0B5-614C-4D4D-9F10-9D9AEBC9368A}"/>
              </a:ext>
            </a:extLst>
          </p:cNvPr>
          <p:cNvSpPr txBox="1">
            <a:spLocks/>
          </p:cNvSpPr>
          <p:nvPr/>
        </p:nvSpPr>
        <p:spPr>
          <a:xfrm>
            <a:off x="328168" y="204573"/>
            <a:ext cx="10797032" cy="453186"/>
          </a:xfrm>
          <a:prstGeom prst="rect">
            <a:avLst/>
          </a:prstGeom>
          <a:solidFill>
            <a:schemeClr val="bg1"/>
          </a:solidFill>
          <a:ln>
            <a:solidFill>
              <a:srgbClr val="00B050"/>
            </a:solidFill>
          </a:ln>
        </p:spPr>
        <p:txBody>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r>
              <a:rPr lang="en-US" dirty="0">
                <a:solidFill>
                  <a:schemeClr val="tx1"/>
                </a:solidFill>
              </a:rPr>
              <a:t>Europa </a:t>
            </a:r>
            <a:r>
              <a:rPr lang="en-US" dirty="0" err="1">
                <a:solidFill>
                  <a:schemeClr val="tx1"/>
                </a:solidFill>
              </a:rPr>
              <a:t>vil</a:t>
            </a:r>
            <a:r>
              <a:rPr lang="en-US" dirty="0">
                <a:solidFill>
                  <a:schemeClr val="tx1"/>
                </a:solidFill>
              </a:rPr>
              <a:t> ha </a:t>
            </a:r>
            <a:r>
              <a:rPr lang="en-US" dirty="0" err="1">
                <a:solidFill>
                  <a:schemeClr val="tx1"/>
                </a:solidFill>
              </a:rPr>
              <a:t>mer</a:t>
            </a:r>
            <a:r>
              <a:rPr lang="en-US" dirty="0">
                <a:solidFill>
                  <a:schemeClr val="tx1"/>
                </a:solidFill>
              </a:rPr>
              <a:t> </a:t>
            </a:r>
            <a:r>
              <a:rPr lang="en-US" dirty="0">
                <a:solidFill>
                  <a:srgbClr val="00B050"/>
                </a:solidFill>
              </a:rPr>
              <a:t>FORNYBAR ENERGI</a:t>
            </a:r>
            <a:r>
              <a:rPr lang="en-US" dirty="0">
                <a:solidFill>
                  <a:schemeClr val="tx1"/>
                </a:solidFill>
              </a:rPr>
              <a:t> – </a:t>
            </a:r>
            <a:r>
              <a:rPr lang="en-US" dirty="0" err="1">
                <a:solidFill>
                  <a:schemeClr val="tx1"/>
                </a:solidFill>
              </a:rPr>
              <a:t>mye</a:t>
            </a:r>
            <a:r>
              <a:rPr lang="en-US" dirty="0">
                <a:solidFill>
                  <a:schemeClr val="tx1"/>
                </a:solidFill>
              </a:rPr>
              <a:t> </a:t>
            </a:r>
            <a:r>
              <a:rPr lang="en-US" dirty="0" err="1">
                <a:solidFill>
                  <a:schemeClr val="tx1"/>
                </a:solidFill>
              </a:rPr>
              <a:t>tydeligere</a:t>
            </a:r>
            <a:r>
              <a:rPr lang="en-US" dirty="0">
                <a:solidFill>
                  <a:schemeClr val="tx1"/>
                </a:solidFill>
              </a:rPr>
              <a:t> </a:t>
            </a:r>
            <a:r>
              <a:rPr lang="en-US" dirty="0" err="1">
                <a:solidFill>
                  <a:schemeClr val="tx1"/>
                </a:solidFill>
              </a:rPr>
              <a:t>enn</a:t>
            </a:r>
            <a:r>
              <a:rPr lang="en-US" dirty="0">
                <a:solidFill>
                  <a:schemeClr val="tx1"/>
                </a:solidFill>
              </a:rPr>
              <a:t> </a:t>
            </a:r>
            <a:r>
              <a:rPr lang="en-US" dirty="0" err="1">
                <a:solidFill>
                  <a:schemeClr val="tx1"/>
                </a:solidFill>
              </a:rPr>
              <a:t>dette</a:t>
            </a:r>
            <a:r>
              <a:rPr lang="en-US" dirty="0">
                <a:solidFill>
                  <a:schemeClr val="tx1"/>
                </a:solidFill>
              </a:rPr>
              <a:t> </a:t>
            </a:r>
            <a:r>
              <a:rPr lang="en-US" dirty="0" err="1">
                <a:solidFill>
                  <a:schemeClr val="tx1"/>
                </a:solidFill>
              </a:rPr>
              <a:t>kan</a:t>
            </a:r>
            <a:r>
              <a:rPr lang="en-US" dirty="0">
                <a:solidFill>
                  <a:schemeClr val="tx1"/>
                </a:solidFill>
              </a:rPr>
              <a:t> det vel </a:t>
            </a:r>
            <a:r>
              <a:rPr lang="en-US" dirty="0" err="1">
                <a:solidFill>
                  <a:schemeClr val="tx1"/>
                </a:solidFill>
              </a:rPr>
              <a:t>neppe</a:t>
            </a:r>
            <a:r>
              <a:rPr lang="en-US" dirty="0">
                <a:solidFill>
                  <a:schemeClr val="tx1"/>
                </a:solidFill>
              </a:rPr>
              <a:t> </a:t>
            </a:r>
            <a:r>
              <a:rPr lang="en-US" dirty="0" err="1">
                <a:solidFill>
                  <a:schemeClr val="tx1"/>
                </a:solidFill>
              </a:rPr>
              <a:t>bli</a:t>
            </a:r>
            <a:r>
              <a:rPr lang="en-US" dirty="0">
                <a:solidFill>
                  <a:schemeClr val="tx1"/>
                </a:solidFill>
              </a:rPr>
              <a:t> </a:t>
            </a:r>
            <a:endParaRPr lang="nb-NO" dirty="0">
              <a:solidFill>
                <a:schemeClr val="tx1"/>
              </a:solidFill>
            </a:endParaRPr>
          </a:p>
        </p:txBody>
      </p:sp>
      <p:pic>
        <p:nvPicPr>
          <p:cNvPr id="12" name="Picture 11">
            <a:extLst>
              <a:ext uri="{FF2B5EF4-FFF2-40B4-BE49-F238E27FC236}">
                <a16:creationId xmlns:a16="http://schemas.microsoft.com/office/drawing/2014/main" id="{DD8CA880-B191-4F54-95F3-BAAACDBD078B}"/>
              </a:ext>
            </a:extLst>
          </p:cNvPr>
          <p:cNvPicPr>
            <a:picLocks noChangeAspect="1"/>
          </p:cNvPicPr>
          <p:nvPr/>
        </p:nvPicPr>
        <p:blipFill>
          <a:blip r:embed="rId4"/>
          <a:stretch>
            <a:fillRect/>
          </a:stretch>
        </p:blipFill>
        <p:spPr>
          <a:xfrm>
            <a:off x="1681023" y="1221058"/>
            <a:ext cx="5899180" cy="4655884"/>
          </a:xfrm>
          <a:prstGeom prst="rect">
            <a:avLst/>
          </a:prstGeom>
        </p:spPr>
      </p:pic>
      <p:pic>
        <p:nvPicPr>
          <p:cNvPr id="13" name="Picture 12">
            <a:extLst>
              <a:ext uri="{FF2B5EF4-FFF2-40B4-BE49-F238E27FC236}">
                <a16:creationId xmlns:a16="http://schemas.microsoft.com/office/drawing/2014/main" id="{CF260C40-3B45-44C6-A3A8-C265889F8182}"/>
              </a:ext>
            </a:extLst>
          </p:cNvPr>
          <p:cNvPicPr>
            <a:picLocks noChangeAspect="1"/>
          </p:cNvPicPr>
          <p:nvPr/>
        </p:nvPicPr>
        <p:blipFill>
          <a:blip r:embed="rId5"/>
          <a:stretch>
            <a:fillRect/>
          </a:stretch>
        </p:blipFill>
        <p:spPr>
          <a:xfrm>
            <a:off x="3601912" y="1660589"/>
            <a:ext cx="5770876" cy="4858462"/>
          </a:xfrm>
          <a:prstGeom prst="rect">
            <a:avLst/>
          </a:prstGeom>
        </p:spPr>
      </p:pic>
      <p:pic>
        <p:nvPicPr>
          <p:cNvPr id="14" name="Picture 13">
            <a:extLst>
              <a:ext uri="{FF2B5EF4-FFF2-40B4-BE49-F238E27FC236}">
                <a16:creationId xmlns:a16="http://schemas.microsoft.com/office/drawing/2014/main" id="{2D3681F1-B4C8-4AF8-8DD9-AB4F95680853}"/>
              </a:ext>
            </a:extLst>
          </p:cNvPr>
          <p:cNvPicPr>
            <a:picLocks noChangeAspect="1"/>
          </p:cNvPicPr>
          <p:nvPr/>
        </p:nvPicPr>
        <p:blipFill>
          <a:blip r:embed="rId6"/>
          <a:stretch>
            <a:fillRect/>
          </a:stretch>
        </p:blipFill>
        <p:spPr>
          <a:xfrm>
            <a:off x="6302029" y="2269154"/>
            <a:ext cx="5262058" cy="4356939"/>
          </a:xfrm>
          <a:prstGeom prst="rect">
            <a:avLst/>
          </a:prstGeom>
        </p:spPr>
      </p:pic>
    </p:spTree>
    <p:extLst>
      <p:ext uri="{BB962C8B-B14F-4D97-AF65-F5344CB8AC3E}">
        <p14:creationId xmlns:p14="http://schemas.microsoft.com/office/powerpoint/2010/main" val="372155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BF71-D4D8-4873-884D-8AAF95F47BFE}"/>
              </a:ext>
            </a:extLst>
          </p:cNvPr>
          <p:cNvSpPr>
            <a:spLocks noGrp="1"/>
          </p:cNvSpPr>
          <p:nvPr>
            <p:ph type="title"/>
          </p:nvPr>
        </p:nvSpPr>
        <p:spPr>
          <a:xfrm>
            <a:off x="648000" y="360083"/>
            <a:ext cx="10121600" cy="720167"/>
          </a:xfrm>
        </p:spPr>
        <p:txBody>
          <a:bodyPr/>
          <a:lstStyle/>
          <a:p>
            <a:r>
              <a:rPr lang="en-US" dirty="0"/>
              <a:t>Norge tar grep – </a:t>
            </a:r>
            <a:r>
              <a:rPr lang="en-US" dirty="0" err="1"/>
              <a:t>ønsker</a:t>
            </a:r>
            <a:r>
              <a:rPr lang="en-US" dirty="0"/>
              <a:t> å </a:t>
            </a:r>
            <a:r>
              <a:rPr lang="en-US" dirty="0" err="1"/>
              <a:t>være</a:t>
            </a:r>
            <a:r>
              <a:rPr lang="en-US" dirty="0"/>
              <a:t> </a:t>
            </a:r>
            <a:r>
              <a:rPr lang="en-US" dirty="0" err="1"/>
              <a:t>en</a:t>
            </a:r>
            <a:r>
              <a:rPr lang="en-US" dirty="0"/>
              <a:t> </a:t>
            </a:r>
            <a:r>
              <a:rPr lang="en-US" dirty="0" err="1"/>
              <a:t>pådriver</a:t>
            </a:r>
            <a:r>
              <a:rPr lang="en-US" dirty="0"/>
              <a:t> for å </a:t>
            </a:r>
            <a:r>
              <a:rPr lang="en-US" dirty="0" err="1"/>
              <a:t>redusere</a:t>
            </a:r>
            <a:r>
              <a:rPr lang="en-US" dirty="0"/>
              <a:t> </a:t>
            </a:r>
            <a:r>
              <a:rPr lang="en-US" dirty="0" err="1"/>
              <a:t>verdens</a:t>
            </a:r>
            <a:r>
              <a:rPr lang="en-US" dirty="0"/>
              <a:t> </a:t>
            </a:r>
            <a:r>
              <a:rPr lang="en-US" dirty="0" err="1"/>
              <a:t>klimautslipp</a:t>
            </a:r>
            <a:endParaRPr lang="nb-NO" dirty="0"/>
          </a:p>
        </p:txBody>
      </p:sp>
      <p:sp>
        <p:nvSpPr>
          <p:cNvPr id="3" name="Slide Number Placeholder 2">
            <a:extLst>
              <a:ext uri="{FF2B5EF4-FFF2-40B4-BE49-F238E27FC236}">
                <a16:creationId xmlns:a16="http://schemas.microsoft.com/office/drawing/2014/main" id="{4AB905B2-710B-43EB-9862-D483724D5454}"/>
              </a:ext>
            </a:extLst>
          </p:cNvPr>
          <p:cNvSpPr>
            <a:spLocks noGrp="1"/>
          </p:cNvSpPr>
          <p:nvPr>
            <p:ph type="sldNum" sz="quarter" idx="12"/>
          </p:nvPr>
        </p:nvSpPr>
        <p:spPr/>
        <p:txBody>
          <a:bodyPr/>
          <a:lstStyle/>
          <a:p>
            <a:fld id="{D14BCCD3-0010-4FBA-B965-2126ADC31932}" type="slidenum">
              <a:rPr lang="en-GB" smtClean="0"/>
              <a:t>7</a:t>
            </a:fld>
            <a:endParaRPr lang="en-GB" dirty="0"/>
          </a:p>
        </p:txBody>
      </p:sp>
      <p:pic>
        <p:nvPicPr>
          <p:cNvPr id="6" name="Picture 5" descr="A close up of a map&#10;&#10;Description automatically generated">
            <a:extLst>
              <a:ext uri="{FF2B5EF4-FFF2-40B4-BE49-F238E27FC236}">
                <a16:creationId xmlns:a16="http://schemas.microsoft.com/office/drawing/2014/main" id="{6207B8C8-6379-4C3A-97C3-674E7D9A941E}"/>
              </a:ext>
            </a:extLst>
          </p:cNvPr>
          <p:cNvPicPr>
            <a:picLocks noChangeAspect="1"/>
          </p:cNvPicPr>
          <p:nvPr/>
        </p:nvPicPr>
        <p:blipFill>
          <a:blip r:embed="rId2"/>
          <a:stretch>
            <a:fillRect/>
          </a:stretch>
        </p:blipFill>
        <p:spPr>
          <a:xfrm>
            <a:off x="2204440" y="1320639"/>
            <a:ext cx="6848120" cy="4565413"/>
          </a:xfrm>
          <a:prstGeom prst="rect">
            <a:avLst/>
          </a:prstGeom>
        </p:spPr>
      </p:pic>
      <p:sp>
        <p:nvSpPr>
          <p:cNvPr id="5" name="TextBox 4">
            <a:extLst>
              <a:ext uri="{FF2B5EF4-FFF2-40B4-BE49-F238E27FC236}">
                <a16:creationId xmlns:a16="http://schemas.microsoft.com/office/drawing/2014/main" id="{DC5FD05A-87CC-41C0-841A-41ECFD4C1638}"/>
              </a:ext>
            </a:extLst>
          </p:cNvPr>
          <p:cNvSpPr txBox="1"/>
          <p:nvPr/>
        </p:nvSpPr>
        <p:spPr>
          <a:xfrm>
            <a:off x="9990735" y="5886052"/>
            <a:ext cx="934871" cy="276999"/>
          </a:xfrm>
          <a:prstGeom prst="rect">
            <a:avLst/>
          </a:prstGeom>
          <a:noFill/>
        </p:spPr>
        <p:txBody>
          <a:bodyPr wrap="none" rtlCol="0">
            <a:spAutoFit/>
          </a:bodyPr>
          <a:lstStyle/>
          <a:p>
            <a:r>
              <a:rPr lang="en-US" sz="1200" dirty="0" err="1">
                <a:solidFill>
                  <a:schemeClr val="tx1"/>
                </a:solidFill>
              </a:rPr>
              <a:t>Kilde</a:t>
            </a:r>
            <a:r>
              <a:rPr lang="en-US" sz="1200" dirty="0">
                <a:solidFill>
                  <a:schemeClr val="tx1"/>
                </a:solidFill>
              </a:rPr>
              <a:t>: NRK</a:t>
            </a:r>
            <a:endParaRPr lang="nb-NO" sz="1200" dirty="0">
              <a:solidFill>
                <a:schemeClr val="tx1"/>
              </a:solidFill>
            </a:endParaRPr>
          </a:p>
        </p:txBody>
      </p:sp>
      <p:pic>
        <p:nvPicPr>
          <p:cNvPr id="8" name="Picture 7">
            <a:extLst>
              <a:ext uri="{FF2B5EF4-FFF2-40B4-BE49-F238E27FC236}">
                <a16:creationId xmlns:a16="http://schemas.microsoft.com/office/drawing/2014/main" id="{CF263F68-1334-468F-9BF4-9656F22543EE}"/>
              </a:ext>
            </a:extLst>
          </p:cNvPr>
          <p:cNvPicPr>
            <a:picLocks noChangeAspect="1"/>
          </p:cNvPicPr>
          <p:nvPr/>
        </p:nvPicPr>
        <p:blipFill>
          <a:blip r:embed="rId3"/>
          <a:stretch>
            <a:fillRect/>
          </a:stretch>
        </p:blipFill>
        <p:spPr>
          <a:xfrm>
            <a:off x="2053849" y="1197596"/>
            <a:ext cx="7680141" cy="5060076"/>
          </a:xfrm>
          <a:prstGeom prst="rect">
            <a:avLst/>
          </a:prstGeom>
        </p:spPr>
      </p:pic>
    </p:spTree>
    <p:extLst>
      <p:ext uri="{BB962C8B-B14F-4D97-AF65-F5344CB8AC3E}">
        <p14:creationId xmlns:p14="http://schemas.microsoft.com/office/powerpoint/2010/main" val="202560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9B9BE-67E1-4F2E-B019-F7066F7EB008}"/>
              </a:ext>
            </a:extLst>
          </p:cNvPr>
          <p:cNvSpPr>
            <a:spLocks noGrp="1"/>
          </p:cNvSpPr>
          <p:nvPr>
            <p:ph type="sldNum" sz="quarter" idx="12"/>
          </p:nvPr>
        </p:nvSpPr>
        <p:spPr/>
        <p:txBody>
          <a:bodyPr/>
          <a:lstStyle/>
          <a:p>
            <a:fld id="{D14BCCD3-0010-4FBA-B965-2126ADC31932}" type="slidenum">
              <a:rPr lang="en-GB" smtClean="0"/>
              <a:t>8</a:t>
            </a:fld>
            <a:endParaRPr lang="en-GB" dirty="0"/>
          </a:p>
        </p:txBody>
      </p:sp>
      <p:pic>
        <p:nvPicPr>
          <p:cNvPr id="3" name="Picture 2">
            <a:extLst>
              <a:ext uri="{FF2B5EF4-FFF2-40B4-BE49-F238E27FC236}">
                <a16:creationId xmlns:a16="http://schemas.microsoft.com/office/drawing/2014/main" id="{B31F83C4-F68B-4823-8E03-E4193592C02C}"/>
              </a:ext>
            </a:extLst>
          </p:cNvPr>
          <p:cNvPicPr>
            <a:picLocks noChangeAspect="1"/>
          </p:cNvPicPr>
          <p:nvPr/>
        </p:nvPicPr>
        <p:blipFill>
          <a:blip r:embed="rId2"/>
          <a:stretch>
            <a:fillRect/>
          </a:stretch>
        </p:blipFill>
        <p:spPr>
          <a:xfrm>
            <a:off x="-1" y="0"/>
            <a:ext cx="12187085" cy="6859588"/>
          </a:xfrm>
          <a:prstGeom prst="rect">
            <a:avLst/>
          </a:prstGeom>
        </p:spPr>
      </p:pic>
      <p:pic>
        <p:nvPicPr>
          <p:cNvPr id="10" name="Picture 9">
            <a:extLst>
              <a:ext uri="{FF2B5EF4-FFF2-40B4-BE49-F238E27FC236}">
                <a16:creationId xmlns:a16="http://schemas.microsoft.com/office/drawing/2014/main" id="{04B398DC-DB6A-4A1C-B5FD-4BEC06705F13}"/>
              </a:ext>
            </a:extLst>
          </p:cNvPr>
          <p:cNvPicPr>
            <a:picLocks noChangeAspect="1"/>
          </p:cNvPicPr>
          <p:nvPr/>
        </p:nvPicPr>
        <p:blipFill>
          <a:blip r:embed="rId3"/>
          <a:stretch>
            <a:fillRect/>
          </a:stretch>
        </p:blipFill>
        <p:spPr>
          <a:xfrm>
            <a:off x="-1" y="2598729"/>
            <a:ext cx="12195175" cy="1662130"/>
          </a:xfrm>
          <a:prstGeom prst="rect">
            <a:avLst/>
          </a:prstGeom>
        </p:spPr>
      </p:pic>
    </p:spTree>
    <p:extLst>
      <p:ext uri="{BB962C8B-B14F-4D97-AF65-F5344CB8AC3E}">
        <p14:creationId xmlns:p14="http://schemas.microsoft.com/office/powerpoint/2010/main" val="229492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F130D5-4045-4DFA-9A74-0C93C635C9CF}"/>
              </a:ext>
            </a:extLst>
          </p:cNvPr>
          <p:cNvPicPr>
            <a:picLocks noGrp="1" noChangeAspect="1"/>
          </p:cNvPicPr>
          <p:nvPr>
            <p:ph idx="1"/>
          </p:nvPr>
        </p:nvPicPr>
        <p:blipFill>
          <a:blip r:embed="rId2"/>
          <a:stretch>
            <a:fillRect/>
          </a:stretch>
        </p:blipFill>
        <p:spPr>
          <a:xfrm>
            <a:off x="1655064" y="1105729"/>
            <a:ext cx="8412479" cy="5175524"/>
          </a:xfrm>
          <a:prstGeom prst="rect">
            <a:avLst/>
          </a:prstGeom>
        </p:spPr>
      </p:pic>
      <p:sp>
        <p:nvSpPr>
          <p:cNvPr id="3" name="Slide Number Placeholder 2">
            <a:extLst>
              <a:ext uri="{FF2B5EF4-FFF2-40B4-BE49-F238E27FC236}">
                <a16:creationId xmlns:a16="http://schemas.microsoft.com/office/drawing/2014/main" id="{3AA856E7-9F20-448B-BA81-DEC18B286399}"/>
              </a:ext>
            </a:extLst>
          </p:cNvPr>
          <p:cNvSpPr>
            <a:spLocks noGrp="1"/>
          </p:cNvSpPr>
          <p:nvPr>
            <p:ph type="sldNum" sz="quarter" idx="12"/>
          </p:nvPr>
        </p:nvSpPr>
        <p:spPr/>
        <p:txBody>
          <a:bodyPr/>
          <a:lstStyle/>
          <a:p>
            <a:fld id="{D14BCCD3-0010-4FBA-B965-2126ADC31932}" type="slidenum">
              <a:rPr lang="en-GB" smtClean="0"/>
              <a:pPr/>
              <a:t>9</a:t>
            </a:fld>
            <a:endParaRPr lang="en-GB" dirty="0"/>
          </a:p>
        </p:txBody>
      </p:sp>
      <p:sp>
        <p:nvSpPr>
          <p:cNvPr id="4" name="Title 3">
            <a:extLst>
              <a:ext uri="{FF2B5EF4-FFF2-40B4-BE49-F238E27FC236}">
                <a16:creationId xmlns:a16="http://schemas.microsoft.com/office/drawing/2014/main" id="{149402D9-C95D-43A2-87B1-4393304606D2}"/>
              </a:ext>
            </a:extLst>
          </p:cNvPr>
          <p:cNvSpPr>
            <a:spLocks noGrp="1"/>
          </p:cNvSpPr>
          <p:nvPr>
            <p:ph type="title"/>
          </p:nvPr>
        </p:nvSpPr>
        <p:spPr>
          <a:xfrm>
            <a:off x="647998" y="360083"/>
            <a:ext cx="9693865" cy="472673"/>
          </a:xfrm>
        </p:spPr>
        <p:txBody>
          <a:bodyPr/>
          <a:lstStyle/>
          <a:p>
            <a:r>
              <a:rPr lang="en-GB" dirty="0"/>
              <a:t>European Green Deal – </a:t>
            </a:r>
            <a:r>
              <a:rPr lang="en-GB" dirty="0" err="1"/>
              <a:t>viktig</a:t>
            </a:r>
            <a:r>
              <a:rPr lang="en-GB" dirty="0"/>
              <a:t> driver for </a:t>
            </a:r>
            <a:r>
              <a:rPr lang="en-GB" dirty="0" err="1"/>
              <a:t>grønn</a:t>
            </a:r>
            <a:r>
              <a:rPr lang="en-GB" dirty="0"/>
              <a:t> </a:t>
            </a:r>
            <a:r>
              <a:rPr lang="en-GB" dirty="0" err="1"/>
              <a:t>handel</a:t>
            </a:r>
            <a:r>
              <a:rPr lang="en-GB" dirty="0"/>
              <a:t> </a:t>
            </a:r>
            <a:r>
              <a:rPr lang="en-GB" dirty="0" err="1"/>
              <a:t>internasjonalt</a:t>
            </a:r>
            <a:endParaRPr lang="nb-NO" dirty="0"/>
          </a:p>
        </p:txBody>
      </p:sp>
      <p:pic>
        <p:nvPicPr>
          <p:cNvPr id="10" name="Picture 9">
            <a:extLst>
              <a:ext uri="{FF2B5EF4-FFF2-40B4-BE49-F238E27FC236}">
                <a16:creationId xmlns:a16="http://schemas.microsoft.com/office/drawing/2014/main" id="{8E982D8A-ECBF-4E38-AFAC-F97C86AB6517}"/>
              </a:ext>
            </a:extLst>
          </p:cNvPr>
          <p:cNvPicPr>
            <a:picLocks noChangeAspect="1"/>
          </p:cNvPicPr>
          <p:nvPr/>
        </p:nvPicPr>
        <p:blipFill>
          <a:blip r:embed="rId3"/>
          <a:stretch>
            <a:fillRect/>
          </a:stretch>
        </p:blipFill>
        <p:spPr>
          <a:xfrm>
            <a:off x="3378996" y="1218531"/>
            <a:ext cx="5341822" cy="5062722"/>
          </a:xfrm>
          <a:prstGeom prst="rect">
            <a:avLst/>
          </a:prstGeom>
        </p:spPr>
      </p:pic>
      <p:sp>
        <p:nvSpPr>
          <p:cNvPr id="2" name="TextBox 1">
            <a:extLst>
              <a:ext uri="{FF2B5EF4-FFF2-40B4-BE49-F238E27FC236}">
                <a16:creationId xmlns:a16="http://schemas.microsoft.com/office/drawing/2014/main" id="{976F1A01-5499-4383-9C3E-50A339785A1D}"/>
              </a:ext>
            </a:extLst>
          </p:cNvPr>
          <p:cNvSpPr txBox="1"/>
          <p:nvPr/>
        </p:nvSpPr>
        <p:spPr>
          <a:xfrm>
            <a:off x="7437120" y="6499505"/>
            <a:ext cx="2862835" cy="276999"/>
          </a:xfrm>
          <a:prstGeom prst="rect">
            <a:avLst/>
          </a:prstGeom>
          <a:noFill/>
        </p:spPr>
        <p:txBody>
          <a:bodyPr wrap="none" rtlCol="0">
            <a:spAutoFit/>
          </a:bodyPr>
          <a:lstStyle/>
          <a:p>
            <a:r>
              <a:rPr lang="en-US" sz="1200" dirty="0" err="1">
                <a:solidFill>
                  <a:schemeClr val="tx1"/>
                </a:solidFill>
              </a:rPr>
              <a:t>Kilde</a:t>
            </a:r>
            <a:r>
              <a:rPr lang="en-US" sz="1200" dirty="0">
                <a:solidFill>
                  <a:schemeClr val="tx1"/>
                </a:solidFill>
              </a:rPr>
              <a:t>: EU Commission, Financial Times</a:t>
            </a:r>
            <a:endParaRPr lang="nb-NO" sz="1200" dirty="0">
              <a:solidFill>
                <a:schemeClr val="tx1"/>
              </a:solidFill>
            </a:endParaRPr>
          </a:p>
        </p:txBody>
      </p:sp>
    </p:spTree>
    <p:extLst>
      <p:ext uri="{BB962C8B-B14F-4D97-AF65-F5344CB8AC3E}">
        <p14:creationId xmlns:p14="http://schemas.microsoft.com/office/powerpoint/2010/main" val="200578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2.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5.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BF"/>
    </a:custClr>
  </a:custClrLst>
</a:theme>
</file>

<file path=ppt/theme/theme2.xml><?xml version="1.0" encoding="utf-8"?>
<a:theme xmlns:a="http://schemas.openxmlformats.org/drawingml/2006/main" name="2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3.xml><?xml version="1.0" encoding="utf-8"?>
<a:theme xmlns:a="http://schemas.openxmlformats.org/drawingml/2006/main" name="1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4.xml><?xml version="1.0" encoding="utf-8"?>
<a:theme xmlns:a="http://schemas.openxmlformats.org/drawingml/2006/main" name="3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9422</TotalTime>
  <Words>431</Words>
  <Application>Microsoft Office PowerPoint</Application>
  <PresentationFormat>Custom</PresentationFormat>
  <Paragraphs>80</Paragraphs>
  <Slides>23</Slides>
  <Notes>3</Notes>
  <HiddenSlides>0</HiddenSlides>
  <MMClips>0</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1" baseType="lpstr">
      <vt:lpstr>Arial</vt:lpstr>
      <vt:lpstr>Arial Rounded MT Bold</vt:lpstr>
      <vt:lpstr>Calibri</vt:lpstr>
      <vt:lpstr>Nordea</vt:lpstr>
      <vt:lpstr>2_Nordea</vt:lpstr>
      <vt:lpstr>1_Nordea</vt:lpstr>
      <vt:lpstr>3_Nordea</vt:lpstr>
      <vt:lpstr>think-cell Slide</vt:lpstr>
      <vt:lpstr>PowerPoint Presentation</vt:lpstr>
      <vt:lpstr>PowerPoint Presentation</vt:lpstr>
      <vt:lpstr>PowerPoint Presentation</vt:lpstr>
      <vt:lpstr>ESG - Environment, Social og Governance</vt:lpstr>
      <vt:lpstr>PowerPoint Presentation</vt:lpstr>
      <vt:lpstr>PowerPoint Presentation</vt:lpstr>
      <vt:lpstr>Norge tar grep – ønsker å være en pådriver for å redusere verdens klimautslipp</vt:lpstr>
      <vt:lpstr>PowerPoint Presentation</vt:lpstr>
      <vt:lpstr>European Green Deal – viktig driver for grønn handel internasjonalt</vt:lpstr>
      <vt:lpstr>The UN IPCC 1.5 grader scenario (P2 scenario), fordelt på energikilde</vt:lpstr>
      <vt:lpstr>Risikoen for stranded assets går utover ren olje- og gassproduksjon ... … er shipping den neste?</vt:lpstr>
      <vt:lpstr>European Green Deal – fornybarenergi høyt på agendaen</vt:lpstr>
      <vt:lpstr>PowerPoint Presentation</vt:lpstr>
      <vt:lpstr>European Green Deal – gir mange muligheter for Norge og grønn shipping</vt:lpstr>
      <vt:lpstr>Norge er verdensledende på grønn skipsfart, men vi må vente økt konkurranse fremover</vt:lpstr>
      <vt:lpstr>European Green Deal – Sirkulærøkonomi nødvendig for å nå klimamålene</vt:lpstr>
      <vt:lpstr>PowerPoint Presentation</vt:lpstr>
      <vt:lpstr>PowerPoint Presentation</vt:lpstr>
      <vt:lpstr>PowerPoint Presentation</vt:lpstr>
      <vt:lpstr>Finansektoren føler også presset – kapitalen er i ferd med å skifte retning  </vt:lpstr>
      <vt:lpstr>Grønn og bærekraftig finansiering øker I popularitet</vt:lpstr>
      <vt:lpstr>Sverige leder den grønne bølgen i Norden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Ambassadors Forum</dc:title>
  <dc:creator>Strandänger, Filippa</dc:creator>
  <cp:lastModifiedBy>Saltvedt, Thina Margrethe</cp:lastModifiedBy>
  <cp:revision>382</cp:revision>
  <cp:lastPrinted>2019-06-26T10:59:00Z</cp:lastPrinted>
  <dcterms:created xsi:type="dcterms:W3CDTF">2016-03-23T08:04:09Z</dcterms:created>
  <dcterms:modified xsi:type="dcterms:W3CDTF">2020-02-10T16:57:11Z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0b7bbd-7ade-49ce-aa5e-23220b76cd08_Enabled">
    <vt:lpwstr>true</vt:lpwstr>
  </property>
  <property fmtid="{D5CDD505-2E9C-101B-9397-08002B2CF9AE}" pid="3" name="MSIP_Label_400b7bbd-7ade-49ce-aa5e-23220b76cd08_SetDate">
    <vt:lpwstr>2019-10-08T17:22:45Z</vt:lpwstr>
  </property>
  <property fmtid="{D5CDD505-2E9C-101B-9397-08002B2CF9AE}" pid="4" name="MSIP_Label_400b7bbd-7ade-49ce-aa5e-23220b76cd08_Method">
    <vt:lpwstr>Standard</vt:lpwstr>
  </property>
  <property fmtid="{D5CDD505-2E9C-101B-9397-08002B2CF9AE}" pid="5" name="MSIP_Label_400b7bbd-7ade-49ce-aa5e-23220b76cd08_Name">
    <vt:lpwstr>Confidential</vt:lpwstr>
  </property>
  <property fmtid="{D5CDD505-2E9C-101B-9397-08002B2CF9AE}" pid="6" name="MSIP_Label_400b7bbd-7ade-49ce-aa5e-23220b76cd08_SiteId">
    <vt:lpwstr>8beccd60-0be6-4025-8e24-ca9ae679e1f4</vt:lpwstr>
  </property>
  <property fmtid="{D5CDD505-2E9C-101B-9397-08002B2CF9AE}" pid="7" name="MSIP_Label_400b7bbd-7ade-49ce-aa5e-23220b76cd08_ActionId">
    <vt:lpwstr>a23d3d57-bb6c-42f8-8a09-00000a80032b</vt:lpwstr>
  </property>
  <property fmtid="{D5CDD505-2E9C-101B-9397-08002B2CF9AE}" pid="8" name="MSIP_Label_400b7bbd-7ade-49ce-aa5e-23220b76cd08_ContentBits">
    <vt:lpwstr>2</vt:lpwstr>
  </property>
</Properties>
</file>