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7" r:id="rId3"/>
    <p:sldId id="268" r:id="rId4"/>
    <p:sldId id="290" r:id="rId5"/>
    <p:sldId id="310" r:id="rId6"/>
    <p:sldId id="299" r:id="rId7"/>
    <p:sldId id="304" r:id="rId8"/>
    <p:sldId id="305" r:id="rId9"/>
    <p:sldId id="306" r:id="rId10"/>
    <p:sldId id="307" r:id="rId11"/>
    <p:sldId id="298" r:id="rId12"/>
    <p:sldId id="312" r:id="rId13"/>
    <p:sldId id="311" r:id="rId14"/>
    <p:sldId id="314" r:id="rId15"/>
    <p:sldId id="296" r:id="rId16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F"/>
    <a:srgbClr val="F76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A39BAC7F-8789-415D-BD02-1326CAACB9F5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39BAC7F-8789-415D-BD02-1326CAACB9F5}" styleName="Skuld Tablesty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2"/>
          </a:solidFill>
        </a:fill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</a:tcStyle>
    </a:lastCol>
    <a:firstCol>
      <a:tcTxStyle b="on">
        <a:fontRef idx="minor">
          <a:prstClr val="black"/>
        </a:fontRef>
        <a:schemeClr val="lt1"/>
      </a:tcTxStyle>
      <a:tcStyle>
        <a:tcBdr/>
      </a:tcStyle>
    </a:firstCol>
    <a:lastRow>
      <a:tcTxStyle b="off">
        <a:fontRef idx="minor">
          <a:prstClr val="black"/>
        </a:fontRef>
        <a:schemeClr val="dk1"/>
      </a:tcTxStyle>
      <a:tcStyle>
        <a:tcBdr/>
        <a:fill>
          <a:solidFill>
            <a:schemeClr val="accent1"/>
          </a:solidFill>
        </a:fill>
      </a:tcStyle>
    </a:lastRow>
    <a:firstRow>
      <a:tcTxStyle b="off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41" autoAdjust="0"/>
  </p:normalViewPr>
  <p:slideViewPr>
    <p:cSldViewPr snapToGrid="0">
      <p:cViewPr varScale="1">
        <p:scale>
          <a:sx n="75" d="100"/>
          <a:sy n="75" d="100"/>
        </p:scale>
        <p:origin x="-96" y="-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pag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74" cy="51443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42155" y="685799"/>
            <a:ext cx="7632954" cy="1020699"/>
          </a:xfrm>
        </p:spPr>
        <p:txBody>
          <a:bodyPr anchor="b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42155" y="1872234"/>
            <a:ext cx="7632954" cy="124182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4" y="4500563"/>
            <a:ext cx="1356801" cy="284400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>
            <a:off x="709289" y="0"/>
            <a:ext cx="0" cy="435654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74096" y="1189005"/>
            <a:ext cx="7920990" cy="34564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84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Only anc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4536568"/>
            <a:ext cx="234000" cy="2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774097" y="1152144"/>
            <a:ext cx="7920990" cy="3334017"/>
          </a:xfrm>
          <a:prstGeom prst="rect">
            <a:avLst/>
          </a:prstGeom>
          <a:solidFill>
            <a:schemeClr val="bg2"/>
          </a:solidFill>
        </p:spPr>
        <p:txBody>
          <a:bodyPr lIns="0" tIns="72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4838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4295337" y="1314164"/>
            <a:ext cx="4216127" cy="2927166"/>
          </a:xfrm>
          <a:prstGeom prst="rect">
            <a:avLst/>
          </a:prstGeom>
          <a:solidFill>
            <a:schemeClr val="bg2"/>
          </a:solidFill>
        </p:spPr>
        <p:txBody>
          <a:bodyPr lIns="0" tIns="72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/>
          </p:nvPr>
        </p:nvSpPr>
        <p:spPr>
          <a:xfrm>
            <a:off x="774097" y="1476185"/>
            <a:ext cx="3362820" cy="2707538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222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774097" y="2304288"/>
            <a:ext cx="7920990" cy="2124265"/>
          </a:xfrm>
          <a:prstGeom prst="rect">
            <a:avLst/>
          </a:prstGeom>
          <a:solidFill>
            <a:schemeClr val="bg2"/>
          </a:solidFill>
        </p:spPr>
        <p:txBody>
          <a:bodyPr lIns="0" tIns="72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/>
          </p:nvPr>
        </p:nvSpPr>
        <p:spPr>
          <a:xfrm>
            <a:off x="774096" y="1483385"/>
            <a:ext cx="7920989" cy="720090"/>
          </a:xfrm>
        </p:spPr>
        <p:txBody>
          <a:bodyPr/>
          <a:lstStyle>
            <a:lvl1pPr marL="0" indent="0">
              <a:buNone/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70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3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774098" y="2304288"/>
            <a:ext cx="2538317" cy="2124265"/>
          </a:xfrm>
          <a:prstGeom prst="rect">
            <a:avLst/>
          </a:prstGeom>
          <a:solidFill>
            <a:schemeClr val="bg2"/>
          </a:solidFill>
        </p:spPr>
        <p:txBody>
          <a:bodyPr lIns="0" tIns="504000" rIns="0" bIns="0" anchor="t" anchorCtr="1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/>
          </p:nvPr>
        </p:nvSpPr>
        <p:spPr>
          <a:xfrm>
            <a:off x="774096" y="1483385"/>
            <a:ext cx="7920989" cy="720090"/>
          </a:xfrm>
        </p:spPr>
        <p:txBody>
          <a:bodyPr/>
          <a:lstStyle>
            <a:lvl1pPr marL="0" indent="0">
              <a:buNone/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lassholder for bilde 6"/>
          <p:cNvSpPr>
            <a:spLocks noGrp="1"/>
          </p:cNvSpPr>
          <p:nvPr>
            <p:ph type="pic" sz="quarter" idx="15"/>
          </p:nvPr>
        </p:nvSpPr>
        <p:spPr>
          <a:xfrm>
            <a:off x="3465431" y="2304288"/>
            <a:ext cx="2538317" cy="2124265"/>
          </a:xfrm>
          <a:prstGeom prst="rect">
            <a:avLst/>
          </a:prstGeom>
          <a:solidFill>
            <a:schemeClr val="bg2"/>
          </a:solidFill>
        </p:spPr>
        <p:txBody>
          <a:bodyPr lIns="0" tIns="504000" rIns="0" bIns="0" anchor="t" anchorCtr="1">
            <a:normAutofit/>
          </a:bodyPr>
          <a:lstStyle>
            <a:lvl1pPr marL="0" indent="0" rtl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lassholder for bilde 6"/>
          <p:cNvSpPr>
            <a:spLocks noGrp="1"/>
          </p:cNvSpPr>
          <p:nvPr>
            <p:ph type="pic" sz="quarter" idx="16"/>
          </p:nvPr>
        </p:nvSpPr>
        <p:spPr>
          <a:xfrm>
            <a:off x="6156768" y="2304288"/>
            <a:ext cx="2538317" cy="2124265"/>
          </a:xfrm>
          <a:prstGeom prst="rect">
            <a:avLst/>
          </a:prstGeom>
          <a:solidFill>
            <a:schemeClr val="bg2"/>
          </a:solidFill>
        </p:spPr>
        <p:txBody>
          <a:bodyPr lIns="0" tIns="504000" rIns="0" bIns="0" anchor="t" anchorCtr="1">
            <a:normAutofit/>
          </a:bodyPr>
          <a:lstStyle>
            <a:lvl1pPr marL="0" indent="0" rtl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7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74" cy="51443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4074" y="504063"/>
            <a:ext cx="7886700" cy="1224153"/>
          </a:xfrm>
        </p:spPr>
        <p:txBody>
          <a:bodyPr anchor="t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594074" y="1818227"/>
            <a:ext cx="8209026" cy="2855157"/>
          </a:xfrm>
          <a:prstGeom prst="rect">
            <a:avLst/>
          </a:prstGeom>
          <a:solidFill>
            <a:schemeClr val="bg2"/>
          </a:solidFill>
        </p:spPr>
        <p:txBody>
          <a:bodyPr lIns="0" tIns="720000" rIns="0" bIns="0" anchor="t" anchorCtr="1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5" y="4601376"/>
            <a:ext cx="234000" cy="2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 / pictureslid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115" y="432054"/>
            <a:ext cx="7920990" cy="79209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4896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 / pictureslide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115" y="432054"/>
            <a:ext cx="7920990" cy="79209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58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 / picturesli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115" y="432054"/>
            <a:ext cx="7920990" cy="79209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72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page 189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74" cy="51443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42155" y="685799"/>
            <a:ext cx="7632954" cy="1020699"/>
          </a:xfrm>
        </p:spPr>
        <p:txBody>
          <a:bodyPr anchor="b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42155" y="1872234"/>
            <a:ext cx="7632954" cy="124182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4" y="4500563"/>
            <a:ext cx="1356801" cy="284400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>
            <a:off x="709289" y="0"/>
            <a:ext cx="0" cy="435654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55" y="440922"/>
            <a:ext cx="124722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20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 / pictureslide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115" y="432054"/>
            <a:ext cx="7920990" cy="79209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204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 / pictureslide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115" y="432054"/>
            <a:ext cx="7920990" cy="79209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930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 / picturesli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115" y="432054"/>
            <a:ext cx="7920990" cy="79209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28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 / pictureslide #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8115" y="432054"/>
            <a:ext cx="7920990" cy="79209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736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74097" y="1476185"/>
            <a:ext cx="3780473" cy="29523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14613" y="1476185"/>
            <a:ext cx="3780473" cy="29523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74096" y="1296162"/>
            <a:ext cx="3780473" cy="540068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74096" y="1836229"/>
            <a:ext cx="3780473" cy="2592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14613" y="1296162"/>
            <a:ext cx="3780473" cy="540068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14612" y="1836228"/>
            <a:ext cx="3780473" cy="2592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0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33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74" cy="51443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54" y="3168396"/>
            <a:ext cx="7886700" cy="1062895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14" y="4572572"/>
            <a:ext cx="1356801" cy="284400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54" y="4565371"/>
            <a:ext cx="6540500" cy="357291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DATE IF NEEDED</a:t>
            </a:r>
          </a:p>
          <a:p>
            <a:pPr lvl="0"/>
            <a:endParaRPr lang="en-US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63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74" cy="51443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54" y="3168396"/>
            <a:ext cx="7886700" cy="1062895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14" y="4572572"/>
            <a:ext cx="1356801" cy="284400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54" y="4565371"/>
            <a:ext cx="6540500" cy="357291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DATE IF NEEDED</a:t>
            </a:r>
          </a:p>
          <a:p>
            <a:pPr lvl="0"/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4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24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/w imag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74" cy="51443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54" y="3240405"/>
            <a:ext cx="7886700" cy="1170146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5143" cy="3089186"/>
          </a:xfrm>
          <a:prstGeom prst="rect">
            <a:avLst/>
          </a:prstGeom>
          <a:solidFill>
            <a:schemeClr val="bg2"/>
          </a:solidFill>
        </p:spPr>
        <p:txBody>
          <a:bodyPr lIns="0" tIns="720000" rIns="0" bIns="0" anchor="t" anchorCtr="1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14" y="4572572"/>
            <a:ext cx="1356801" cy="284400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54" y="4565371"/>
            <a:ext cx="6540500" cy="357291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DATE IF NEEDED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11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imag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74" cy="51443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54" y="3240405"/>
            <a:ext cx="7886700" cy="1170146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14" y="4572572"/>
            <a:ext cx="1356801" cy="284400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54" y="4565371"/>
            <a:ext cx="6540500" cy="357291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DATE IF NEEDED</a:t>
            </a:r>
          </a:p>
          <a:p>
            <a:pPr lvl="0"/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4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imag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74" cy="51443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54" y="3240405"/>
            <a:ext cx="7886700" cy="1170146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14" y="4572572"/>
            <a:ext cx="1356801" cy="284400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54" y="4565371"/>
            <a:ext cx="6540500" cy="357291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DATE IF NEEDED</a:t>
            </a:r>
          </a:p>
          <a:p>
            <a:pPr lvl="0"/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2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imag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74" cy="51443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54" y="3240405"/>
            <a:ext cx="7886700" cy="1170146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14" y="4572572"/>
            <a:ext cx="1356801" cy="284400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54" y="4565371"/>
            <a:ext cx="6540500" cy="357291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DATE IF NEEDED</a:t>
            </a:r>
          </a:p>
          <a:p>
            <a:pPr lvl="0"/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8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imag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74" cy="51443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54" y="3240405"/>
            <a:ext cx="7886700" cy="1170146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14" y="4572572"/>
            <a:ext cx="1356801" cy="284400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54" y="4565371"/>
            <a:ext cx="6540500" cy="357291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DATE IF NEEDED</a:t>
            </a:r>
          </a:p>
          <a:p>
            <a:pPr lvl="0"/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1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imag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74" cy="51443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54" y="3060383"/>
            <a:ext cx="7886700" cy="1170146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14" y="4572572"/>
            <a:ext cx="1356801" cy="284400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54" y="4565371"/>
            <a:ext cx="6540500" cy="357291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DATE IF NEEDED</a:t>
            </a:r>
          </a:p>
          <a:p>
            <a:pPr lvl="0"/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4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74096" y="324040"/>
            <a:ext cx="7920990" cy="7920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 err="1"/>
              <a:t>Klikk</a:t>
            </a:r>
            <a:r>
              <a:rPr lang="en-US" noProof="0" dirty="0"/>
              <a:t> for å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tittelstil</a:t>
            </a:r>
            <a:endParaRPr lang="en-US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74096" y="1476184"/>
            <a:ext cx="7920990" cy="29523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err="1"/>
              <a:t>Klikk</a:t>
            </a:r>
            <a:r>
              <a:rPr lang="en-US" noProof="0" dirty="0"/>
              <a:t> for å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tekststiler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malen</a:t>
            </a:r>
            <a:endParaRPr lang="en-US" noProof="0" dirty="0"/>
          </a:p>
          <a:p>
            <a:pPr lvl="1"/>
            <a:r>
              <a:rPr lang="en-US" noProof="0" dirty="0"/>
              <a:t>Andre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74097" y="4834934"/>
            <a:ext cx="634666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en-US" noProof="0" smtClean="0"/>
              <a:t>10/25/2018</a:t>
            </a:fld>
            <a:endParaRPr lang="en-US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883761" y="4834934"/>
            <a:ext cx="5582653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941413" y="4834934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565271" y="0"/>
            <a:ext cx="0" cy="442855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4536568"/>
            <a:ext cx="234000" cy="2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75" r:id="rId4"/>
    <p:sldLayoutId id="2147483677" r:id="rId5"/>
    <p:sldLayoutId id="2147483678" r:id="rId6"/>
    <p:sldLayoutId id="2147483679" r:id="rId7"/>
    <p:sldLayoutId id="2147483673" r:id="rId8"/>
    <p:sldLayoutId id="2147483650" r:id="rId9"/>
    <p:sldLayoutId id="2147483674" r:id="rId10"/>
    <p:sldLayoutId id="2147483660" r:id="rId11"/>
    <p:sldLayoutId id="2147483656" r:id="rId12"/>
    <p:sldLayoutId id="2147483657" r:id="rId13"/>
    <p:sldLayoutId id="2147483658" r:id="rId14"/>
    <p:sldLayoutId id="2147483659" r:id="rId15"/>
    <p:sldLayoutId id="2147483651" r:id="rId16"/>
    <p:sldLayoutId id="2147483676" r:id="rId17"/>
    <p:sldLayoutId id="2147483666" r:id="rId18"/>
    <p:sldLayoutId id="2147483680" r:id="rId19"/>
    <p:sldLayoutId id="2147483668" r:id="rId20"/>
    <p:sldLayoutId id="2147483681" r:id="rId21"/>
    <p:sldLayoutId id="2147483682" r:id="rId22"/>
    <p:sldLayoutId id="2147483683" r:id="rId23"/>
    <p:sldLayoutId id="2147483652" r:id="rId24"/>
    <p:sldLayoutId id="2147483653" r:id="rId25"/>
    <p:sldLayoutId id="2147483684" r:id="rId26"/>
    <p:sldLayoutId id="2147483665" r:id="rId27"/>
    <p:sldLayoutId id="2147483661" r:id="rId28"/>
    <p:sldLayoutId id="2147483654" r:id="rId29"/>
    <p:sldLayoutId id="2147483655" r:id="rId30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MODU</a:t>
            </a:r>
            <a:br>
              <a:rPr lang="nb-NO" dirty="0"/>
            </a:br>
            <a:r>
              <a:rPr lang="nb-NO" dirty="0" err="1"/>
              <a:t>Reactivation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505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esultat for IMO">
            <a:extLst>
              <a:ext uri="{FF2B5EF4-FFF2-40B4-BE49-F238E27FC236}">
                <a16:creationId xmlns:a16="http://schemas.microsoft.com/office/drawing/2014/main" xmlns="" id="{35C56E36-7504-41D9-A293-26EF14D7B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558" y="201968"/>
            <a:ext cx="902589" cy="75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A8C437-81F8-407C-A189-EAEB2BA8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Flag </a:t>
            </a:r>
            <a:r>
              <a:rPr lang="nb-NO" dirty="0" err="1"/>
              <a:t>state</a:t>
            </a:r>
            <a:r>
              <a:rPr lang="nb-NO" dirty="0"/>
              <a:t>/regulators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D05518-7735-4C29-B5A0-DCEEFD91E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96" y="1476184"/>
            <a:ext cx="7920990" cy="2952369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IMO </a:t>
            </a:r>
            <a:r>
              <a:rPr lang="nb-NO" dirty="0" err="1"/>
              <a:t>Regulations</a:t>
            </a:r>
            <a:r>
              <a:rPr lang="nb-NO" dirty="0"/>
              <a:t>, </a:t>
            </a:r>
            <a:r>
              <a:rPr lang="nb-NO" dirty="0" err="1"/>
              <a:t>Mainly</a:t>
            </a:r>
            <a:r>
              <a:rPr lang="nb-NO" dirty="0"/>
              <a:t> </a:t>
            </a:r>
            <a:r>
              <a:rPr lang="nb-NO" dirty="0" err="1"/>
              <a:t>concerned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safety</a:t>
            </a:r>
            <a:r>
              <a:rPr lang="nb-NO" dirty="0"/>
              <a:t>, </a:t>
            </a:r>
            <a:r>
              <a:rPr lang="nb-NO" dirty="0" err="1"/>
              <a:t>security</a:t>
            </a:r>
            <a:r>
              <a:rPr lang="nb-NO" dirty="0"/>
              <a:t> and marine </a:t>
            </a:r>
            <a:r>
              <a:rPr lang="nb-NO" dirty="0" err="1"/>
              <a:t>pollution</a:t>
            </a:r>
            <a:endParaRPr lang="nb-NO" dirty="0"/>
          </a:p>
          <a:p>
            <a:pPr lvl="1"/>
            <a:r>
              <a:rPr lang="nb-NO" dirty="0" err="1"/>
              <a:t>Safety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Life at Sea (SOLAS)</a:t>
            </a:r>
          </a:p>
          <a:p>
            <a:pPr lvl="1"/>
            <a:r>
              <a:rPr lang="nb-NO" dirty="0"/>
              <a:t>MODU </a:t>
            </a:r>
            <a:r>
              <a:rPr lang="nb-NO" dirty="0" err="1"/>
              <a:t>code</a:t>
            </a:r>
            <a:endParaRPr lang="nb-NO" dirty="0"/>
          </a:p>
          <a:p>
            <a:pPr lvl="1"/>
            <a:r>
              <a:rPr lang="nb-NO" dirty="0"/>
              <a:t>Maritime </a:t>
            </a:r>
            <a:r>
              <a:rPr lang="nb-NO" dirty="0" err="1"/>
              <a:t>Polution</a:t>
            </a:r>
            <a:r>
              <a:rPr lang="nb-NO" dirty="0"/>
              <a:t> (MARPOL)</a:t>
            </a:r>
          </a:p>
          <a:p>
            <a:pPr lvl="1"/>
            <a:r>
              <a:rPr lang="nb-NO" dirty="0"/>
              <a:t>International </a:t>
            </a:r>
            <a:r>
              <a:rPr lang="nb-NO" dirty="0" err="1"/>
              <a:t>Safety</a:t>
            </a:r>
            <a:r>
              <a:rPr lang="nb-NO" dirty="0"/>
              <a:t> Management (ISO)</a:t>
            </a:r>
          </a:p>
          <a:p>
            <a:pPr lvl="1"/>
            <a:r>
              <a:rPr lang="nb-NO" dirty="0" err="1"/>
              <a:t>Etc</a:t>
            </a:r>
            <a:endParaRPr lang="nb-NO" dirty="0"/>
          </a:p>
          <a:p>
            <a:r>
              <a:rPr lang="nb-NO" dirty="0"/>
              <a:t>In </a:t>
            </a:r>
            <a:r>
              <a:rPr lang="nb-NO" dirty="0" err="1"/>
              <a:t>addition</a:t>
            </a:r>
            <a:r>
              <a:rPr lang="nb-NO" dirty="0"/>
              <a:t> different </a:t>
            </a:r>
            <a:r>
              <a:rPr lang="nb-NO" dirty="0" err="1"/>
              <a:t>countries</a:t>
            </a:r>
            <a:r>
              <a:rPr lang="nb-NO" dirty="0"/>
              <a:t> have different </a:t>
            </a:r>
            <a:r>
              <a:rPr lang="nb-NO" dirty="0" err="1"/>
              <a:t>requirements</a:t>
            </a:r>
            <a:endParaRPr lang="nb-NO" dirty="0"/>
          </a:p>
          <a:p>
            <a:pPr lvl="1"/>
            <a:r>
              <a:rPr lang="nb-NO" dirty="0"/>
              <a:t>USA have </a:t>
            </a:r>
            <a:r>
              <a:rPr lang="nb-NO" dirty="0" err="1"/>
              <a:t>Enviromental</a:t>
            </a:r>
            <a:r>
              <a:rPr lang="nb-NO" dirty="0"/>
              <a:t> </a:t>
            </a:r>
            <a:r>
              <a:rPr lang="nb-NO" dirty="0" err="1"/>
              <a:t>Protection</a:t>
            </a:r>
            <a:r>
              <a:rPr lang="nb-NO" dirty="0"/>
              <a:t> </a:t>
            </a:r>
            <a:r>
              <a:rPr lang="nb-NO" dirty="0" err="1"/>
              <a:t>Agency</a:t>
            </a:r>
            <a:r>
              <a:rPr lang="nb-NO" dirty="0"/>
              <a:t>, </a:t>
            </a:r>
            <a:r>
              <a:rPr lang="nb-NO" dirty="0" err="1"/>
              <a:t>Occupational</a:t>
            </a:r>
            <a:r>
              <a:rPr lang="nb-NO" dirty="0"/>
              <a:t> </a:t>
            </a:r>
            <a:r>
              <a:rPr lang="nb-NO" dirty="0" err="1"/>
              <a:t>Safety</a:t>
            </a:r>
            <a:r>
              <a:rPr lang="nb-NO" dirty="0"/>
              <a:t> and Health </a:t>
            </a:r>
            <a:r>
              <a:rPr lang="nb-NO" dirty="0" err="1"/>
              <a:t>Agency</a:t>
            </a:r>
            <a:r>
              <a:rPr lang="nb-NO" dirty="0"/>
              <a:t>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UK and Australia </a:t>
            </a:r>
            <a:r>
              <a:rPr lang="nb-NO" dirty="0" err="1"/>
              <a:t>requires</a:t>
            </a:r>
            <a:r>
              <a:rPr lang="nb-NO" dirty="0"/>
              <a:t> a «</a:t>
            </a:r>
            <a:r>
              <a:rPr lang="nb-NO" dirty="0" err="1"/>
              <a:t>safety</a:t>
            </a:r>
            <a:r>
              <a:rPr lang="nb-NO" dirty="0"/>
              <a:t> case»</a:t>
            </a:r>
          </a:p>
          <a:p>
            <a:pPr lvl="1"/>
            <a:r>
              <a:rPr lang="nb-NO" dirty="0"/>
              <a:t>Norway have </a:t>
            </a:r>
            <a:r>
              <a:rPr lang="nb-NO" dirty="0" err="1"/>
              <a:t>the</a:t>
            </a:r>
            <a:r>
              <a:rPr lang="nb-NO" dirty="0"/>
              <a:t> SUT from PTIL (PSA), Sjøfartsdirektoratet (NMA)</a:t>
            </a:r>
          </a:p>
          <a:p>
            <a:endParaRPr lang="nb-NO" dirty="0"/>
          </a:p>
          <a:p>
            <a:endParaRPr lang="en-GB" dirty="0"/>
          </a:p>
        </p:txBody>
      </p:sp>
      <p:pic>
        <p:nvPicPr>
          <p:cNvPr id="3076" name="Picture 4" descr="Bilderesultat for uk hse">
            <a:extLst>
              <a:ext uri="{FF2B5EF4-FFF2-40B4-BE49-F238E27FC236}">
                <a16:creationId xmlns:a16="http://schemas.microsoft.com/office/drawing/2014/main" xmlns="" id="{0D80E47C-5641-47DB-B29E-4899A4E32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47" y="151822"/>
            <a:ext cx="755519" cy="7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lderesultat for PSA norway">
            <a:extLst>
              <a:ext uri="{FF2B5EF4-FFF2-40B4-BE49-F238E27FC236}">
                <a16:creationId xmlns:a16="http://schemas.microsoft.com/office/drawing/2014/main" xmlns="" id="{7BE11D5B-DD25-4781-8CAA-59E140E8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77" y="93095"/>
            <a:ext cx="1373886" cy="5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ilderesultat for environmental protection agency">
            <a:extLst>
              <a:ext uri="{FF2B5EF4-FFF2-40B4-BE49-F238E27FC236}">
                <a16:creationId xmlns:a16="http://schemas.microsoft.com/office/drawing/2014/main" xmlns="" id="{AACE34CA-C38A-4507-9038-E4A21E475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30" y="386905"/>
            <a:ext cx="735115" cy="72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lderesultat for occupational safety and health agency">
            <a:extLst>
              <a:ext uri="{FF2B5EF4-FFF2-40B4-BE49-F238E27FC236}">
                <a16:creationId xmlns:a16="http://schemas.microsoft.com/office/drawing/2014/main" xmlns="" id="{C596AB4A-0262-446C-BFF2-9A99B053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01" y="877884"/>
            <a:ext cx="738775" cy="4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lderesultat for nma norway">
            <a:extLst>
              <a:ext uri="{FF2B5EF4-FFF2-40B4-BE49-F238E27FC236}">
                <a16:creationId xmlns:a16="http://schemas.microsoft.com/office/drawing/2014/main" xmlns="" id="{44642DAF-7868-43EE-8821-5CB1B5FB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799" y="905021"/>
            <a:ext cx="1302308" cy="34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40033-624F-4788-BF7B-11FB51FC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Risks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05BD85-4232-47E1-8AD6-61EDA7024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b="1" dirty="0"/>
              <a:t>During re-</a:t>
            </a:r>
            <a:r>
              <a:rPr lang="nb-NO" b="1" dirty="0" err="1"/>
              <a:t>activation</a:t>
            </a:r>
            <a:endParaRPr lang="nb-NO" b="1" dirty="0"/>
          </a:p>
          <a:p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parties</a:t>
            </a:r>
            <a:r>
              <a:rPr lang="nb-NO" dirty="0"/>
              <a:t> </a:t>
            </a:r>
            <a:r>
              <a:rPr lang="nb-NO" dirty="0" err="1"/>
              <a:t>involved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re-</a:t>
            </a:r>
            <a:r>
              <a:rPr lang="nb-NO" dirty="0" err="1"/>
              <a:t>activation</a:t>
            </a:r>
            <a:r>
              <a:rPr lang="nb-NO" dirty="0"/>
              <a:t> </a:t>
            </a:r>
            <a:r>
              <a:rPr lang="nb-NO" dirty="0" err="1"/>
              <a:t>phase</a:t>
            </a:r>
            <a:endParaRPr lang="nb-NO" dirty="0"/>
          </a:p>
          <a:p>
            <a:r>
              <a:rPr lang="nb-NO" dirty="0" err="1"/>
              <a:t>Complex</a:t>
            </a:r>
            <a:r>
              <a:rPr lang="nb-NO" dirty="0"/>
              <a:t> </a:t>
            </a:r>
            <a:r>
              <a:rPr lang="nb-NO" dirty="0" err="1"/>
              <a:t>projects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«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normal» </a:t>
            </a:r>
            <a:r>
              <a:rPr lang="nb-NO" dirty="0" err="1"/>
              <a:t>activities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rig</a:t>
            </a:r>
          </a:p>
          <a:p>
            <a:r>
              <a:rPr lang="nb-NO" dirty="0"/>
              <a:t>High </a:t>
            </a:r>
            <a:r>
              <a:rPr lang="nb-NO" dirty="0" err="1"/>
              <a:t>crane</a:t>
            </a:r>
            <a:r>
              <a:rPr lang="nb-NO" dirty="0"/>
              <a:t> </a:t>
            </a:r>
            <a:r>
              <a:rPr lang="nb-NO" dirty="0" err="1"/>
              <a:t>activity</a:t>
            </a:r>
            <a:endParaRPr lang="nb-NO" dirty="0"/>
          </a:p>
          <a:p>
            <a:r>
              <a:rPr lang="nb-NO" dirty="0" err="1"/>
              <a:t>Diving</a:t>
            </a:r>
            <a:r>
              <a:rPr lang="nb-NO" dirty="0"/>
              <a:t> </a:t>
            </a:r>
            <a:r>
              <a:rPr lang="nb-NO" dirty="0" err="1"/>
              <a:t>operations</a:t>
            </a:r>
            <a:endParaRPr lang="nb-NO" dirty="0"/>
          </a:p>
          <a:p>
            <a:r>
              <a:rPr lang="nb-NO" dirty="0" err="1"/>
              <a:t>Work</a:t>
            </a:r>
            <a:r>
              <a:rPr lang="nb-NO" dirty="0"/>
              <a:t> in different </a:t>
            </a:r>
            <a:r>
              <a:rPr lang="nb-NO" dirty="0" err="1"/>
              <a:t>levels</a:t>
            </a:r>
            <a:r>
              <a:rPr lang="nb-NO" dirty="0"/>
              <a:t> and </a:t>
            </a:r>
            <a:r>
              <a:rPr lang="nb-NO" dirty="0" err="1"/>
              <a:t>heights</a:t>
            </a:r>
            <a:endParaRPr lang="nb-NO" dirty="0"/>
          </a:p>
          <a:p>
            <a:r>
              <a:rPr lang="nb-NO" dirty="0" err="1"/>
              <a:t>Dropped</a:t>
            </a:r>
            <a:r>
              <a:rPr lang="nb-NO" dirty="0"/>
              <a:t> </a:t>
            </a:r>
            <a:r>
              <a:rPr lang="nb-NO" dirty="0" err="1"/>
              <a:t>objects</a:t>
            </a:r>
            <a:endParaRPr lang="nb-NO" dirty="0"/>
          </a:p>
          <a:p>
            <a:r>
              <a:rPr lang="nb-NO" dirty="0" err="1"/>
              <a:t>Inspection</a:t>
            </a:r>
            <a:r>
              <a:rPr lang="nb-NO" dirty="0"/>
              <a:t> and </a:t>
            </a:r>
            <a:r>
              <a:rPr lang="nb-NO" dirty="0" err="1"/>
              <a:t>possibly</a:t>
            </a:r>
            <a:r>
              <a:rPr lang="nb-NO" dirty="0"/>
              <a:t> replacement/</a:t>
            </a:r>
            <a:r>
              <a:rPr lang="nb-NO" dirty="0" err="1"/>
              <a:t>overhaul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seachest</a:t>
            </a:r>
            <a:r>
              <a:rPr lang="nb-NO" dirty="0"/>
              <a:t> </a:t>
            </a:r>
            <a:r>
              <a:rPr lang="nb-NO" dirty="0" err="1"/>
              <a:t>valves</a:t>
            </a:r>
            <a:endParaRPr lang="nb-NO" dirty="0"/>
          </a:p>
          <a:p>
            <a:r>
              <a:rPr lang="nb-NO" dirty="0" err="1"/>
              <a:t>Unknown</a:t>
            </a:r>
            <a:r>
              <a:rPr lang="nb-NO" dirty="0"/>
              <a:t> </a:t>
            </a:r>
            <a:r>
              <a:rPr lang="nb-NO" dirty="0" err="1"/>
              <a:t>condition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equipment</a:t>
            </a:r>
            <a:endParaRPr lang="nb-NO" dirty="0"/>
          </a:p>
          <a:p>
            <a:r>
              <a:rPr lang="nb-NO" dirty="0"/>
              <a:t>Time </a:t>
            </a:r>
            <a:r>
              <a:rPr lang="nb-NO" dirty="0" err="1"/>
              <a:t>pressure</a:t>
            </a:r>
            <a:r>
              <a:rPr lang="nb-NO" dirty="0"/>
              <a:t> to </a:t>
            </a:r>
            <a:r>
              <a:rPr lang="nb-NO" dirty="0" err="1"/>
              <a:t>get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unit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operation</a:t>
            </a:r>
            <a:r>
              <a:rPr lang="nb-NO" dirty="0"/>
              <a:t> (</a:t>
            </a:r>
            <a:r>
              <a:rPr lang="nb-NO" dirty="0" err="1"/>
              <a:t>shortcuts</a:t>
            </a:r>
            <a:r>
              <a:rPr lang="nb-NO" dirty="0"/>
              <a:t> </a:t>
            </a:r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/>
              <a:t>made</a:t>
            </a:r>
            <a:r>
              <a:rPr lang="nb-NO" dirty="0"/>
              <a:t>)</a:t>
            </a:r>
          </a:p>
          <a:p>
            <a:r>
              <a:rPr lang="nb-NO" dirty="0"/>
              <a:t>Short time to test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complex</a:t>
            </a:r>
            <a:r>
              <a:rPr lang="nb-NO" dirty="0"/>
              <a:t> systems</a:t>
            </a:r>
          </a:p>
          <a:p>
            <a:r>
              <a:rPr lang="nb-NO" dirty="0"/>
              <a:t>New </a:t>
            </a:r>
            <a:r>
              <a:rPr lang="nb-NO" dirty="0" err="1"/>
              <a:t>crew</a:t>
            </a:r>
            <a:r>
              <a:rPr lang="nb-NO" dirty="0"/>
              <a:t> not </a:t>
            </a:r>
            <a:r>
              <a:rPr lang="nb-NO" dirty="0" err="1"/>
              <a:t>familiar</a:t>
            </a:r>
            <a:r>
              <a:rPr lang="nb-NO" dirty="0"/>
              <a:t> and </a:t>
            </a:r>
            <a:r>
              <a:rPr lang="nb-NO" dirty="0" err="1"/>
              <a:t>trained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/for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operation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unit</a:t>
            </a:r>
          </a:p>
          <a:p>
            <a:r>
              <a:rPr lang="nb-NO" dirty="0" err="1"/>
              <a:t>Modifications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unit </a:t>
            </a:r>
            <a:r>
              <a:rPr lang="nb-NO" dirty="0" err="1"/>
              <a:t>required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contract</a:t>
            </a:r>
            <a:endParaRPr lang="nb-NO" dirty="0"/>
          </a:p>
          <a:p>
            <a:endParaRPr lang="nb-NO" dirty="0"/>
          </a:p>
          <a:p>
            <a:r>
              <a:rPr lang="nb-NO" b="1" dirty="0"/>
              <a:t>First </a:t>
            </a:r>
            <a:r>
              <a:rPr lang="nb-NO" b="1" dirty="0" err="1"/>
              <a:t>operation</a:t>
            </a:r>
            <a:endParaRPr lang="nb-NO" b="1" dirty="0"/>
          </a:p>
          <a:p>
            <a:r>
              <a:rPr lang="nb-NO" dirty="0"/>
              <a:t>New </a:t>
            </a:r>
            <a:r>
              <a:rPr lang="nb-NO" dirty="0" err="1"/>
              <a:t>crew</a:t>
            </a:r>
            <a:r>
              <a:rPr lang="nb-NO" dirty="0"/>
              <a:t> not </a:t>
            </a:r>
            <a:r>
              <a:rPr lang="nb-NO" dirty="0" err="1"/>
              <a:t>familiar</a:t>
            </a:r>
            <a:r>
              <a:rPr lang="nb-NO" dirty="0"/>
              <a:t> and </a:t>
            </a:r>
            <a:r>
              <a:rPr lang="nb-NO" dirty="0" err="1"/>
              <a:t>trained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/for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operation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unit</a:t>
            </a:r>
          </a:p>
          <a:p>
            <a:r>
              <a:rPr lang="nb-NO" dirty="0" err="1"/>
              <a:t>Possibly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client</a:t>
            </a:r>
            <a:r>
              <a:rPr lang="nb-NO" dirty="0"/>
              <a:t> and different </a:t>
            </a:r>
            <a:r>
              <a:rPr lang="nb-NO" dirty="0" err="1"/>
              <a:t>requirements</a:t>
            </a:r>
            <a:r>
              <a:rPr lang="nb-NO" dirty="0"/>
              <a:t>, lines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communications</a:t>
            </a:r>
            <a:r>
              <a:rPr lang="nb-NO" dirty="0"/>
              <a:t> and </a:t>
            </a:r>
            <a:r>
              <a:rPr lang="nb-NO" dirty="0" err="1"/>
              <a:t>culture</a:t>
            </a:r>
            <a:endParaRPr lang="nb-NO" dirty="0"/>
          </a:p>
          <a:p>
            <a:r>
              <a:rPr lang="nb-NO" dirty="0"/>
              <a:t>«New»/</a:t>
            </a:r>
            <a:r>
              <a:rPr lang="nb-NO" dirty="0" err="1"/>
              <a:t>unfamiliar</a:t>
            </a:r>
            <a:r>
              <a:rPr lang="nb-NO" dirty="0"/>
              <a:t> </a:t>
            </a:r>
            <a:r>
              <a:rPr lang="nb-NO" dirty="0" err="1"/>
              <a:t>operations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contract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crew</a:t>
            </a:r>
            <a:r>
              <a:rPr lang="nb-NO" dirty="0"/>
              <a:t> and/or unit</a:t>
            </a:r>
          </a:p>
          <a:p>
            <a:r>
              <a:rPr lang="nb-NO" dirty="0"/>
              <a:t>Health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complex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systems </a:t>
            </a: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lay</a:t>
            </a:r>
            <a:r>
              <a:rPr lang="nb-NO" dirty="0"/>
              <a:t>-up</a:t>
            </a:r>
          </a:p>
          <a:p>
            <a:r>
              <a:rPr lang="nb-NO" dirty="0" err="1"/>
              <a:t>Higher</a:t>
            </a:r>
            <a:r>
              <a:rPr lang="nb-NO" dirty="0"/>
              <a:t> ratio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short</a:t>
            </a:r>
            <a:r>
              <a:rPr lang="nb-NO" dirty="0"/>
              <a:t> term </a:t>
            </a:r>
            <a:r>
              <a:rPr lang="nb-NO" dirty="0" err="1"/>
              <a:t>contracts</a:t>
            </a:r>
            <a:r>
              <a:rPr lang="nb-NO" dirty="0"/>
              <a:t> </a:t>
            </a:r>
            <a:r>
              <a:rPr lang="nb-NO" dirty="0" err="1"/>
              <a:t>potentialy</a:t>
            </a:r>
            <a:r>
              <a:rPr lang="nb-NO" dirty="0"/>
              <a:t> </a:t>
            </a:r>
            <a:r>
              <a:rPr lang="nb-NO" dirty="0" err="1"/>
              <a:t>leading</a:t>
            </a:r>
            <a:r>
              <a:rPr lang="nb-NO" dirty="0"/>
              <a:t> to </a:t>
            </a:r>
            <a:r>
              <a:rPr lang="nb-NO" dirty="0" err="1"/>
              <a:t>crew</a:t>
            </a:r>
            <a:r>
              <a:rPr lang="nb-NO" dirty="0"/>
              <a:t> not </a:t>
            </a:r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/>
              <a:t>employed</a:t>
            </a:r>
            <a:r>
              <a:rPr lang="nb-NO" dirty="0"/>
              <a:t> </a:t>
            </a:r>
            <a:r>
              <a:rPr lang="nb-NO" dirty="0" err="1"/>
              <a:t>directly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contracted</a:t>
            </a: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49D4D8-1762-4ED6-A2E9-ED22720A2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31" y="324040"/>
            <a:ext cx="2853555" cy="213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AA8FC-2AD7-4237-A750-46D625AD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DOES skuld do?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7FF803-4771-43F6-95F9-FE5363BB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71" y="1853184"/>
            <a:ext cx="5627271" cy="15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23C27-C92C-4848-A04A-2655B1C5B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Actions</a:t>
            </a:r>
            <a:r>
              <a:rPr lang="nb-NO" dirty="0"/>
              <a:t> </a:t>
            </a:r>
            <a:r>
              <a:rPr lang="nb-NO" dirty="0" err="1"/>
              <a:t>taken</a:t>
            </a:r>
            <a:r>
              <a:rPr lang="nb-NO" dirty="0"/>
              <a:t> by skuld</a:t>
            </a:r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E4AE20B2-839F-487E-854B-8EADAACA165E}"/>
              </a:ext>
            </a:extLst>
          </p:cNvPr>
          <p:cNvCxnSpPr>
            <a:cxnSpLocks/>
          </p:cNvCxnSpPr>
          <p:nvPr/>
        </p:nvCxnSpPr>
        <p:spPr>
          <a:xfrm>
            <a:off x="4541520" y="1798320"/>
            <a:ext cx="22494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0A41604-DE1C-4CA1-9D00-6C69C37688D0}"/>
              </a:ext>
            </a:extLst>
          </p:cNvPr>
          <p:cNvCxnSpPr>
            <a:cxnSpLocks/>
          </p:cNvCxnSpPr>
          <p:nvPr/>
        </p:nvCxnSpPr>
        <p:spPr>
          <a:xfrm>
            <a:off x="2602992" y="1798320"/>
            <a:ext cx="19385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E6287AA-00F5-4B23-BEB6-AE50F515F608}"/>
              </a:ext>
            </a:extLst>
          </p:cNvPr>
          <p:cNvCxnSpPr/>
          <p:nvPr/>
        </p:nvCxnSpPr>
        <p:spPr>
          <a:xfrm>
            <a:off x="926592" y="1798320"/>
            <a:ext cx="1676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F84824-9224-4510-AA68-CEAE4CEBE337}"/>
              </a:ext>
            </a:extLst>
          </p:cNvPr>
          <p:cNvSpPr txBox="1"/>
          <p:nvPr/>
        </p:nvSpPr>
        <p:spPr>
          <a:xfrm>
            <a:off x="1327105" y="1487424"/>
            <a:ext cx="8833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Operation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039FD4-32F1-441D-B07D-E3A87370F9F0}"/>
              </a:ext>
            </a:extLst>
          </p:cNvPr>
          <p:cNvSpPr txBox="1"/>
          <p:nvPr/>
        </p:nvSpPr>
        <p:spPr>
          <a:xfrm>
            <a:off x="2853553" y="1498238"/>
            <a:ext cx="6445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Lay</a:t>
            </a:r>
            <a:r>
              <a:rPr lang="nb-NO" dirty="0"/>
              <a:t>-up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AF3C59-9832-4149-8800-8D28A3DDC663}"/>
              </a:ext>
            </a:extLst>
          </p:cNvPr>
          <p:cNvSpPr txBox="1"/>
          <p:nvPr/>
        </p:nvSpPr>
        <p:spPr>
          <a:xfrm>
            <a:off x="4998215" y="1487424"/>
            <a:ext cx="10362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Reactivation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256BF79-828B-46D6-9767-78FF32FB6B99}"/>
              </a:ext>
            </a:extLst>
          </p:cNvPr>
          <p:cNvCxnSpPr>
            <a:cxnSpLocks/>
          </p:cNvCxnSpPr>
          <p:nvPr/>
        </p:nvCxnSpPr>
        <p:spPr>
          <a:xfrm>
            <a:off x="6790944" y="1798320"/>
            <a:ext cx="11338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AAC74B-7421-4174-820A-D27FF01B40D5}"/>
              </a:ext>
            </a:extLst>
          </p:cNvPr>
          <p:cNvSpPr txBox="1"/>
          <p:nvPr/>
        </p:nvSpPr>
        <p:spPr>
          <a:xfrm>
            <a:off x="6857600" y="1487424"/>
            <a:ext cx="8833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Operation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E8432A-9611-4902-89BF-78F5A70A0ADE}"/>
              </a:ext>
            </a:extLst>
          </p:cNvPr>
          <p:cNvSpPr txBox="1"/>
          <p:nvPr/>
        </p:nvSpPr>
        <p:spPr>
          <a:xfrm>
            <a:off x="2860136" y="966098"/>
            <a:ext cx="28604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Request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from </a:t>
            </a:r>
            <a:r>
              <a:rPr lang="nb-NO" dirty="0" err="1"/>
              <a:t>member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: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B4678C1-5B17-436E-A9A2-B5955E868087}"/>
              </a:ext>
            </a:extLst>
          </p:cNvPr>
          <p:cNvSpPr txBox="1"/>
          <p:nvPr/>
        </p:nvSpPr>
        <p:spPr>
          <a:xfrm>
            <a:off x="1322795" y="2993132"/>
            <a:ext cx="1880643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/>
              <a:t>Lay</a:t>
            </a:r>
            <a:r>
              <a:rPr lang="nb-NO" dirty="0"/>
              <a:t>-up plan</a:t>
            </a:r>
          </a:p>
          <a:p>
            <a:pPr algn="ctr"/>
            <a:r>
              <a:rPr lang="nb-NO" dirty="0" err="1"/>
              <a:t>Manning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algn="ctr"/>
            <a:r>
              <a:rPr lang="nb-NO" dirty="0" err="1"/>
              <a:t>Mooring</a:t>
            </a:r>
            <a:r>
              <a:rPr lang="nb-NO" dirty="0"/>
              <a:t> </a:t>
            </a:r>
            <a:r>
              <a:rPr lang="nb-NO" dirty="0" err="1"/>
              <a:t>analysis</a:t>
            </a:r>
            <a:endParaRPr lang="nb-NO" dirty="0"/>
          </a:p>
          <a:p>
            <a:pPr algn="ctr"/>
            <a:r>
              <a:rPr lang="nb-NO" dirty="0"/>
              <a:t>Location</a:t>
            </a:r>
          </a:p>
          <a:p>
            <a:pPr algn="ctr"/>
            <a:r>
              <a:rPr lang="nb-NO" dirty="0" err="1"/>
              <a:t>Estimated</a:t>
            </a:r>
            <a:r>
              <a:rPr lang="nb-NO" dirty="0"/>
              <a:t> </a:t>
            </a:r>
            <a:r>
              <a:rPr lang="nb-NO" dirty="0" err="1"/>
              <a:t>duration</a:t>
            </a:r>
            <a:endParaRPr lang="nb-NO" dirty="0"/>
          </a:p>
          <a:p>
            <a:pPr algn="ctr"/>
            <a:r>
              <a:rPr lang="nb-NO" dirty="0"/>
              <a:t>Class, </a:t>
            </a:r>
            <a:r>
              <a:rPr lang="nb-NO" dirty="0" err="1"/>
              <a:t>flag</a:t>
            </a:r>
            <a:r>
              <a:rPr lang="nb-NO" dirty="0"/>
              <a:t> and </a:t>
            </a:r>
            <a:r>
              <a:rPr lang="nb-NO" dirty="0" err="1"/>
              <a:t>authority</a:t>
            </a:r>
            <a:r>
              <a:rPr lang="nb-NO" dirty="0"/>
              <a:t> </a:t>
            </a:r>
          </a:p>
          <a:p>
            <a:pPr algn="ctr"/>
            <a:r>
              <a:rPr lang="nb-NO" dirty="0" err="1"/>
              <a:t>involvement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7D768A-D7C2-41BC-9E26-A07FCF6ED2E2}"/>
              </a:ext>
            </a:extLst>
          </p:cNvPr>
          <p:cNvSpPr txBox="1"/>
          <p:nvPr/>
        </p:nvSpPr>
        <p:spPr>
          <a:xfrm>
            <a:off x="3350047" y="2997848"/>
            <a:ext cx="1880643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/>
              <a:t>Reactivation</a:t>
            </a:r>
            <a:r>
              <a:rPr lang="nb-NO" dirty="0"/>
              <a:t> plan</a:t>
            </a:r>
          </a:p>
          <a:p>
            <a:pPr algn="ctr"/>
            <a:r>
              <a:rPr lang="nb-NO" dirty="0" err="1"/>
              <a:t>Manning</a:t>
            </a:r>
            <a:r>
              <a:rPr lang="nb-NO" dirty="0"/>
              <a:t> plan</a:t>
            </a:r>
          </a:p>
          <a:p>
            <a:pPr algn="ctr"/>
            <a:r>
              <a:rPr lang="nb-NO" dirty="0" err="1"/>
              <a:t>Estimated</a:t>
            </a:r>
            <a:r>
              <a:rPr lang="nb-NO" dirty="0"/>
              <a:t> </a:t>
            </a:r>
            <a:r>
              <a:rPr lang="nb-NO" dirty="0" err="1"/>
              <a:t>duration</a:t>
            </a:r>
            <a:endParaRPr lang="nb-NO" dirty="0"/>
          </a:p>
          <a:p>
            <a:pPr algn="ctr"/>
            <a:r>
              <a:rPr lang="nb-NO" dirty="0"/>
              <a:t>Class, </a:t>
            </a:r>
            <a:r>
              <a:rPr lang="nb-NO" dirty="0" err="1"/>
              <a:t>flag</a:t>
            </a:r>
            <a:r>
              <a:rPr lang="nb-NO" dirty="0"/>
              <a:t> and </a:t>
            </a:r>
            <a:r>
              <a:rPr lang="nb-NO" dirty="0" err="1"/>
              <a:t>authority</a:t>
            </a:r>
            <a:r>
              <a:rPr lang="nb-NO" dirty="0"/>
              <a:t> </a:t>
            </a:r>
          </a:p>
          <a:p>
            <a:pPr algn="ctr"/>
            <a:r>
              <a:rPr lang="nb-NO" dirty="0" err="1"/>
              <a:t>involvement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F10869F-5435-4435-8298-B0031AF2D841}"/>
              </a:ext>
            </a:extLst>
          </p:cNvPr>
          <p:cNvSpPr txBox="1"/>
          <p:nvPr/>
        </p:nvSpPr>
        <p:spPr>
          <a:xfrm>
            <a:off x="5528053" y="2993132"/>
            <a:ext cx="2025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/>
              <a:t>Documentation</a:t>
            </a:r>
            <a:r>
              <a:rPr lang="nb-NO" dirty="0"/>
              <a:t> from</a:t>
            </a:r>
          </a:p>
          <a:p>
            <a:pPr algn="ctr"/>
            <a:r>
              <a:rPr lang="nb-NO" dirty="0"/>
              <a:t>Class, </a:t>
            </a:r>
            <a:r>
              <a:rPr lang="nb-NO" dirty="0" err="1"/>
              <a:t>flag</a:t>
            </a:r>
            <a:r>
              <a:rPr lang="nb-NO" dirty="0"/>
              <a:t> </a:t>
            </a:r>
            <a:r>
              <a:rPr lang="nb-NO" dirty="0" err="1"/>
              <a:t>state</a:t>
            </a:r>
            <a:r>
              <a:rPr lang="nb-NO" dirty="0"/>
              <a:t> and </a:t>
            </a:r>
          </a:p>
          <a:p>
            <a:pPr algn="ctr"/>
            <a:r>
              <a:rPr lang="nb-NO" dirty="0" err="1"/>
              <a:t>authorities</a:t>
            </a:r>
            <a:endParaRPr lang="nb-NO" dirty="0"/>
          </a:p>
          <a:p>
            <a:pPr algn="ctr"/>
            <a:r>
              <a:rPr lang="nb-NO" dirty="0"/>
              <a:t>Status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reactivation</a:t>
            </a:r>
            <a:r>
              <a:rPr lang="nb-NO" dirty="0"/>
              <a:t> plan</a:t>
            </a:r>
            <a:endParaRPr lang="en-GB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4B8E197-DBC5-41B8-B577-3810B0AB05F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2263117" y="1798320"/>
            <a:ext cx="0" cy="119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7B8E222-A341-4BC7-8684-87EB4ECE83AA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269335" y="1798320"/>
            <a:ext cx="21034" cy="1199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E1C0091-077F-4A01-B89C-C8B47AA06B54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521097" y="1798320"/>
            <a:ext cx="19509" cy="119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Bilderesultat for skuld">
            <a:extLst>
              <a:ext uri="{FF2B5EF4-FFF2-40B4-BE49-F238E27FC236}">
                <a16:creationId xmlns:a16="http://schemas.microsoft.com/office/drawing/2014/main" xmlns="" id="{A4E0F512-5F14-4A21-B54B-EB14BE2A8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55" y="104604"/>
            <a:ext cx="1011535" cy="10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7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F6B92-E0EB-4998-AD4B-2F833344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Reactivation</a:t>
            </a:r>
            <a:r>
              <a:rPr lang="nb-NO" dirty="0"/>
              <a:t> survey</a:t>
            </a:r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4E93AC9D-B736-4A65-A909-3D0D7EE83560}"/>
              </a:ext>
            </a:extLst>
          </p:cNvPr>
          <p:cNvCxnSpPr>
            <a:cxnSpLocks/>
          </p:cNvCxnSpPr>
          <p:nvPr/>
        </p:nvCxnSpPr>
        <p:spPr>
          <a:xfrm>
            <a:off x="4541520" y="1798320"/>
            <a:ext cx="22494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CC7231A-D511-49E7-9CEC-7CCA7276F17B}"/>
              </a:ext>
            </a:extLst>
          </p:cNvPr>
          <p:cNvCxnSpPr>
            <a:cxnSpLocks/>
          </p:cNvCxnSpPr>
          <p:nvPr/>
        </p:nvCxnSpPr>
        <p:spPr>
          <a:xfrm>
            <a:off x="2602992" y="1798320"/>
            <a:ext cx="19385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215AE7B-C5C8-4FE6-8247-F3745187CE2B}"/>
              </a:ext>
            </a:extLst>
          </p:cNvPr>
          <p:cNvCxnSpPr/>
          <p:nvPr/>
        </p:nvCxnSpPr>
        <p:spPr>
          <a:xfrm>
            <a:off x="926592" y="1798320"/>
            <a:ext cx="1676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3ECED1-E694-4C68-85C8-01B5E0E233C0}"/>
              </a:ext>
            </a:extLst>
          </p:cNvPr>
          <p:cNvSpPr txBox="1"/>
          <p:nvPr/>
        </p:nvSpPr>
        <p:spPr>
          <a:xfrm>
            <a:off x="1327105" y="1487424"/>
            <a:ext cx="8833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Operation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6CFE55-2158-4B1D-A7C3-4C373A9F9A6C}"/>
              </a:ext>
            </a:extLst>
          </p:cNvPr>
          <p:cNvSpPr txBox="1"/>
          <p:nvPr/>
        </p:nvSpPr>
        <p:spPr>
          <a:xfrm>
            <a:off x="2853553" y="1498238"/>
            <a:ext cx="6445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Lay</a:t>
            </a:r>
            <a:r>
              <a:rPr lang="nb-NO" dirty="0"/>
              <a:t>-up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896D7B-F911-4DDC-9F09-74A06202C9EA}"/>
              </a:ext>
            </a:extLst>
          </p:cNvPr>
          <p:cNvSpPr txBox="1"/>
          <p:nvPr/>
        </p:nvSpPr>
        <p:spPr>
          <a:xfrm>
            <a:off x="4998215" y="1487424"/>
            <a:ext cx="10362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Reactivation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8EE6D98-0F4F-410F-81B0-FF0A6761A725}"/>
              </a:ext>
            </a:extLst>
          </p:cNvPr>
          <p:cNvCxnSpPr>
            <a:cxnSpLocks/>
          </p:cNvCxnSpPr>
          <p:nvPr/>
        </p:nvCxnSpPr>
        <p:spPr>
          <a:xfrm>
            <a:off x="6790944" y="1798320"/>
            <a:ext cx="11338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AAF887-5C7D-4604-8B55-D8FB5F9F9F4B}"/>
              </a:ext>
            </a:extLst>
          </p:cNvPr>
          <p:cNvSpPr txBox="1"/>
          <p:nvPr/>
        </p:nvSpPr>
        <p:spPr>
          <a:xfrm>
            <a:off x="6857600" y="1487424"/>
            <a:ext cx="8833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Operation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EA5AC1-9636-4B53-A761-2647CAE6AD47}"/>
              </a:ext>
            </a:extLst>
          </p:cNvPr>
          <p:cNvSpPr txBox="1"/>
          <p:nvPr/>
        </p:nvSpPr>
        <p:spPr>
          <a:xfrm>
            <a:off x="1327105" y="2531628"/>
            <a:ext cx="2747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/>
              <a:t>On </a:t>
            </a:r>
            <a:r>
              <a:rPr lang="nb-NO" b="1" dirty="0" err="1"/>
              <a:t>recieved</a:t>
            </a:r>
            <a:r>
              <a:rPr lang="nb-NO" b="1" dirty="0"/>
              <a:t> </a:t>
            </a:r>
            <a:r>
              <a:rPr lang="nb-NO" b="1" dirty="0" err="1"/>
              <a:t>reactivation</a:t>
            </a:r>
            <a:r>
              <a:rPr lang="nb-NO" b="1" dirty="0"/>
              <a:t> plan:</a:t>
            </a:r>
          </a:p>
          <a:p>
            <a:pPr algn="ctr"/>
            <a:r>
              <a:rPr lang="nb-NO" dirty="0" err="1"/>
              <a:t>Review</a:t>
            </a:r>
            <a:r>
              <a:rPr lang="nb-NO" dirty="0"/>
              <a:t> </a:t>
            </a:r>
            <a:r>
              <a:rPr lang="nb-NO" dirty="0" err="1"/>
              <a:t>documentation</a:t>
            </a:r>
            <a:r>
              <a:rPr lang="nb-NO" dirty="0"/>
              <a:t> </a:t>
            </a:r>
            <a:r>
              <a:rPr lang="nb-NO" dirty="0" err="1"/>
              <a:t>recieved</a:t>
            </a:r>
            <a:endParaRPr lang="nb-NO" dirty="0"/>
          </a:p>
          <a:p>
            <a:pPr algn="ctr"/>
            <a:r>
              <a:rPr lang="nb-NO" dirty="0" err="1"/>
              <a:t>Assign</a:t>
            </a:r>
            <a:r>
              <a:rPr lang="nb-NO" dirty="0"/>
              <a:t> </a:t>
            </a:r>
            <a:r>
              <a:rPr lang="nb-NO" dirty="0" err="1"/>
              <a:t>surveyor</a:t>
            </a:r>
            <a:r>
              <a:rPr lang="nb-NO" dirty="0"/>
              <a:t> for </a:t>
            </a:r>
            <a:r>
              <a:rPr lang="nb-NO" dirty="0" err="1"/>
              <a:t>document</a:t>
            </a:r>
            <a:r>
              <a:rPr lang="nb-NO" dirty="0"/>
              <a:t> </a:t>
            </a:r>
            <a:r>
              <a:rPr lang="nb-NO" dirty="0" err="1"/>
              <a:t>review</a:t>
            </a:r>
            <a:endParaRPr lang="nb-NO" dirty="0"/>
          </a:p>
          <a:p>
            <a:pPr algn="ctr"/>
            <a:r>
              <a:rPr lang="nb-NO" dirty="0"/>
              <a:t>and planning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inspection</a:t>
            </a:r>
            <a:r>
              <a:rPr lang="nb-NO" dirty="0"/>
              <a:t> </a:t>
            </a:r>
            <a:r>
              <a:rPr lang="nb-NO" dirty="0" err="1"/>
              <a:t>scope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241DA9-C146-416D-B84E-876127D7DC9C}"/>
              </a:ext>
            </a:extLst>
          </p:cNvPr>
          <p:cNvSpPr txBox="1"/>
          <p:nvPr/>
        </p:nvSpPr>
        <p:spPr>
          <a:xfrm>
            <a:off x="4074717" y="2427753"/>
            <a:ext cx="3564887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/>
              <a:t>During </a:t>
            </a:r>
            <a:r>
              <a:rPr lang="nb-NO" b="1" dirty="0" err="1"/>
              <a:t>reactivation</a:t>
            </a:r>
            <a:r>
              <a:rPr lang="nb-NO" b="1" dirty="0"/>
              <a:t>:</a:t>
            </a:r>
          </a:p>
          <a:p>
            <a:pPr algn="ctr"/>
            <a:r>
              <a:rPr lang="nb-NO" dirty="0" err="1"/>
              <a:t>Surveyor</a:t>
            </a:r>
            <a:r>
              <a:rPr lang="nb-NO" dirty="0"/>
              <a:t> to </a:t>
            </a:r>
            <a:r>
              <a:rPr lang="nb-NO" dirty="0" err="1"/>
              <a:t>review</a:t>
            </a:r>
            <a:r>
              <a:rPr lang="nb-NO" dirty="0"/>
              <a:t> </a:t>
            </a:r>
            <a:r>
              <a:rPr lang="nb-NO" dirty="0" err="1"/>
              <a:t>documentation</a:t>
            </a:r>
            <a:endParaRPr lang="nb-NO" dirty="0"/>
          </a:p>
          <a:p>
            <a:pPr algn="ctr"/>
            <a:r>
              <a:rPr lang="nb-NO" dirty="0" err="1"/>
              <a:t>Surveyor</a:t>
            </a:r>
            <a:r>
              <a:rPr lang="nb-NO" dirty="0"/>
              <a:t> to do </a:t>
            </a:r>
            <a:r>
              <a:rPr lang="nb-NO" dirty="0" err="1"/>
              <a:t>inspection</a:t>
            </a:r>
            <a:r>
              <a:rPr lang="nb-NO" dirty="0"/>
              <a:t> </a:t>
            </a:r>
            <a:r>
              <a:rPr lang="nb-NO" dirty="0" err="1"/>
              <a:t>onboard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unit</a:t>
            </a:r>
          </a:p>
          <a:p>
            <a:pPr algn="ctr"/>
            <a:r>
              <a:rPr lang="nb-NO" dirty="0" err="1"/>
              <a:t>according</a:t>
            </a:r>
            <a:r>
              <a:rPr lang="nb-NO" dirty="0"/>
              <a:t> to </a:t>
            </a:r>
            <a:r>
              <a:rPr lang="nb-NO" dirty="0" err="1"/>
              <a:t>agreement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Club and </a:t>
            </a:r>
            <a:r>
              <a:rPr lang="nb-NO" dirty="0" err="1"/>
              <a:t>based</a:t>
            </a:r>
            <a:endParaRPr lang="nb-NO" dirty="0"/>
          </a:p>
          <a:p>
            <a:pPr algn="ctr"/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reactivation</a:t>
            </a:r>
            <a:r>
              <a:rPr lang="nb-NO" dirty="0"/>
              <a:t> </a:t>
            </a:r>
            <a:r>
              <a:rPr lang="nb-NO" dirty="0" err="1"/>
              <a:t>checklist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19D6F8F-E170-4659-83D6-745FD7179BCE}"/>
              </a:ext>
            </a:extLst>
          </p:cNvPr>
          <p:cNvSpPr txBox="1"/>
          <p:nvPr/>
        </p:nvSpPr>
        <p:spPr>
          <a:xfrm>
            <a:off x="722034" y="3726599"/>
            <a:ext cx="821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The 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inspections</a:t>
            </a:r>
            <a:r>
              <a:rPr lang="nb-NO" dirty="0"/>
              <a:t> and testing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surveyor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subject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reactivation</a:t>
            </a:r>
            <a:r>
              <a:rPr lang="nb-NO" dirty="0"/>
              <a:t> plan. For </a:t>
            </a:r>
            <a:r>
              <a:rPr lang="nb-NO" dirty="0" err="1"/>
              <a:t>activities</a:t>
            </a:r>
            <a:endParaRPr lang="nb-NO" dirty="0"/>
          </a:p>
          <a:p>
            <a:pPr algn="ctr"/>
            <a:r>
              <a:rPr lang="nb-NO" dirty="0" err="1"/>
              <a:t>witnessed</a:t>
            </a:r>
            <a:r>
              <a:rPr lang="nb-NO" dirty="0"/>
              <a:t> and approved by </a:t>
            </a:r>
            <a:r>
              <a:rPr lang="nb-NO" dirty="0" err="1"/>
              <a:t>class</a:t>
            </a:r>
            <a:r>
              <a:rPr lang="nb-NO" dirty="0"/>
              <a:t>, </a:t>
            </a:r>
            <a:r>
              <a:rPr lang="nb-NO" dirty="0" err="1"/>
              <a:t>flag</a:t>
            </a:r>
            <a:r>
              <a:rPr lang="nb-NO" dirty="0"/>
              <a:t> and/or </a:t>
            </a:r>
            <a:r>
              <a:rPr lang="nb-NO" dirty="0" err="1"/>
              <a:t>authorities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do not, </a:t>
            </a:r>
            <a:r>
              <a:rPr lang="nb-NO" dirty="0" err="1"/>
              <a:t>normally</a:t>
            </a:r>
            <a:r>
              <a:rPr lang="nb-NO" dirty="0"/>
              <a:t>, </a:t>
            </a:r>
            <a:r>
              <a:rPr lang="nb-NO" dirty="0" err="1"/>
              <a:t>require</a:t>
            </a:r>
            <a:r>
              <a:rPr lang="nb-NO" dirty="0"/>
              <a:t> a </a:t>
            </a:r>
            <a:r>
              <a:rPr lang="nb-NO" dirty="0" err="1"/>
              <a:t>surveyor</a:t>
            </a:r>
            <a:r>
              <a:rPr lang="nb-NO" dirty="0"/>
              <a:t> present or</a:t>
            </a:r>
          </a:p>
          <a:p>
            <a:pPr algn="ctr"/>
            <a:r>
              <a:rPr lang="nb-NO" dirty="0" err="1"/>
              <a:t>doing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same </a:t>
            </a:r>
            <a:r>
              <a:rPr lang="nb-NO" dirty="0" err="1"/>
              <a:t>activites</a:t>
            </a:r>
            <a:r>
              <a:rPr lang="nb-NO" dirty="0"/>
              <a:t> </a:t>
            </a:r>
            <a:r>
              <a:rPr lang="nb-NO" dirty="0" err="1"/>
              <a:t>again</a:t>
            </a:r>
            <a:r>
              <a:rPr lang="nb-NO" dirty="0"/>
              <a:t>. The </a:t>
            </a:r>
            <a:r>
              <a:rPr lang="nb-NO" dirty="0" err="1"/>
              <a:t>surveyor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then</a:t>
            </a:r>
            <a:r>
              <a:rPr lang="nb-NO" dirty="0"/>
              <a:t> base his/hers report for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activities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documentation</a:t>
            </a:r>
            <a:endParaRPr lang="nb-NO" dirty="0"/>
          </a:p>
          <a:p>
            <a:pPr algn="ctr"/>
            <a:r>
              <a:rPr lang="nb-NO" dirty="0" err="1"/>
              <a:t>recieved</a:t>
            </a:r>
            <a:r>
              <a:rPr lang="nb-NO" dirty="0"/>
              <a:t>. </a:t>
            </a:r>
            <a:endParaRPr lang="en-GB" dirty="0"/>
          </a:p>
        </p:txBody>
      </p:sp>
      <p:pic>
        <p:nvPicPr>
          <p:cNvPr id="4098" name="Picture 2" descr="Bilderesultat for skuld">
            <a:extLst>
              <a:ext uri="{FF2B5EF4-FFF2-40B4-BE49-F238E27FC236}">
                <a16:creationId xmlns:a16="http://schemas.microsoft.com/office/drawing/2014/main" xmlns="" id="{347A9977-29CF-4BC3-A8A3-23E969CBA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759" y="104604"/>
            <a:ext cx="1011535" cy="10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9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E198AB-46D1-49BC-9D8C-E0DA754CF4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Adrian </a:t>
            </a:r>
            <a:r>
              <a:rPr lang="nb-NO" dirty="0" err="1"/>
              <a:t>rognerud</a:t>
            </a:r>
            <a:r>
              <a:rPr lang="nb-NO" dirty="0"/>
              <a:t>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73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23101-B429-4B50-B6B0-FCD9BB219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assured</a:t>
            </a:r>
            <a:r>
              <a:rPr lang="nb-NO" dirty="0"/>
              <a:t> </a:t>
            </a:r>
            <a:r>
              <a:rPr lang="nb-NO" dirty="0" err="1"/>
              <a:t>shall</a:t>
            </a:r>
            <a:r>
              <a:rPr lang="nb-NO" dirty="0"/>
              <a:t> «</a:t>
            </a:r>
            <a:r>
              <a:rPr lang="en-GB" dirty="0"/>
              <a:t>make full, correct and prompt disclosure to </a:t>
            </a:r>
            <a:r>
              <a:rPr lang="en-GB" dirty="0" err="1"/>
              <a:t>Skuld</a:t>
            </a:r>
            <a:r>
              <a:rPr lang="en-GB" dirty="0"/>
              <a:t> of every change in circumstance which the Assured or the Assured’s agent knows or should know alters the risks covered by </a:t>
            </a:r>
            <a:r>
              <a:rPr lang="en-GB" dirty="0" err="1"/>
              <a:t>Skuld</a:t>
            </a:r>
            <a:r>
              <a:rPr lang="en-GB" dirty="0"/>
              <a:t>,” ref Offshore T&amp;C 6.2</a:t>
            </a:r>
          </a:p>
          <a:p>
            <a:r>
              <a:rPr lang="nb-NO" dirty="0" err="1"/>
              <a:t>Going</a:t>
            </a:r>
            <a:r>
              <a:rPr lang="nb-NO" dirty="0"/>
              <a:t> from </a:t>
            </a:r>
            <a:r>
              <a:rPr lang="nb-NO" dirty="0" err="1"/>
              <a:t>layup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operation</a:t>
            </a:r>
            <a:r>
              <a:rPr lang="nb-NO" dirty="0"/>
              <a:t> or from </a:t>
            </a:r>
            <a:r>
              <a:rPr lang="nb-NO" dirty="0" err="1"/>
              <a:t>operation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layup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alter </a:t>
            </a:r>
            <a:r>
              <a:rPr lang="nb-NO" dirty="0" err="1"/>
              <a:t>the</a:t>
            </a:r>
            <a:r>
              <a:rPr lang="nb-NO" dirty="0"/>
              <a:t> risk </a:t>
            </a:r>
            <a:r>
              <a:rPr lang="nb-NO" dirty="0" err="1"/>
              <a:t>covered</a:t>
            </a:r>
            <a:r>
              <a:rPr lang="nb-NO" dirty="0"/>
              <a:t> by Skuld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5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Lay</a:t>
            </a:r>
            <a:r>
              <a:rPr lang="nb-NO" dirty="0"/>
              <a:t>-up and </a:t>
            </a:r>
            <a:r>
              <a:rPr lang="nb-NO" dirty="0" err="1"/>
              <a:t>reactivation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All </a:t>
            </a:r>
            <a:r>
              <a:rPr lang="nb-NO" dirty="0" err="1"/>
              <a:t>lay-ups</a:t>
            </a:r>
            <a:r>
              <a:rPr lang="nb-NO" dirty="0"/>
              <a:t> and </a:t>
            </a:r>
            <a:r>
              <a:rPr lang="nb-NO" dirty="0" err="1"/>
              <a:t>reactivations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unique</a:t>
            </a:r>
            <a:endParaRPr lang="nb-NO" dirty="0"/>
          </a:p>
          <a:p>
            <a:r>
              <a:rPr lang="nb-NO" dirty="0" err="1"/>
              <a:t>Reactivation</a:t>
            </a:r>
            <a:r>
              <a:rPr lang="nb-NO" dirty="0"/>
              <a:t> </a:t>
            </a:r>
            <a:r>
              <a:rPr lang="nb-NO" dirty="0" err="1"/>
              <a:t>scope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depening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The </a:t>
            </a:r>
            <a:r>
              <a:rPr lang="nb-NO" dirty="0" err="1"/>
              <a:t>lay</a:t>
            </a:r>
            <a:r>
              <a:rPr lang="nb-NO" dirty="0"/>
              <a:t>-up plan</a:t>
            </a:r>
          </a:p>
          <a:p>
            <a:pPr lvl="1"/>
            <a:r>
              <a:rPr lang="nb-NO" dirty="0"/>
              <a:t>Clients </a:t>
            </a:r>
            <a:r>
              <a:rPr lang="nb-NO" dirty="0" err="1"/>
              <a:t>requirements</a:t>
            </a:r>
            <a:endParaRPr lang="nb-NO" dirty="0"/>
          </a:p>
          <a:p>
            <a:pPr lvl="1"/>
            <a:r>
              <a:rPr lang="nb-NO" dirty="0" err="1"/>
              <a:t>Intended</a:t>
            </a:r>
            <a:r>
              <a:rPr lang="nb-NO" dirty="0"/>
              <a:t> </a:t>
            </a:r>
            <a:r>
              <a:rPr lang="nb-NO" dirty="0" err="1"/>
              <a:t>operation</a:t>
            </a:r>
            <a:r>
              <a:rPr lang="nb-NO" dirty="0"/>
              <a:t> (</a:t>
            </a:r>
            <a:r>
              <a:rPr lang="nb-NO" dirty="0" err="1"/>
              <a:t>contract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Status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unit and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equipment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Bilderesultat for lay up rig">
            <a:extLst>
              <a:ext uri="{FF2B5EF4-FFF2-40B4-BE49-F238E27FC236}">
                <a16:creationId xmlns:a16="http://schemas.microsoft.com/office/drawing/2014/main" xmlns="" id="{DE4754A6-2AAD-4407-B15B-FA0D7A12A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6" y="411396"/>
            <a:ext cx="3196335" cy="212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esultat for reactivation rig">
            <a:extLst>
              <a:ext uri="{FF2B5EF4-FFF2-40B4-BE49-F238E27FC236}">
                <a16:creationId xmlns:a16="http://schemas.microsoft.com/office/drawing/2014/main" xmlns="" id="{BB7F595B-B15B-457E-8A66-35B2E82D1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6" y="3040932"/>
            <a:ext cx="3196335" cy="14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0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BD6BC-6A79-4D50-82AE-61C5CD49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Lay</a:t>
            </a:r>
            <a:r>
              <a:rPr lang="nb-NO" dirty="0"/>
              <a:t>-up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A6CB54-2A9A-4C9A-9864-8FFECE1F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Different types and </a:t>
            </a:r>
            <a:r>
              <a:rPr lang="nb-NO" dirty="0" err="1"/>
              <a:t>definitions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lay</a:t>
            </a:r>
            <a:r>
              <a:rPr lang="nb-NO" dirty="0"/>
              <a:t>-up</a:t>
            </a:r>
          </a:p>
          <a:p>
            <a:pPr lvl="1"/>
            <a:r>
              <a:rPr lang="nb-NO" dirty="0"/>
              <a:t>Hot </a:t>
            </a:r>
            <a:r>
              <a:rPr lang="nb-NO" dirty="0" err="1"/>
              <a:t>stacked</a:t>
            </a:r>
            <a:endParaRPr lang="nb-NO" dirty="0"/>
          </a:p>
          <a:p>
            <a:pPr lvl="1"/>
            <a:r>
              <a:rPr lang="nb-NO" dirty="0" err="1"/>
              <a:t>Warm</a:t>
            </a:r>
            <a:r>
              <a:rPr lang="nb-NO" dirty="0"/>
              <a:t> </a:t>
            </a:r>
            <a:r>
              <a:rPr lang="nb-NO" dirty="0" err="1"/>
              <a:t>stacked</a:t>
            </a:r>
            <a:endParaRPr lang="nb-NO" dirty="0"/>
          </a:p>
          <a:p>
            <a:pPr lvl="1"/>
            <a:r>
              <a:rPr lang="nb-NO" dirty="0" err="1"/>
              <a:t>Semi-Warm</a:t>
            </a:r>
            <a:r>
              <a:rPr lang="nb-NO" dirty="0"/>
              <a:t> </a:t>
            </a:r>
            <a:r>
              <a:rPr lang="nb-NO" dirty="0" err="1"/>
              <a:t>Stacked</a:t>
            </a:r>
            <a:r>
              <a:rPr lang="nb-NO" dirty="0"/>
              <a:t> (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names</a:t>
            </a:r>
            <a:r>
              <a:rPr lang="nb-NO" dirty="0"/>
              <a:t> and </a:t>
            </a:r>
            <a:r>
              <a:rPr lang="nb-NO" dirty="0" err="1"/>
              <a:t>versions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Cold </a:t>
            </a:r>
            <a:r>
              <a:rPr lang="nb-NO" dirty="0" err="1"/>
              <a:t>stacked</a:t>
            </a:r>
            <a:endParaRPr lang="nb-NO" dirty="0"/>
          </a:p>
          <a:p>
            <a:pPr lvl="1"/>
            <a:r>
              <a:rPr lang="nb-NO" dirty="0" err="1"/>
              <a:t>Etc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Different </a:t>
            </a:r>
            <a:r>
              <a:rPr lang="nb-NO" dirty="0" err="1"/>
              <a:t>approaches</a:t>
            </a:r>
            <a:r>
              <a:rPr lang="nb-NO" dirty="0"/>
              <a:t> </a:t>
            </a:r>
            <a:r>
              <a:rPr lang="nb-NO" dirty="0" err="1"/>
              <a:t>within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different types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lay</a:t>
            </a:r>
            <a:r>
              <a:rPr lang="nb-NO" dirty="0"/>
              <a:t>-up</a:t>
            </a:r>
          </a:p>
          <a:p>
            <a:pPr lvl="1"/>
            <a:r>
              <a:rPr lang="nb-NO" dirty="0" err="1"/>
              <a:t>Exemption</a:t>
            </a:r>
            <a:r>
              <a:rPr lang="nb-NO" dirty="0"/>
              <a:t> is hot </a:t>
            </a:r>
            <a:r>
              <a:rPr lang="nb-NO" dirty="0" err="1"/>
              <a:t>stacked</a:t>
            </a:r>
            <a:r>
              <a:rPr lang="nb-NO" dirty="0"/>
              <a:t>, </a:t>
            </a:r>
            <a:r>
              <a:rPr lang="nb-NO" dirty="0" err="1"/>
              <a:t>meaning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rig is </a:t>
            </a:r>
            <a:r>
              <a:rPr lang="nb-NO" dirty="0" err="1"/>
              <a:t>fully</a:t>
            </a:r>
            <a:r>
              <a:rPr lang="nb-NO" dirty="0"/>
              <a:t> </a:t>
            </a:r>
            <a:r>
              <a:rPr lang="nb-NO" dirty="0" err="1"/>
              <a:t>manned</a:t>
            </a:r>
            <a:r>
              <a:rPr lang="nb-NO" dirty="0"/>
              <a:t> and </a:t>
            </a:r>
            <a:r>
              <a:rPr lang="nb-NO" dirty="0" err="1"/>
              <a:t>operational</a:t>
            </a:r>
            <a:r>
              <a:rPr lang="nb-NO" dirty="0"/>
              <a:t>, and Cold </a:t>
            </a:r>
            <a:r>
              <a:rPr lang="nb-NO" dirty="0" err="1"/>
              <a:t>stacked</a:t>
            </a:r>
            <a:r>
              <a:rPr lang="nb-NO" dirty="0"/>
              <a:t> </a:t>
            </a:r>
            <a:r>
              <a:rPr lang="nb-NO" dirty="0" err="1"/>
              <a:t>meaning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rig and </a:t>
            </a:r>
            <a:r>
              <a:rPr lang="nb-NO" dirty="0" err="1"/>
              <a:t>its</a:t>
            </a:r>
            <a:r>
              <a:rPr lang="nb-NO" dirty="0"/>
              <a:t> system is </a:t>
            </a:r>
            <a:r>
              <a:rPr lang="nb-NO" dirty="0" err="1"/>
              <a:t>shut</a:t>
            </a:r>
            <a:r>
              <a:rPr lang="nb-NO" dirty="0"/>
              <a:t> </a:t>
            </a:r>
            <a:r>
              <a:rPr lang="nb-NO" dirty="0" err="1"/>
              <a:t>down</a:t>
            </a:r>
            <a:r>
              <a:rPr lang="nb-NO" dirty="0"/>
              <a:t> «</a:t>
            </a:r>
            <a:r>
              <a:rPr lang="nb-NO" dirty="0" err="1"/>
              <a:t>completely</a:t>
            </a:r>
            <a:r>
              <a:rPr lang="nb-NO" dirty="0"/>
              <a:t>» and </a:t>
            </a:r>
            <a:r>
              <a:rPr lang="nb-NO" dirty="0" err="1"/>
              <a:t>with</a:t>
            </a:r>
            <a:r>
              <a:rPr lang="nb-NO" dirty="0"/>
              <a:t> just minimum </a:t>
            </a:r>
            <a:r>
              <a:rPr lang="nb-NO" dirty="0" err="1"/>
              <a:t>crew</a:t>
            </a:r>
            <a:r>
              <a:rPr lang="nb-NO" dirty="0"/>
              <a:t> </a:t>
            </a:r>
            <a:r>
              <a:rPr lang="nb-NO" dirty="0" err="1"/>
              <a:t>according</a:t>
            </a:r>
            <a:r>
              <a:rPr lang="nb-NO" dirty="0"/>
              <a:t> to approved </a:t>
            </a:r>
            <a:r>
              <a:rPr lang="nb-NO" dirty="0" err="1"/>
              <a:t>mooring</a:t>
            </a:r>
            <a:r>
              <a:rPr lang="nb-NO" dirty="0"/>
              <a:t> plan.</a:t>
            </a:r>
          </a:p>
          <a:p>
            <a:endParaRPr lang="en-GB" dirty="0"/>
          </a:p>
        </p:txBody>
      </p:sp>
      <p:pic>
        <p:nvPicPr>
          <p:cNvPr id="2050" name="Picture 2" descr="Bilderesultat for lay up rig norway">
            <a:extLst>
              <a:ext uri="{FF2B5EF4-FFF2-40B4-BE49-F238E27FC236}">
                <a16:creationId xmlns:a16="http://schemas.microsoft.com/office/drawing/2014/main" xmlns="" id="{B46063B8-E096-464D-A847-3421F296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232981"/>
            <a:ext cx="2486406" cy="24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3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C300B-BFAC-4FF0-92F5-B2CCDAC8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Reactivation</a:t>
            </a:r>
            <a:r>
              <a:rPr lang="nb-NO" dirty="0"/>
              <a:t/>
            </a:r>
            <a:br>
              <a:rPr lang="nb-NO" dirty="0"/>
            </a:b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happens</a:t>
            </a:r>
            <a:r>
              <a:rPr lang="nb-NO" dirty="0"/>
              <a:t>?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E0D784-26AD-4EF0-941B-A4B46B043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24" y="1728216"/>
            <a:ext cx="4147999" cy="27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7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27299B-3C8B-428D-862C-B0B84FFC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Short time,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activities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83C0A8E-8947-4986-86D8-714C21394F8A}"/>
              </a:ext>
            </a:extLst>
          </p:cNvPr>
          <p:cNvCxnSpPr>
            <a:cxnSpLocks/>
          </p:cNvCxnSpPr>
          <p:nvPr/>
        </p:nvCxnSpPr>
        <p:spPr>
          <a:xfrm>
            <a:off x="1743456" y="2505456"/>
            <a:ext cx="584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987A1C0-B3E3-4B80-A123-D059639E4F0E}"/>
              </a:ext>
            </a:extLst>
          </p:cNvPr>
          <p:cNvCxnSpPr>
            <a:cxnSpLocks/>
          </p:cNvCxnSpPr>
          <p:nvPr/>
        </p:nvCxnSpPr>
        <p:spPr>
          <a:xfrm flipV="1">
            <a:off x="1743456" y="2264664"/>
            <a:ext cx="0" cy="48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D652FA-93B8-44C2-805D-340C66A177E1}"/>
              </a:ext>
            </a:extLst>
          </p:cNvPr>
          <p:cNvSpPr txBox="1"/>
          <p:nvPr/>
        </p:nvSpPr>
        <p:spPr>
          <a:xfrm>
            <a:off x="1200912" y="2774723"/>
            <a:ext cx="12696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>
                <a:solidFill>
                  <a:srgbClr val="FF0000"/>
                </a:solidFill>
              </a:rPr>
              <a:t>Contract</a:t>
            </a:r>
            <a:r>
              <a:rPr lang="nb-NO" i="1" dirty="0">
                <a:solidFill>
                  <a:srgbClr val="FF0000"/>
                </a:solidFill>
              </a:rPr>
              <a:t> </a:t>
            </a:r>
            <a:r>
              <a:rPr lang="nb-NO" i="1" dirty="0" err="1">
                <a:solidFill>
                  <a:srgbClr val="FF0000"/>
                </a:solidFill>
              </a:rPr>
              <a:t>signed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ABDCA1-E7CE-4695-A06F-29ECE0CC5079}"/>
              </a:ext>
            </a:extLst>
          </p:cNvPr>
          <p:cNvSpPr txBox="1"/>
          <p:nvPr/>
        </p:nvSpPr>
        <p:spPr>
          <a:xfrm>
            <a:off x="6333744" y="1936108"/>
            <a:ext cx="16708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>
                <a:solidFill>
                  <a:srgbClr val="FF0000"/>
                </a:solidFill>
              </a:rPr>
              <a:t>Commencement</a:t>
            </a:r>
            <a:r>
              <a:rPr lang="nb-NO" i="1" dirty="0">
                <a:solidFill>
                  <a:srgbClr val="FF0000"/>
                </a:solidFill>
              </a:rPr>
              <a:t> date</a:t>
            </a:r>
            <a:endParaRPr lang="en-GB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ABC06E1F-357F-4298-B624-2ACF05151B70}"/>
              </a:ext>
            </a:extLst>
          </p:cNvPr>
          <p:cNvCxnSpPr>
            <a:cxnSpLocks/>
          </p:cNvCxnSpPr>
          <p:nvPr/>
        </p:nvCxnSpPr>
        <p:spPr>
          <a:xfrm>
            <a:off x="7014776" y="2285026"/>
            <a:ext cx="0" cy="542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C5C8FC-1DB4-4D03-8AC5-BD4FA941CD56}"/>
              </a:ext>
            </a:extLst>
          </p:cNvPr>
          <p:cNvSpPr txBox="1"/>
          <p:nvPr/>
        </p:nvSpPr>
        <p:spPr>
          <a:xfrm>
            <a:off x="1200912" y="1984944"/>
            <a:ext cx="11993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Manning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rig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5930FA-86A1-4D21-8120-31B923A878BA}"/>
              </a:ext>
            </a:extLst>
          </p:cNvPr>
          <p:cNvSpPr txBox="1"/>
          <p:nvPr/>
        </p:nvSpPr>
        <p:spPr>
          <a:xfrm>
            <a:off x="1200912" y="1764514"/>
            <a:ext cx="42870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Planning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additional</a:t>
            </a:r>
            <a:r>
              <a:rPr lang="nb-NO" dirty="0"/>
              <a:t> </a:t>
            </a:r>
            <a:r>
              <a:rPr lang="nb-NO" dirty="0" err="1"/>
              <a:t>installations</a:t>
            </a:r>
            <a:r>
              <a:rPr lang="nb-NO" dirty="0"/>
              <a:t> </a:t>
            </a:r>
            <a:r>
              <a:rPr lang="nb-NO" dirty="0" err="1"/>
              <a:t>etc</a:t>
            </a:r>
            <a:r>
              <a:rPr lang="nb-NO" dirty="0"/>
              <a:t> </a:t>
            </a:r>
            <a:r>
              <a:rPr lang="nb-NO" dirty="0" err="1"/>
              <a:t>required</a:t>
            </a:r>
            <a:r>
              <a:rPr lang="nb-NO" dirty="0"/>
              <a:t> for </a:t>
            </a:r>
            <a:r>
              <a:rPr lang="nb-NO" dirty="0" err="1"/>
              <a:t>contract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13CEC67-AC78-49B2-AB8E-66AC34500B61}"/>
              </a:ext>
            </a:extLst>
          </p:cNvPr>
          <p:cNvSpPr txBox="1"/>
          <p:nvPr/>
        </p:nvSpPr>
        <p:spPr>
          <a:xfrm>
            <a:off x="1200912" y="1493498"/>
            <a:ext cx="30564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Getting</a:t>
            </a:r>
            <a:r>
              <a:rPr lang="nb-NO" dirty="0"/>
              <a:t> sub </a:t>
            </a:r>
            <a:r>
              <a:rPr lang="nb-NO" dirty="0" err="1"/>
              <a:t>suppliers</a:t>
            </a:r>
            <a:r>
              <a:rPr lang="nb-NO" dirty="0"/>
              <a:t> to do </a:t>
            </a:r>
            <a:r>
              <a:rPr lang="nb-NO" dirty="0" err="1"/>
              <a:t>required</a:t>
            </a:r>
            <a:r>
              <a:rPr lang="nb-NO" dirty="0"/>
              <a:t> </a:t>
            </a:r>
            <a:r>
              <a:rPr lang="nb-NO" dirty="0" err="1"/>
              <a:t>work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2BE30C-A06E-4C17-B32A-2241609A08AE}"/>
              </a:ext>
            </a:extLst>
          </p:cNvPr>
          <p:cNvSpPr txBox="1"/>
          <p:nvPr/>
        </p:nvSpPr>
        <p:spPr>
          <a:xfrm>
            <a:off x="1200912" y="1227133"/>
            <a:ext cx="25549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Establish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project</a:t>
            </a:r>
            <a:r>
              <a:rPr lang="nb-NO" dirty="0"/>
              <a:t> </a:t>
            </a:r>
            <a:r>
              <a:rPr lang="nb-NO" dirty="0" err="1"/>
              <a:t>organisation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B1F9A4-BC66-49E6-87C3-A3BFC7EAAF05}"/>
              </a:ext>
            </a:extLst>
          </p:cNvPr>
          <p:cNvSpPr txBox="1"/>
          <p:nvPr/>
        </p:nvSpPr>
        <p:spPr>
          <a:xfrm>
            <a:off x="2821901" y="2816352"/>
            <a:ext cx="18680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Start re-</a:t>
            </a:r>
            <a:r>
              <a:rPr lang="nb-NO" dirty="0" err="1"/>
              <a:t>activation</a:t>
            </a:r>
            <a:r>
              <a:rPr lang="nb-NO" dirty="0"/>
              <a:t> </a:t>
            </a:r>
            <a:r>
              <a:rPr lang="nb-NO" dirty="0" err="1"/>
              <a:t>scope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56C39C9-83C8-471A-8D14-D57956313C5F}"/>
              </a:ext>
            </a:extLst>
          </p:cNvPr>
          <p:cNvSpPr txBox="1"/>
          <p:nvPr/>
        </p:nvSpPr>
        <p:spPr>
          <a:xfrm>
            <a:off x="2821901" y="3074805"/>
            <a:ext cx="16372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Start training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crew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DD3219-4D93-45A4-990C-4F379A1D7119}"/>
              </a:ext>
            </a:extLst>
          </p:cNvPr>
          <p:cNvSpPr txBox="1"/>
          <p:nvPr/>
        </p:nvSpPr>
        <p:spPr>
          <a:xfrm>
            <a:off x="3366762" y="3383768"/>
            <a:ext cx="3348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Start </a:t>
            </a:r>
            <a:r>
              <a:rPr lang="nb-NO" dirty="0" err="1"/>
              <a:t>additional</a:t>
            </a:r>
            <a:r>
              <a:rPr lang="nb-NO" dirty="0"/>
              <a:t> </a:t>
            </a:r>
            <a:r>
              <a:rPr lang="nb-NO" dirty="0" err="1"/>
              <a:t>contractual</a:t>
            </a:r>
            <a:r>
              <a:rPr lang="nb-NO" dirty="0"/>
              <a:t> </a:t>
            </a:r>
            <a:r>
              <a:rPr lang="nb-NO" dirty="0" err="1"/>
              <a:t>required</a:t>
            </a:r>
            <a:r>
              <a:rPr lang="nb-NO" dirty="0"/>
              <a:t> </a:t>
            </a:r>
            <a:r>
              <a:rPr lang="nb-NO" dirty="0" err="1"/>
              <a:t>activities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C521C2-7C84-47E8-817A-66A8DEFFD1DF}"/>
              </a:ext>
            </a:extLst>
          </p:cNvPr>
          <p:cNvSpPr txBox="1"/>
          <p:nvPr/>
        </p:nvSpPr>
        <p:spPr>
          <a:xfrm>
            <a:off x="4898967" y="3744733"/>
            <a:ext cx="39385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Get</a:t>
            </a:r>
            <a:r>
              <a:rPr lang="nb-NO" dirty="0"/>
              <a:t> </a:t>
            </a:r>
            <a:r>
              <a:rPr lang="nb-NO" dirty="0" err="1"/>
              <a:t>class</a:t>
            </a:r>
            <a:r>
              <a:rPr lang="nb-NO" dirty="0"/>
              <a:t> </a:t>
            </a:r>
            <a:r>
              <a:rPr lang="nb-NO" dirty="0" err="1"/>
              <a:t>certificates</a:t>
            </a:r>
            <a:r>
              <a:rPr lang="nb-NO" dirty="0"/>
              <a:t> and </a:t>
            </a:r>
            <a:r>
              <a:rPr lang="nb-NO" dirty="0" err="1"/>
              <a:t>statutory</a:t>
            </a:r>
            <a:r>
              <a:rPr lang="nb-NO" dirty="0"/>
              <a:t> </a:t>
            </a:r>
            <a:r>
              <a:rPr lang="nb-NO" dirty="0" err="1"/>
              <a:t>certificates</a:t>
            </a:r>
            <a:r>
              <a:rPr lang="nb-NO" dirty="0"/>
              <a:t> in </a:t>
            </a:r>
            <a:r>
              <a:rPr lang="nb-NO" dirty="0" err="1"/>
              <a:t>place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ABD78B0-3D02-43C8-8A13-2C6C7952B84F}"/>
              </a:ext>
            </a:extLst>
          </p:cNvPr>
          <p:cNvSpPr txBox="1"/>
          <p:nvPr/>
        </p:nvSpPr>
        <p:spPr>
          <a:xfrm>
            <a:off x="4589920" y="3987195"/>
            <a:ext cx="46458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Get</a:t>
            </a:r>
            <a:r>
              <a:rPr lang="nb-NO" dirty="0"/>
              <a:t> </a:t>
            </a:r>
            <a:r>
              <a:rPr lang="nb-NO" dirty="0" err="1"/>
              <a:t>acceptance</a:t>
            </a:r>
            <a:r>
              <a:rPr lang="nb-NO" dirty="0"/>
              <a:t> from </a:t>
            </a:r>
            <a:r>
              <a:rPr lang="nb-NO" dirty="0" err="1"/>
              <a:t>client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unit (ATP program, </a:t>
            </a:r>
            <a:r>
              <a:rPr lang="nb-NO" dirty="0" err="1"/>
              <a:t>audits</a:t>
            </a:r>
            <a:r>
              <a:rPr lang="nb-NO" dirty="0"/>
              <a:t> </a:t>
            </a:r>
            <a:r>
              <a:rPr lang="nb-NO" dirty="0" err="1"/>
              <a:t>etc</a:t>
            </a:r>
            <a:r>
              <a:rPr lang="nb-NO" dirty="0"/>
              <a:t>)</a:t>
            </a:r>
            <a:endParaRPr lang="en-GB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7435BC9-E89B-4A1F-B03B-C3B7175FF70D}"/>
              </a:ext>
            </a:extLst>
          </p:cNvPr>
          <p:cNvCxnSpPr/>
          <p:nvPr/>
        </p:nvCxnSpPr>
        <p:spPr>
          <a:xfrm>
            <a:off x="3468624" y="2285026"/>
            <a:ext cx="0" cy="531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F8E19BF9-492A-46E9-99DB-D27AC0535265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5041259" y="2285026"/>
            <a:ext cx="0" cy="1098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2EEDD38D-CB7A-490B-AF4B-33B8E1D035CF}"/>
              </a:ext>
            </a:extLst>
          </p:cNvPr>
          <p:cNvCxnSpPr/>
          <p:nvPr/>
        </p:nvCxnSpPr>
        <p:spPr>
          <a:xfrm>
            <a:off x="6912864" y="2285026"/>
            <a:ext cx="0" cy="1442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CF4BECC-CDED-4A75-84CB-58ADCAE5791F}"/>
              </a:ext>
            </a:extLst>
          </p:cNvPr>
          <p:cNvSpPr txBox="1"/>
          <p:nvPr/>
        </p:nvSpPr>
        <p:spPr>
          <a:xfrm>
            <a:off x="6176154" y="4246979"/>
            <a:ext cx="14734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Survey by </a:t>
            </a:r>
            <a:r>
              <a:rPr lang="nb-NO" dirty="0" err="1"/>
              <a:t>the</a:t>
            </a:r>
            <a:r>
              <a:rPr lang="nb-NO" dirty="0"/>
              <a:t> Club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9A0F8A-A3EA-4F79-875C-530B12B9BBF3}"/>
              </a:ext>
            </a:extLst>
          </p:cNvPr>
          <p:cNvSpPr txBox="1"/>
          <p:nvPr/>
        </p:nvSpPr>
        <p:spPr>
          <a:xfrm>
            <a:off x="534221" y="2355415"/>
            <a:ext cx="6445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Lay</a:t>
            </a:r>
            <a:r>
              <a:rPr lang="nb-NO" dirty="0"/>
              <a:t>-up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800511-A632-4174-AEEB-990C0A6B643C}"/>
              </a:ext>
            </a:extLst>
          </p:cNvPr>
          <p:cNvSpPr txBox="1"/>
          <p:nvPr/>
        </p:nvSpPr>
        <p:spPr>
          <a:xfrm>
            <a:off x="3611770" y="2301895"/>
            <a:ext cx="10891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Re-</a:t>
            </a:r>
            <a:r>
              <a:rPr lang="nb-NO" dirty="0" err="1">
                <a:solidFill>
                  <a:srgbClr val="FF0000"/>
                </a:solidFill>
              </a:rPr>
              <a:t>activation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7096087-B6B9-4230-A474-20EFEC343540}"/>
              </a:ext>
            </a:extLst>
          </p:cNvPr>
          <p:cNvCxnSpPr>
            <a:cxnSpLocks/>
          </p:cNvCxnSpPr>
          <p:nvPr/>
        </p:nvCxnSpPr>
        <p:spPr>
          <a:xfrm>
            <a:off x="1127760" y="2505456"/>
            <a:ext cx="615695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70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27299B-3C8B-428D-862C-B0B84FFC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Short time,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activities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83C0A8E-8947-4986-86D8-714C21394F8A}"/>
              </a:ext>
            </a:extLst>
          </p:cNvPr>
          <p:cNvCxnSpPr>
            <a:cxnSpLocks/>
          </p:cNvCxnSpPr>
          <p:nvPr/>
        </p:nvCxnSpPr>
        <p:spPr>
          <a:xfrm>
            <a:off x="1743456" y="2505456"/>
            <a:ext cx="584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987A1C0-B3E3-4B80-A123-D059639E4F0E}"/>
              </a:ext>
            </a:extLst>
          </p:cNvPr>
          <p:cNvCxnSpPr>
            <a:cxnSpLocks/>
          </p:cNvCxnSpPr>
          <p:nvPr/>
        </p:nvCxnSpPr>
        <p:spPr>
          <a:xfrm flipV="1">
            <a:off x="1743456" y="2264664"/>
            <a:ext cx="0" cy="48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D652FA-93B8-44C2-805D-340C66A177E1}"/>
              </a:ext>
            </a:extLst>
          </p:cNvPr>
          <p:cNvSpPr txBox="1"/>
          <p:nvPr/>
        </p:nvSpPr>
        <p:spPr>
          <a:xfrm>
            <a:off x="1200912" y="2774723"/>
            <a:ext cx="12696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>
                <a:solidFill>
                  <a:srgbClr val="FF0000"/>
                </a:solidFill>
              </a:rPr>
              <a:t>Contract</a:t>
            </a:r>
            <a:r>
              <a:rPr lang="nb-NO" i="1" dirty="0">
                <a:solidFill>
                  <a:srgbClr val="FF0000"/>
                </a:solidFill>
              </a:rPr>
              <a:t> </a:t>
            </a:r>
            <a:r>
              <a:rPr lang="nb-NO" i="1" dirty="0" err="1">
                <a:solidFill>
                  <a:srgbClr val="FF0000"/>
                </a:solidFill>
              </a:rPr>
              <a:t>signed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ABDCA1-E7CE-4695-A06F-29ECE0CC5079}"/>
              </a:ext>
            </a:extLst>
          </p:cNvPr>
          <p:cNvSpPr txBox="1"/>
          <p:nvPr/>
        </p:nvSpPr>
        <p:spPr>
          <a:xfrm>
            <a:off x="6333744" y="1936108"/>
            <a:ext cx="16708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>
                <a:solidFill>
                  <a:srgbClr val="FF0000"/>
                </a:solidFill>
              </a:rPr>
              <a:t>Commencement</a:t>
            </a:r>
            <a:r>
              <a:rPr lang="nb-NO" i="1" dirty="0">
                <a:solidFill>
                  <a:srgbClr val="FF0000"/>
                </a:solidFill>
              </a:rPr>
              <a:t> date</a:t>
            </a:r>
            <a:endParaRPr lang="en-GB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ABC06E1F-357F-4298-B624-2ACF05151B70}"/>
              </a:ext>
            </a:extLst>
          </p:cNvPr>
          <p:cNvCxnSpPr>
            <a:cxnSpLocks/>
          </p:cNvCxnSpPr>
          <p:nvPr/>
        </p:nvCxnSpPr>
        <p:spPr>
          <a:xfrm>
            <a:off x="7161349" y="2285026"/>
            <a:ext cx="0" cy="542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7435BC9-E89B-4A1F-B03B-C3B7175FF70D}"/>
              </a:ext>
            </a:extLst>
          </p:cNvPr>
          <p:cNvCxnSpPr/>
          <p:nvPr/>
        </p:nvCxnSpPr>
        <p:spPr>
          <a:xfrm>
            <a:off x="3468624" y="2285026"/>
            <a:ext cx="0" cy="531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F8E19BF9-492A-46E9-99DB-D27AC0535265}"/>
              </a:ext>
            </a:extLst>
          </p:cNvPr>
          <p:cNvCxnSpPr>
            <a:cxnSpLocks/>
          </p:cNvCxnSpPr>
          <p:nvPr/>
        </p:nvCxnSpPr>
        <p:spPr>
          <a:xfrm>
            <a:off x="5041259" y="2285026"/>
            <a:ext cx="0" cy="1098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2EEDD38D-CB7A-490B-AF4B-33B8E1D035CF}"/>
              </a:ext>
            </a:extLst>
          </p:cNvPr>
          <p:cNvCxnSpPr/>
          <p:nvPr/>
        </p:nvCxnSpPr>
        <p:spPr>
          <a:xfrm>
            <a:off x="6620256" y="2285026"/>
            <a:ext cx="0" cy="1442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9A0F8A-A3EA-4F79-875C-530B12B9BBF3}"/>
              </a:ext>
            </a:extLst>
          </p:cNvPr>
          <p:cNvSpPr txBox="1"/>
          <p:nvPr/>
        </p:nvSpPr>
        <p:spPr>
          <a:xfrm>
            <a:off x="534221" y="2355415"/>
            <a:ext cx="6445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Lay</a:t>
            </a:r>
            <a:r>
              <a:rPr lang="nb-NO" dirty="0"/>
              <a:t>-up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800511-A632-4174-AEEB-990C0A6B643C}"/>
              </a:ext>
            </a:extLst>
          </p:cNvPr>
          <p:cNvSpPr txBox="1"/>
          <p:nvPr/>
        </p:nvSpPr>
        <p:spPr>
          <a:xfrm>
            <a:off x="3611770" y="2301895"/>
            <a:ext cx="10891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Re-</a:t>
            </a:r>
            <a:r>
              <a:rPr lang="nb-NO" dirty="0" err="1">
                <a:solidFill>
                  <a:srgbClr val="FF0000"/>
                </a:solidFill>
              </a:rPr>
              <a:t>activation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7096087-B6B9-4230-A474-20EFEC343540}"/>
              </a:ext>
            </a:extLst>
          </p:cNvPr>
          <p:cNvCxnSpPr>
            <a:cxnSpLocks/>
          </p:cNvCxnSpPr>
          <p:nvPr/>
        </p:nvCxnSpPr>
        <p:spPr>
          <a:xfrm>
            <a:off x="1127760" y="2505456"/>
            <a:ext cx="615695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78ED89-7AB9-4A7E-9D4A-2E6653C03F06}"/>
              </a:ext>
            </a:extLst>
          </p:cNvPr>
          <p:cNvSpPr txBox="1"/>
          <p:nvPr/>
        </p:nvSpPr>
        <p:spPr>
          <a:xfrm>
            <a:off x="1572768" y="1295276"/>
            <a:ext cx="13016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De-</a:t>
            </a:r>
            <a:r>
              <a:rPr lang="nb-NO" dirty="0" err="1"/>
              <a:t>preservation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0529FE-5563-4608-8CC3-FC1CD76AA993}"/>
              </a:ext>
            </a:extLst>
          </p:cNvPr>
          <p:cNvSpPr txBox="1"/>
          <p:nvPr/>
        </p:nvSpPr>
        <p:spPr>
          <a:xfrm>
            <a:off x="1572768" y="1505712"/>
            <a:ext cx="10982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Maintenance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458C3CA-E208-4D2C-A181-B7CF73D575F6}"/>
              </a:ext>
            </a:extLst>
          </p:cNvPr>
          <p:cNvSpPr txBox="1"/>
          <p:nvPr/>
        </p:nvSpPr>
        <p:spPr>
          <a:xfrm>
            <a:off x="1572768" y="1756212"/>
            <a:ext cx="8177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Overhaul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80DB0CD-63D5-4E29-8CC0-BE656922BC27}"/>
              </a:ext>
            </a:extLst>
          </p:cNvPr>
          <p:cNvSpPr txBox="1"/>
          <p:nvPr/>
        </p:nvSpPr>
        <p:spPr>
          <a:xfrm>
            <a:off x="3045367" y="2762831"/>
            <a:ext cx="8465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Upgrades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1481DEF-88E9-4791-859B-B2FE06A7F7C1}"/>
              </a:ext>
            </a:extLst>
          </p:cNvPr>
          <p:cNvSpPr txBox="1"/>
          <p:nvPr/>
        </p:nvSpPr>
        <p:spPr>
          <a:xfrm>
            <a:off x="2572385" y="3031660"/>
            <a:ext cx="17924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/>
              <a:t>Commisioning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single</a:t>
            </a:r>
          </a:p>
          <a:p>
            <a:pPr algn="ctr"/>
            <a:r>
              <a:rPr lang="nb-NO" dirty="0"/>
              <a:t>Equipment </a:t>
            </a:r>
            <a:r>
              <a:rPr lang="nb-NO" dirty="0" err="1"/>
              <a:t>packages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800D7F7-7AC3-4913-A3C2-10340C139E92}"/>
              </a:ext>
            </a:extLst>
          </p:cNvPr>
          <p:cNvSpPr txBox="1"/>
          <p:nvPr/>
        </p:nvSpPr>
        <p:spPr>
          <a:xfrm>
            <a:off x="4316095" y="3448306"/>
            <a:ext cx="1845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Recieve</a:t>
            </a:r>
            <a:r>
              <a:rPr lang="nb-NO" dirty="0"/>
              <a:t> and start </a:t>
            </a:r>
          </a:p>
          <a:p>
            <a:r>
              <a:rPr lang="nb-NO" dirty="0"/>
              <a:t>Installation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client</a:t>
            </a:r>
            <a:r>
              <a:rPr lang="nb-NO" dirty="0"/>
              <a:t> and</a:t>
            </a:r>
          </a:p>
          <a:p>
            <a:r>
              <a:rPr lang="nb-NO" dirty="0"/>
              <a:t>3rd party </a:t>
            </a:r>
            <a:r>
              <a:rPr lang="nb-NO" dirty="0" err="1"/>
              <a:t>equipment</a:t>
            </a:r>
            <a:r>
              <a:rPr lang="nb-NO" dirty="0"/>
              <a:t> </a:t>
            </a:r>
          </a:p>
          <a:p>
            <a:r>
              <a:rPr lang="nb-NO" dirty="0"/>
              <a:t>(</a:t>
            </a:r>
            <a:r>
              <a:rPr lang="nb-NO" dirty="0" err="1"/>
              <a:t>contract</a:t>
            </a:r>
            <a:r>
              <a:rPr lang="nb-NO" dirty="0"/>
              <a:t> </a:t>
            </a:r>
            <a:r>
              <a:rPr lang="nb-NO" dirty="0" err="1"/>
              <a:t>specific</a:t>
            </a:r>
            <a:r>
              <a:rPr lang="nb-NO" dirty="0"/>
              <a:t>)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187F8CD-7D18-4B0F-AB22-AB9088C9E9D6}"/>
              </a:ext>
            </a:extLst>
          </p:cNvPr>
          <p:cNvSpPr txBox="1"/>
          <p:nvPr/>
        </p:nvSpPr>
        <p:spPr>
          <a:xfrm>
            <a:off x="6070178" y="3668974"/>
            <a:ext cx="219797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System tests</a:t>
            </a:r>
          </a:p>
          <a:p>
            <a:pPr marL="285750" indent="-285750">
              <a:buFontTx/>
              <a:buChar char="-"/>
            </a:pPr>
            <a:r>
              <a:rPr lang="nb-NO" dirty="0"/>
              <a:t>ESD &amp; F&amp;G</a:t>
            </a:r>
          </a:p>
          <a:p>
            <a:pPr marL="285750" indent="-285750">
              <a:buFontTx/>
              <a:buChar char="-"/>
            </a:pPr>
            <a:r>
              <a:rPr lang="nb-NO" dirty="0"/>
              <a:t>Drilling </a:t>
            </a:r>
            <a:r>
              <a:rPr lang="nb-NO" dirty="0" err="1"/>
              <a:t>control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Drilling </a:t>
            </a:r>
            <a:r>
              <a:rPr lang="nb-NO" dirty="0" err="1"/>
              <a:t>integration</a:t>
            </a:r>
            <a:r>
              <a:rPr lang="nb-NO" dirty="0"/>
              <a:t> test</a:t>
            </a:r>
          </a:p>
          <a:p>
            <a:pPr marL="285750" indent="-285750">
              <a:buFontTx/>
              <a:buChar char="-"/>
            </a:pPr>
            <a:r>
              <a:rPr lang="nb-NO" dirty="0"/>
              <a:t>DP FMEA</a:t>
            </a:r>
          </a:p>
          <a:p>
            <a:pPr marL="285750" indent="-285750">
              <a:buFontTx/>
              <a:buChar char="-"/>
            </a:pPr>
            <a:r>
              <a:rPr lang="nb-NO" dirty="0"/>
              <a:t>Client </a:t>
            </a:r>
            <a:r>
              <a:rPr lang="nb-NO" dirty="0" err="1"/>
              <a:t>required</a:t>
            </a:r>
            <a:r>
              <a:rPr lang="nb-NO" dirty="0"/>
              <a:t> test (ATP)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78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4D5844-2BD1-4AC8-9D28-0FC77A78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parties</a:t>
            </a:r>
            <a:r>
              <a:rPr lang="nb-NO" dirty="0"/>
              <a:t> </a:t>
            </a:r>
            <a:r>
              <a:rPr lang="nb-NO" dirty="0" err="1"/>
              <a:t>involved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E77577-08B3-4172-986B-CEC7D67CD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97" y="1897293"/>
            <a:ext cx="2351891" cy="17660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99AEC2BA-E60F-410E-B0D3-F93B8CEEFF16}"/>
              </a:ext>
            </a:extLst>
          </p:cNvPr>
          <p:cNvSpPr/>
          <p:nvPr/>
        </p:nvSpPr>
        <p:spPr>
          <a:xfrm>
            <a:off x="1712974" y="1616877"/>
            <a:ext cx="999744" cy="56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Operator</a:t>
            </a:r>
            <a:endParaRPr lang="en-GB" sz="105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C02A226-4E14-45FE-A01B-3B8D64F582F5}"/>
              </a:ext>
            </a:extLst>
          </p:cNvPr>
          <p:cNvSpPr/>
          <p:nvPr/>
        </p:nvSpPr>
        <p:spPr>
          <a:xfrm>
            <a:off x="859639" y="968813"/>
            <a:ext cx="999744" cy="56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3rd </a:t>
            </a:r>
            <a:r>
              <a:rPr lang="nb-NO" sz="1050" dirty="0" err="1"/>
              <a:t>parties</a:t>
            </a:r>
            <a:endParaRPr lang="en-GB" sz="105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9103651-6EA0-4DB3-B086-CBC665893344}"/>
              </a:ext>
            </a:extLst>
          </p:cNvPr>
          <p:cNvSpPr/>
          <p:nvPr/>
        </p:nvSpPr>
        <p:spPr>
          <a:xfrm>
            <a:off x="1712974" y="3462489"/>
            <a:ext cx="999744" cy="56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Yard</a:t>
            </a:r>
            <a:endParaRPr lang="en-GB" sz="105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D8B26F5-1138-40FF-80AD-47EB66057080}"/>
              </a:ext>
            </a:extLst>
          </p:cNvPr>
          <p:cNvCxnSpPr>
            <a:cxnSpLocks/>
            <a:stCxn id="7" idx="4"/>
            <a:endCxn id="6" idx="1"/>
          </p:cNvCxnSpPr>
          <p:nvPr/>
        </p:nvCxnSpPr>
        <p:spPr>
          <a:xfrm>
            <a:off x="1359511" y="1529645"/>
            <a:ext cx="499872" cy="169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FAA2E04-327C-4EC4-82B8-643AC1B90933}"/>
              </a:ext>
            </a:extLst>
          </p:cNvPr>
          <p:cNvCxnSpPr>
            <a:stCxn id="6" idx="6"/>
            <a:endCxn id="5" idx="1"/>
          </p:cNvCxnSpPr>
          <p:nvPr/>
        </p:nvCxnSpPr>
        <p:spPr>
          <a:xfrm>
            <a:off x="2712718" y="1897293"/>
            <a:ext cx="2116479" cy="883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97BC3C1-7D03-4818-97E3-0BDBF62DF589}"/>
              </a:ext>
            </a:extLst>
          </p:cNvPr>
          <p:cNvSpPr/>
          <p:nvPr/>
        </p:nvSpPr>
        <p:spPr>
          <a:xfrm>
            <a:off x="859639" y="4197785"/>
            <a:ext cx="999744" cy="56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Sub-Suppliers</a:t>
            </a:r>
            <a:endParaRPr lang="en-GB" sz="105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8C4FA17D-EF7D-4ACF-BCF0-B325CAB331B8}"/>
              </a:ext>
            </a:extLst>
          </p:cNvPr>
          <p:cNvCxnSpPr>
            <a:cxnSpLocks/>
            <a:stCxn id="14" idx="0"/>
            <a:endCxn id="8" idx="3"/>
          </p:cNvCxnSpPr>
          <p:nvPr/>
        </p:nvCxnSpPr>
        <p:spPr>
          <a:xfrm flipV="1">
            <a:off x="1359511" y="3941189"/>
            <a:ext cx="499872" cy="25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7EA71BD-023B-4F85-89CD-1A6F1CC8D9BC}"/>
              </a:ext>
            </a:extLst>
          </p:cNvPr>
          <p:cNvCxnSpPr>
            <a:stCxn id="8" idx="6"/>
            <a:endCxn id="5" idx="1"/>
          </p:cNvCxnSpPr>
          <p:nvPr/>
        </p:nvCxnSpPr>
        <p:spPr>
          <a:xfrm flipV="1">
            <a:off x="2712718" y="2780337"/>
            <a:ext cx="2116479" cy="962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5AB5B2A-E69D-43C0-AFEB-1E6E6D9A4F98}"/>
              </a:ext>
            </a:extLst>
          </p:cNvPr>
          <p:cNvSpPr/>
          <p:nvPr/>
        </p:nvSpPr>
        <p:spPr>
          <a:xfrm>
            <a:off x="3456327" y="1329204"/>
            <a:ext cx="999744" cy="56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Rig </a:t>
            </a:r>
            <a:r>
              <a:rPr lang="nb-NO" sz="1050" dirty="0" err="1"/>
              <a:t>Crew</a:t>
            </a:r>
            <a:endParaRPr lang="en-GB" sz="10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4B6D11B-67FF-4A75-A710-281CBB0EF3E4}"/>
              </a:ext>
            </a:extLst>
          </p:cNvPr>
          <p:cNvSpPr/>
          <p:nvPr/>
        </p:nvSpPr>
        <p:spPr>
          <a:xfrm>
            <a:off x="1859383" y="2543459"/>
            <a:ext cx="999744" cy="56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Project </a:t>
            </a:r>
            <a:r>
              <a:rPr lang="nb-NO" sz="1050" dirty="0" err="1"/>
              <a:t>Organisation</a:t>
            </a:r>
            <a:endParaRPr lang="en-GB" sz="105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1BE0B387-3D7F-4437-836B-FA117C236FCD}"/>
              </a:ext>
            </a:extLst>
          </p:cNvPr>
          <p:cNvCxnSpPr>
            <a:stCxn id="6" idx="4"/>
            <a:endCxn id="26" idx="0"/>
          </p:cNvCxnSpPr>
          <p:nvPr/>
        </p:nvCxnSpPr>
        <p:spPr>
          <a:xfrm>
            <a:off x="2212846" y="2177709"/>
            <a:ext cx="146409" cy="36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CDC5D9F8-1B67-449D-9582-DE643EBD8E4B}"/>
              </a:ext>
            </a:extLst>
          </p:cNvPr>
          <p:cNvCxnSpPr>
            <a:cxnSpLocks/>
            <a:stCxn id="26" idx="4"/>
            <a:endCxn id="8" idx="0"/>
          </p:cNvCxnSpPr>
          <p:nvPr/>
        </p:nvCxnSpPr>
        <p:spPr>
          <a:xfrm flipH="1">
            <a:off x="2212846" y="3104291"/>
            <a:ext cx="146409" cy="3581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0C998EF9-21C2-4371-9743-584439969DCD}"/>
              </a:ext>
            </a:extLst>
          </p:cNvPr>
          <p:cNvSpPr/>
          <p:nvPr/>
        </p:nvSpPr>
        <p:spPr>
          <a:xfrm>
            <a:off x="4103190" y="3917369"/>
            <a:ext cx="999744" cy="56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Class</a:t>
            </a:r>
            <a:endParaRPr lang="en-GB" sz="105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7533F6A0-1628-4A8A-BD62-E6CB87B2EF6F}"/>
              </a:ext>
            </a:extLst>
          </p:cNvPr>
          <p:cNvSpPr/>
          <p:nvPr/>
        </p:nvSpPr>
        <p:spPr>
          <a:xfrm>
            <a:off x="5505270" y="3917369"/>
            <a:ext cx="999744" cy="56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err="1"/>
              <a:t>Authorities</a:t>
            </a:r>
            <a:endParaRPr lang="en-GB" sz="10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D2F97DA-8FC1-4587-ABED-A127511F26AD}"/>
              </a:ext>
            </a:extLst>
          </p:cNvPr>
          <p:cNvSpPr/>
          <p:nvPr/>
        </p:nvSpPr>
        <p:spPr>
          <a:xfrm>
            <a:off x="6907350" y="3917369"/>
            <a:ext cx="999744" cy="56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Flag State</a:t>
            </a:r>
            <a:endParaRPr lang="en-GB" sz="105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B391FFC9-1456-4F38-8074-CF196E3C1CB0}"/>
              </a:ext>
            </a:extLst>
          </p:cNvPr>
          <p:cNvCxnSpPr>
            <a:stCxn id="43" idx="7"/>
            <a:endCxn id="5" idx="2"/>
          </p:cNvCxnSpPr>
          <p:nvPr/>
        </p:nvCxnSpPr>
        <p:spPr>
          <a:xfrm flipV="1">
            <a:off x="4956525" y="3663381"/>
            <a:ext cx="1048618" cy="336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E842D483-69D8-4D2D-B8C5-961C62454619}"/>
              </a:ext>
            </a:extLst>
          </p:cNvPr>
          <p:cNvCxnSpPr>
            <a:stCxn id="44" idx="0"/>
            <a:endCxn id="5" idx="2"/>
          </p:cNvCxnSpPr>
          <p:nvPr/>
        </p:nvCxnSpPr>
        <p:spPr>
          <a:xfrm flipV="1">
            <a:off x="6005142" y="3663381"/>
            <a:ext cx="1" cy="253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D1FFAC84-A8B5-4634-AB0B-55ED1616E589}"/>
              </a:ext>
            </a:extLst>
          </p:cNvPr>
          <p:cNvCxnSpPr>
            <a:stCxn id="45" idx="0"/>
            <a:endCxn id="5" idx="2"/>
          </p:cNvCxnSpPr>
          <p:nvPr/>
        </p:nvCxnSpPr>
        <p:spPr>
          <a:xfrm flipH="1" flipV="1">
            <a:off x="6005143" y="3663381"/>
            <a:ext cx="1402079" cy="253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8A13023E-19A7-46A6-9334-0E0D041A27ED}"/>
              </a:ext>
            </a:extLst>
          </p:cNvPr>
          <p:cNvSpPr/>
          <p:nvPr/>
        </p:nvSpPr>
        <p:spPr>
          <a:xfrm>
            <a:off x="573708" y="2539683"/>
            <a:ext cx="999744" cy="56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Rig </a:t>
            </a:r>
            <a:r>
              <a:rPr lang="nb-NO" sz="1050" dirty="0" err="1"/>
              <a:t>Mgmt</a:t>
            </a:r>
            <a:endParaRPr lang="en-GB" sz="1050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40B0B5B5-0E8B-4F32-83F2-77D265310F70}"/>
              </a:ext>
            </a:extLst>
          </p:cNvPr>
          <p:cNvCxnSpPr>
            <a:stCxn id="65" idx="6"/>
            <a:endCxn id="26" idx="2"/>
          </p:cNvCxnSpPr>
          <p:nvPr/>
        </p:nvCxnSpPr>
        <p:spPr>
          <a:xfrm>
            <a:off x="1573452" y="2820099"/>
            <a:ext cx="285931" cy="37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F208F3D0-C267-4B90-958C-C0759857C196}"/>
              </a:ext>
            </a:extLst>
          </p:cNvPr>
          <p:cNvCxnSpPr>
            <a:stCxn id="26" idx="6"/>
            <a:endCxn id="5" idx="1"/>
          </p:cNvCxnSpPr>
          <p:nvPr/>
        </p:nvCxnSpPr>
        <p:spPr>
          <a:xfrm flipV="1">
            <a:off x="2859127" y="2780337"/>
            <a:ext cx="1970070" cy="435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2D707172-C0BE-49B7-BD84-0C37C58EC5F8}"/>
              </a:ext>
            </a:extLst>
          </p:cNvPr>
          <p:cNvCxnSpPr>
            <a:cxnSpLocks/>
            <a:stCxn id="25" idx="4"/>
            <a:endCxn id="5" idx="1"/>
          </p:cNvCxnSpPr>
          <p:nvPr/>
        </p:nvCxnSpPr>
        <p:spPr>
          <a:xfrm>
            <a:off x="3956199" y="1890036"/>
            <a:ext cx="872998" cy="8903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880E7F47-D264-4AD7-864B-54533C677875}"/>
              </a:ext>
            </a:extLst>
          </p:cNvPr>
          <p:cNvCxnSpPr>
            <a:stCxn id="26" idx="6"/>
            <a:endCxn id="25" idx="4"/>
          </p:cNvCxnSpPr>
          <p:nvPr/>
        </p:nvCxnSpPr>
        <p:spPr>
          <a:xfrm flipV="1">
            <a:off x="2859127" y="1890036"/>
            <a:ext cx="1097072" cy="9338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E40C2A71-6273-495B-BCCC-BED5ECB68882}"/>
              </a:ext>
            </a:extLst>
          </p:cNvPr>
          <p:cNvSpPr/>
          <p:nvPr/>
        </p:nvSpPr>
        <p:spPr>
          <a:xfrm>
            <a:off x="5499704" y="997992"/>
            <a:ext cx="999744" cy="56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MWS</a:t>
            </a:r>
            <a:endParaRPr lang="en-GB" sz="1050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F4962AFB-90C2-4DAB-BF19-B0E932145464}"/>
              </a:ext>
            </a:extLst>
          </p:cNvPr>
          <p:cNvSpPr/>
          <p:nvPr/>
        </p:nvSpPr>
        <p:spPr>
          <a:xfrm>
            <a:off x="3032882" y="3530982"/>
            <a:ext cx="1140872" cy="56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err="1"/>
              <a:t>Inspection</a:t>
            </a:r>
            <a:r>
              <a:rPr lang="nb-NO" sz="1050" dirty="0"/>
              <a:t> Companies</a:t>
            </a:r>
            <a:endParaRPr lang="en-GB" sz="1050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B4643906-C395-4A58-917F-5F6E727B72FB}"/>
              </a:ext>
            </a:extLst>
          </p:cNvPr>
          <p:cNvCxnSpPr>
            <a:stCxn id="26" idx="5"/>
            <a:endCxn id="81" idx="1"/>
          </p:cNvCxnSpPr>
          <p:nvPr/>
        </p:nvCxnSpPr>
        <p:spPr>
          <a:xfrm>
            <a:off x="2712718" y="3022159"/>
            <a:ext cx="487241" cy="5909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F0BA126F-5557-4637-8D68-B80ED9FAAEBD}"/>
              </a:ext>
            </a:extLst>
          </p:cNvPr>
          <p:cNvCxnSpPr>
            <a:stCxn id="81" idx="7"/>
            <a:endCxn id="5" idx="1"/>
          </p:cNvCxnSpPr>
          <p:nvPr/>
        </p:nvCxnSpPr>
        <p:spPr>
          <a:xfrm flipV="1">
            <a:off x="4006677" y="2780337"/>
            <a:ext cx="822520" cy="8327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E99BCE9A-784D-42C4-8C8E-56A582EACC25}"/>
              </a:ext>
            </a:extLst>
          </p:cNvPr>
          <p:cNvCxnSpPr>
            <a:stCxn id="80" idx="4"/>
            <a:endCxn id="5" idx="0"/>
          </p:cNvCxnSpPr>
          <p:nvPr/>
        </p:nvCxnSpPr>
        <p:spPr>
          <a:xfrm>
            <a:off x="5999576" y="1558824"/>
            <a:ext cx="5567" cy="3384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82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BF1BD-BB4D-46FF-939C-A2FCCA17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Classification</a:t>
            </a:r>
            <a:r>
              <a:rPr lang="nb-NO" dirty="0"/>
              <a:t> </a:t>
            </a:r>
            <a:r>
              <a:rPr lang="nb-NO" dirty="0" err="1"/>
              <a:t>society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D55B6-B5D3-4D54-897C-ADF6F8111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96" y="1476184"/>
            <a:ext cx="7920990" cy="3199448"/>
          </a:xfrm>
        </p:spPr>
        <p:txBody>
          <a:bodyPr>
            <a:normAutofit lnSpcReduction="10000"/>
          </a:bodyPr>
          <a:lstStyle/>
          <a:p>
            <a:r>
              <a:rPr lang="nb-NO" dirty="0" err="1"/>
              <a:t>Deals</a:t>
            </a:r>
            <a:r>
              <a:rPr lang="nb-NO" dirty="0"/>
              <a:t> </a:t>
            </a:r>
            <a:r>
              <a:rPr lang="nb-NO" dirty="0" err="1"/>
              <a:t>mainly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technical</a:t>
            </a:r>
            <a:r>
              <a:rPr lang="nb-NO" dirty="0"/>
              <a:t> </a:t>
            </a:r>
            <a:r>
              <a:rPr lang="nb-NO" dirty="0" err="1"/>
              <a:t>integrity</a:t>
            </a:r>
            <a:r>
              <a:rPr lang="nb-NO" dirty="0"/>
              <a:t> and </a:t>
            </a:r>
            <a:r>
              <a:rPr lang="nb-NO" dirty="0" err="1"/>
              <a:t>safety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rig</a:t>
            </a:r>
          </a:p>
          <a:p>
            <a:pPr lvl="1"/>
            <a:r>
              <a:rPr lang="nb-NO" dirty="0"/>
              <a:t>Hull</a:t>
            </a:r>
          </a:p>
          <a:p>
            <a:pPr lvl="1"/>
            <a:r>
              <a:rPr lang="nb-NO" dirty="0" err="1"/>
              <a:t>Machinery</a:t>
            </a:r>
            <a:endParaRPr lang="nb-NO" dirty="0"/>
          </a:p>
          <a:p>
            <a:pPr lvl="1"/>
            <a:r>
              <a:rPr lang="nb-NO" dirty="0"/>
              <a:t>Cranes</a:t>
            </a:r>
          </a:p>
          <a:p>
            <a:pPr lvl="1"/>
            <a:r>
              <a:rPr lang="nb-NO" dirty="0" err="1"/>
              <a:t>Structure</a:t>
            </a:r>
            <a:endParaRPr lang="nb-NO" dirty="0"/>
          </a:p>
          <a:p>
            <a:pPr lvl="1"/>
            <a:r>
              <a:rPr lang="nb-NO" dirty="0"/>
              <a:t>Drilling </a:t>
            </a:r>
            <a:r>
              <a:rPr lang="nb-NO" dirty="0" err="1"/>
              <a:t>equipment</a:t>
            </a:r>
            <a:endParaRPr lang="nb-NO" dirty="0"/>
          </a:p>
          <a:p>
            <a:pPr lvl="1"/>
            <a:r>
              <a:rPr lang="nb-NO" dirty="0"/>
              <a:t>DP systems</a:t>
            </a:r>
          </a:p>
          <a:p>
            <a:pPr lvl="1"/>
            <a:r>
              <a:rPr lang="nb-NO" dirty="0" err="1"/>
              <a:t>Etc</a:t>
            </a:r>
            <a:endParaRPr lang="nb-NO" dirty="0"/>
          </a:p>
          <a:p>
            <a:r>
              <a:rPr lang="nb-NO" dirty="0"/>
              <a:t>DNV offers </a:t>
            </a:r>
            <a:r>
              <a:rPr lang="nb-NO" dirty="0" err="1"/>
              <a:t>clients</a:t>
            </a:r>
            <a:r>
              <a:rPr lang="nb-NO" dirty="0"/>
              <a:t> </a:t>
            </a:r>
            <a:r>
              <a:rPr lang="nb-NO" dirty="0" err="1"/>
              <a:t>solutions</a:t>
            </a:r>
            <a:r>
              <a:rPr lang="nb-NO" dirty="0"/>
              <a:t> to pause </a:t>
            </a:r>
            <a:r>
              <a:rPr lang="nb-NO" dirty="0" err="1"/>
              <a:t>the</a:t>
            </a:r>
            <a:r>
              <a:rPr lang="nb-NO" dirty="0"/>
              <a:t> «Class </a:t>
            </a:r>
            <a:r>
              <a:rPr lang="nb-NO" dirty="0" err="1"/>
              <a:t>Clock</a:t>
            </a:r>
            <a:r>
              <a:rPr lang="nb-NO" dirty="0"/>
              <a:t>» during </a:t>
            </a:r>
            <a:r>
              <a:rPr lang="nb-NO" dirty="0" err="1"/>
              <a:t>lay</a:t>
            </a:r>
            <a:r>
              <a:rPr lang="nb-NO" dirty="0"/>
              <a:t>-up giving a </a:t>
            </a:r>
            <a:r>
              <a:rPr lang="nb-NO" dirty="0" err="1"/>
              <a:t>new</a:t>
            </a:r>
            <a:r>
              <a:rPr lang="nb-NO" dirty="0"/>
              <a:t> date for 5 </a:t>
            </a:r>
            <a:r>
              <a:rPr lang="nb-NO" dirty="0" err="1"/>
              <a:t>year</a:t>
            </a:r>
            <a:r>
              <a:rPr lang="nb-NO" dirty="0"/>
              <a:t> </a:t>
            </a:r>
            <a:r>
              <a:rPr lang="nb-NO" dirty="0" err="1"/>
              <a:t>cyclus</a:t>
            </a: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C265BD-2DF7-4EFB-AFE7-BDE22658B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35" y="2165961"/>
            <a:ext cx="3960197" cy="15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9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kuld PPT">
      <a:dk1>
        <a:srgbClr val="000000"/>
      </a:dk1>
      <a:lt1>
        <a:srgbClr val="FFFFFF"/>
      </a:lt1>
      <a:dk2>
        <a:srgbClr val="7F7F7F"/>
      </a:dk2>
      <a:lt2>
        <a:srgbClr val="F2F2F2"/>
      </a:lt2>
      <a:accent1>
        <a:srgbClr val="BFBFBF"/>
      </a:accent1>
      <a:accent2>
        <a:srgbClr val="EC1B2E"/>
      </a:accent2>
      <a:accent3>
        <a:srgbClr val="7F7F7F"/>
      </a:accent3>
      <a:accent4>
        <a:srgbClr val="BFBFBF"/>
      </a:accent4>
      <a:accent5>
        <a:srgbClr val="595959"/>
      </a:accent5>
      <a:accent6>
        <a:srgbClr val="3F3F3F"/>
      </a:accent6>
      <a:hlink>
        <a:srgbClr val="0000FF"/>
      </a:hlink>
      <a:folHlink>
        <a:srgbClr val="D99694"/>
      </a:folHlink>
    </a:clrScheme>
    <a:fontScheme name="Skuld PP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uld_2017" id="{C36F7400-3397-4F05-9952-A624C265C77D}" vid="{18C72C52-715F-4C60-8778-27CFC60A6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Skuld_2017</Template>
  <TotalTime>0</TotalTime>
  <Words>745</Words>
  <Application>Microsoft Office PowerPoint</Application>
  <PresentationFormat>Skjermfremvisning (16:9)</PresentationFormat>
  <Paragraphs>154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MODU Reactivation</vt:lpstr>
      <vt:lpstr>PowerPoint-presentasjon</vt:lpstr>
      <vt:lpstr>Lay-up and reactivation</vt:lpstr>
      <vt:lpstr>Lay-up</vt:lpstr>
      <vt:lpstr>Reactivation what happens?</vt:lpstr>
      <vt:lpstr>Short time, many activities</vt:lpstr>
      <vt:lpstr>Short time, many activities</vt:lpstr>
      <vt:lpstr>Many parties involved</vt:lpstr>
      <vt:lpstr>Classification society</vt:lpstr>
      <vt:lpstr>Flag state/regulators</vt:lpstr>
      <vt:lpstr>Risks</vt:lpstr>
      <vt:lpstr>What DOES skuld do?</vt:lpstr>
      <vt:lpstr>Actions taken by skuld</vt:lpstr>
      <vt:lpstr>Reactivation survey</vt:lpstr>
      <vt:lpstr>PowerPoint-presentasjon</vt:lpstr>
    </vt:vector>
  </TitlesOfParts>
  <Company>Skuld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 Re-activation</dc:title>
  <dc:creator>Adrian Rognerud</dc:creator>
  <dc:description>template by officeconsult.no</dc:description>
  <cp:lastModifiedBy>Nina Bjaaland Tresselt</cp:lastModifiedBy>
  <cp:revision>61</cp:revision>
  <dcterms:created xsi:type="dcterms:W3CDTF">2018-04-30T11:50:08Z</dcterms:created>
  <dcterms:modified xsi:type="dcterms:W3CDTF">2018-10-25T06:58:21Z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</Properties>
</file>