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tags/tag15.xml" ContentType="application/vnd.openxmlformats-officedocument.presentationml.tags+xml"/>
  <Override PartName="/ppt/tags/tag16.xml" ContentType="application/vnd.openxmlformats-officedocument.presentationml.tags+xml"/>
  <Override PartName="/ppt/notesSlides/notesSlide9.xml" ContentType="application/vnd.openxmlformats-officedocument.presentationml.notesSlide+xml"/>
  <Override PartName="/ppt/charts/chart8.xml" ContentType="application/vnd.openxmlformats-officedocument.drawingml.chart+xml"/>
  <Override PartName="/ppt/tags/tag17.xml" ContentType="application/vnd.openxmlformats-officedocument.presentationml.tags+xml"/>
  <Override PartName="/ppt/tags/tag18.xml" ContentType="application/vnd.openxmlformats-officedocument.presentationml.tags+xml"/>
  <Override PartName="/ppt/notesSlides/notesSlide10.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notesSlides/notesSlide12.xml" ContentType="application/vnd.openxmlformats-officedocument.presentationml.notesSlide+xml"/>
  <Override PartName="/ppt/charts/chart11.xml" ContentType="application/vnd.openxmlformats-officedocument.drawingml.chart+xml"/>
  <Override PartName="/ppt/tags/tag19.xml" ContentType="application/vnd.openxmlformats-officedocument.presentationml.tags+xml"/>
  <Override PartName="/ppt/tags/tag20.xml" ContentType="application/vnd.openxmlformats-officedocument.presentationml.tags+xml"/>
  <Override PartName="/ppt/notesSlides/notesSlide13.xml" ContentType="application/vnd.openxmlformats-officedocument.presentationml.notesSlide+xml"/>
  <Override PartName="/ppt/charts/chart12.xml" ContentType="application/vnd.openxmlformats-officedocument.drawingml.chart+xml"/>
  <Override PartName="/ppt/tags/tag21.xml" ContentType="application/vnd.openxmlformats-officedocument.presentationml.tags+xml"/>
  <Override PartName="/ppt/tags/tag22.xml" ContentType="application/vnd.openxmlformats-officedocument.presentationml.tags+xml"/>
  <Override PartName="/ppt/notesSlides/notesSlide14.xml" ContentType="application/vnd.openxmlformats-officedocument.presentationml.notesSlide+xml"/>
  <Override PartName="/ppt/charts/chart13.xml" ContentType="application/vnd.openxmlformats-officedocument.drawingml.chart+xml"/>
  <Override PartName="/ppt/tags/tag23.xml" ContentType="application/vnd.openxmlformats-officedocument.presentationml.tags+xml"/>
  <Override PartName="/ppt/tags/tag2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8.xml" ContentType="application/vnd.ms-office.chartstyle+xml"/>
  <Override PartName="/ppt/charts/colors18.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4609" r:id="rId2"/>
  </p:sldMasterIdLst>
  <p:notesMasterIdLst>
    <p:notesMasterId r:id="rId20"/>
  </p:notesMasterIdLst>
  <p:handoutMasterIdLst>
    <p:handoutMasterId r:id="rId21"/>
  </p:handoutMasterIdLst>
  <p:sldIdLst>
    <p:sldId id="295" r:id="rId3"/>
    <p:sldId id="603" r:id="rId4"/>
    <p:sldId id="557" r:id="rId5"/>
    <p:sldId id="629" r:id="rId6"/>
    <p:sldId id="617" r:id="rId7"/>
    <p:sldId id="625" r:id="rId8"/>
    <p:sldId id="627" r:id="rId9"/>
    <p:sldId id="581" r:id="rId10"/>
    <p:sldId id="299" r:id="rId11"/>
    <p:sldId id="605" r:id="rId12"/>
    <p:sldId id="606" r:id="rId13"/>
    <p:sldId id="608" r:id="rId14"/>
    <p:sldId id="612" r:id="rId15"/>
    <p:sldId id="615" r:id="rId16"/>
    <p:sldId id="616" r:id="rId17"/>
    <p:sldId id="618" r:id="rId18"/>
    <p:sldId id="294" r:id="rId19"/>
  </p:sldIdLst>
  <p:sldSz cx="9144000" cy="6858000" type="screen4x3"/>
  <p:notesSz cx="7010400" cy="9296400"/>
  <p:defaultTextStyle>
    <a:defPPr>
      <a:defRPr lang="en-GB"/>
    </a:defPPr>
    <a:lvl1pPr algn="ctr" rtl="0" eaLnBrk="0" fontAlgn="base" hangingPunct="0">
      <a:spcBef>
        <a:spcPct val="0"/>
      </a:spcBef>
      <a:spcAft>
        <a:spcPct val="0"/>
      </a:spcAft>
      <a:defRPr sz="2400" kern="1200">
        <a:solidFill>
          <a:schemeClr val="tx1"/>
        </a:solidFill>
        <a:latin typeface="Times" pitchFamily="1" charset="0"/>
        <a:ea typeface="MS PGothic" pitchFamily="34" charset="-128"/>
        <a:cs typeface="+mn-cs"/>
      </a:defRPr>
    </a:lvl1pPr>
    <a:lvl2pPr marL="457200" algn="ctr" rtl="0" eaLnBrk="0" fontAlgn="base" hangingPunct="0">
      <a:spcBef>
        <a:spcPct val="0"/>
      </a:spcBef>
      <a:spcAft>
        <a:spcPct val="0"/>
      </a:spcAft>
      <a:defRPr sz="2400" kern="1200">
        <a:solidFill>
          <a:schemeClr val="tx1"/>
        </a:solidFill>
        <a:latin typeface="Times" pitchFamily="1" charset="0"/>
        <a:ea typeface="MS PGothic" pitchFamily="34" charset="-128"/>
        <a:cs typeface="+mn-cs"/>
      </a:defRPr>
    </a:lvl2pPr>
    <a:lvl3pPr marL="914400" algn="ctr" rtl="0" eaLnBrk="0" fontAlgn="base" hangingPunct="0">
      <a:spcBef>
        <a:spcPct val="0"/>
      </a:spcBef>
      <a:spcAft>
        <a:spcPct val="0"/>
      </a:spcAft>
      <a:defRPr sz="2400" kern="1200">
        <a:solidFill>
          <a:schemeClr val="tx1"/>
        </a:solidFill>
        <a:latin typeface="Times" pitchFamily="1" charset="0"/>
        <a:ea typeface="MS PGothic" pitchFamily="34" charset="-128"/>
        <a:cs typeface="+mn-cs"/>
      </a:defRPr>
    </a:lvl3pPr>
    <a:lvl4pPr marL="1371600" algn="ctr" rtl="0" eaLnBrk="0" fontAlgn="base" hangingPunct="0">
      <a:spcBef>
        <a:spcPct val="0"/>
      </a:spcBef>
      <a:spcAft>
        <a:spcPct val="0"/>
      </a:spcAft>
      <a:defRPr sz="2400" kern="1200">
        <a:solidFill>
          <a:schemeClr val="tx1"/>
        </a:solidFill>
        <a:latin typeface="Times" pitchFamily="1" charset="0"/>
        <a:ea typeface="MS PGothic" pitchFamily="34" charset="-128"/>
        <a:cs typeface="+mn-cs"/>
      </a:defRPr>
    </a:lvl4pPr>
    <a:lvl5pPr marL="1828800" algn="ctr" rtl="0" eaLnBrk="0" fontAlgn="base" hangingPunct="0">
      <a:spcBef>
        <a:spcPct val="0"/>
      </a:spcBef>
      <a:spcAft>
        <a:spcPct val="0"/>
      </a:spcAft>
      <a:defRPr sz="2400" kern="1200">
        <a:solidFill>
          <a:schemeClr val="tx1"/>
        </a:solidFill>
        <a:latin typeface="Times" pitchFamily="1" charset="0"/>
        <a:ea typeface="MS PGothic" pitchFamily="34" charset="-128"/>
        <a:cs typeface="+mn-cs"/>
      </a:defRPr>
    </a:lvl5pPr>
    <a:lvl6pPr marL="2286000" algn="l" defTabSz="914400" rtl="0" eaLnBrk="1" latinLnBrk="0" hangingPunct="1">
      <a:defRPr sz="2400" kern="1200">
        <a:solidFill>
          <a:schemeClr val="tx1"/>
        </a:solidFill>
        <a:latin typeface="Times" pitchFamily="1" charset="0"/>
        <a:ea typeface="MS PGothic" pitchFamily="34" charset="-128"/>
        <a:cs typeface="+mn-cs"/>
      </a:defRPr>
    </a:lvl6pPr>
    <a:lvl7pPr marL="2743200" algn="l" defTabSz="914400" rtl="0" eaLnBrk="1" latinLnBrk="0" hangingPunct="1">
      <a:defRPr sz="2400" kern="1200">
        <a:solidFill>
          <a:schemeClr val="tx1"/>
        </a:solidFill>
        <a:latin typeface="Times" pitchFamily="1" charset="0"/>
        <a:ea typeface="MS PGothic" pitchFamily="34" charset="-128"/>
        <a:cs typeface="+mn-cs"/>
      </a:defRPr>
    </a:lvl7pPr>
    <a:lvl8pPr marL="3200400" algn="l" defTabSz="914400" rtl="0" eaLnBrk="1" latinLnBrk="0" hangingPunct="1">
      <a:defRPr sz="2400" kern="1200">
        <a:solidFill>
          <a:schemeClr val="tx1"/>
        </a:solidFill>
        <a:latin typeface="Times" pitchFamily="1" charset="0"/>
        <a:ea typeface="MS PGothic" pitchFamily="34" charset="-128"/>
        <a:cs typeface="+mn-cs"/>
      </a:defRPr>
    </a:lvl8pPr>
    <a:lvl9pPr marL="3657600" algn="l" defTabSz="914400" rtl="0" eaLnBrk="1" latinLnBrk="0" hangingPunct="1">
      <a:defRPr sz="2400" kern="1200">
        <a:solidFill>
          <a:schemeClr val="tx1"/>
        </a:solidFill>
        <a:latin typeface="Times" pitchFamily="1"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955">
          <p15:clr>
            <a:srgbClr val="A4A3A4"/>
          </p15:clr>
        </p15:guide>
        <p15:guide id="3" pos="2880">
          <p15:clr>
            <a:srgbClr val="A4A3A4"/>
          </p15:clr>
        </p15:guide>
        <p15:guide id="4" pos="6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rgitte Vartdal" initials="BV"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A78011"/>
    <a:srgbClr val="16102C"/>
    <a:srgbClr val="E9B523"/>
    <a:srgbClr val="000000"/>
    <a:srgbClr val="161032"/>
    <a:srgbClr val="17102F"/>
    <a:srgbClr val="151030"/>
    <a:srgbClr val="181028"/>
    <a:srgbClr val="160F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15" autoAdjust="0"/>
    <p:restoredTop sz="93260" autoAdjust="0"/>
  </p:normalViewPr>
  <p:slideViewPr>
    <p:cSldViewPr snapToGrid="0">
      <p:cViewPr>
        <p:scale>
          <a:sx n="110" d="100"/>
          <a:sy n="110" d="100"/>
        </p:scale>
        <p:origin x="36" y="-126"/>
      </p:cViewPr>
      <p:guideLst>
        <p:guide orient="horz" pos="2160"/>
        <p:guide orient="horz" pos="955"/>
        <p:guide pos="2880"/>
        <p:guide pos="624"/>
      </p:guideLst>
    </p:cSldViewPr>
  </p:slideViewPr>
  <p:outlineViewPr>
    <p:cViewPr>
      <p:scale>
        <a:sx n="33" d="100"/>
        <a:sy n="33" d="100"/>
      </p:scale>
      <p:origin x="0" y="6816"/>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9.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Rose-FS\ELC\Shared\Clients\Golden%20Ocean\Presentation\Peer%20Group%20-%20March%2017%202017.xlsx" TargetMode="External"/></Relationships>
</file>

<file path=ppt/charts/_rels/chart10.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file:///\\Rose-FS\ELC\Shared\Clients\Golden%20Ocean\Earnings\Q4%202016\GoldenOceanFeb17.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Egnyte\Shared\Clients\Golden%20Ocean\Earnings\Q4%202016\Maritime%20Analytics%20Data%20for%20graphs%20to%20quarterly%20presentation.xlsb" TargetMode="External"/></Relationships>
</file>

<file path=ppt/charts/_rels/chart12.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oleObject" Target="file:///\\EgnyteDrive-blake\rosecoglobal\Shared\Clients\Golden%20Ocean\Earnings\Q4%202016\GoldenOceanFeb17.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EgnyteDrive-blake\rosecoglobal\Shared\Clients\Golden%20Ocean\Earnings\Q4%202016\Orderbook%20by%20status%20-%20Q4%202016%20Presentation.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Rose-FS\ELC\Shared\Clients\Golden%20Ocean\Presentation\Peer%20Group%20-%20March%2017%202017.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EgnyteDrive-blake\rosecoglobal\Shared\Clients\Golden%20Ocean\Earnings\Q4%202016\Vessel%20Values%20and%20Earnings%20-%20Q4%202016%20Presentation.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EgnyteDrive-blake\rosecoglobal\Shared\Clients\Golden%20Ocean\Earnings\Q4%202016\Vessel%20Values%20and%20Earnings%20-%20Q4%202016%20Presentation.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Rose-FS\ELC\Shared\Clients\Golden%20Ocean\Project%20Gulfstream\Breakeven%20Levels%20-%20Project%20Gulfstream.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Rose-FS\ELC\Shared\Clients\Golden%20Ocean\Presentation\Peer%20Group%20Fleet%20Age%20-%20Feb%2028%202017.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Rose-FS\ELC\Shared\Clients\Golden%20Ocean\Earnings\Q3%202016\Drafts\Opex%20-%20Q3%202016%20Presentation.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Rose-FS\ELC\Shared\Clients\Golden%20Ocean\Presentation\Cape%20monthly%20rates%20-%20March%202017%20Presentation.xlsx" TargetMode="Externa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6982839616177E-2"/>
          <c:y val="0.1"/>
          <c:w val="0.87865796221199832"/>
          <c:h val="0.61567454068241467"/>
        </c:manualLayout>
      </c:layout>
      <c:barChart>
        <c:barDir val="col"/>
        <c:grouping val="stacked"/>
        <c:varyColors val="0"/>
        <c:ser>
          <c:idx val="0"/>
          <c:order val="0"/>
          <c:tx>
            <c:strRef>
              <c:f>Sheet1!$N$6</c:f>
              <c:strCache>
                <c:ptCount val="1"/>
                <c:pt idx="0">
                  <c:v>On the water</c:v>
                </c:pt>
              </c:strCache>
            </c:strRef>
          </c:tx>
          <c:spPr>
            <a:solidFill>
              <a:schemeClr val="tx2">
                <a:lumMod val="50000"/>
              </a:schemeClr>
            </a:solidFill>
            <a:ln>
              <a:noFill/>
            </a:ln>
            <a:effectLst/>
          </c:spPr>
          <c:invertIfNegative val="0"/>
          <c:cat>
            <c:strRef>
              <c:f>Sheet1!$O$5:$V$5</c:f>
              <c:strCache>
                <c:ptCount val="8"/>
                <c:pt idx="0">
                  <c:v>Golden Ocean</c:v>
                </c:pt>
                <c:pt idx="1">
                  <c:v>Star Bulk Carriers</c:v>
                </c:pt>
                <c:pt idx="2">
                  <c:v>Navios Maritime</c:v>
                </c:pt>
                <c:pt idx="3">
                  <c:v>Diana Shipping</c:v>
                </c:pt>
                <c:pt idx="4">
                  <c:v>Genco Shipping</c:v>
                </c:pt>
                <c:pt idx="5">
                  <c:v>Safe Bulkers</c:v>
                </c:pt>
                <c:pt idx="6">
                  <c:v>Scorpio Bulkers</c:v>
                </c:pt>
                <c:pt idx="7">
                  <c:v>Eagle Bulk</c:v>
                </c:pt>
              </c:strCache>
            </c:strRef>
          </c:cat>
          <c:val>
            <c:numRef>
              <c:f>Sheet1!$O$6:$V$6</c:f>
              <c:numCache>
                <c:formatCode>0.0,,</c:formatCode>
                <c:ptCount val="8"/>
                <c:pt idx="0">
                  <c:v>7996208</c:v>
                </c:pt>
                <c:pt idx="1">
                  <c:v>7069168</c:v>
                </c:pt>
                <c:pt idx="2">
                  <c:v>6728297</c:v>
                </c:pt>
                <c:pt idx="3">
                  <c:v>5657957</c:v>
                </c:pt>
                <c:pt idx="4">
                  <c:v>4782000</c:v>
                </c:pt>
                <c:pt idx="5">
                  <c:v>3421800</c:v>
                </c:pt>
                <c:pt idx="6">
                  <c:v>3293800</c:v>
                </c:pt>
                <c:pt idx="7">
                  <c:v>2920129</c:v>
                </c:pt>
              </c:numCache>
            </c:numRef>
          </c:val>
          <c:extLst xmlns:c16r2="http://schemas.microsoft.com/office/drawing/2015/06/chart">
            <c:ext xmlns:c16="http://schemas.microsoft.com/office/drawing/2014/chart" uri="{C3380CC4-5D6E-409C-BE32-E72D297353CC}">
              <c16:uniqueId val="{00000000-C54B-4867-87F2-C01E1811A2F9}"/>
            </c:ext>
          </c:extLst>
        </c:ser>
        <c:ser>
          <c:idx val="1"/>
          <c:order val="1"/>
          <c:tx>
            <c:strRef>
              <c:f>Sheet1!$N$7</c:f>
              <c:strCache>
                <c:ptCount val="1"/>
                <c:pt idx="0">
                  <c:v>Newbuilds</c:v>
                </c:pt>
              </c:strCache>
            </c:strRef>
          </c:tx>
          <c:spPr>
            <a:solidFill>
              <a:schemeClr val="bg1">
                <a:lumMod val="50000"/>
              </a:schemeClr>
            </a:solidFill>
            <a:ln>
              <a:noFill/>
            </a:ln>
            <a:effectLst/>
          </c:spPr>
          <c:invertIfNegative val="0"/>
          <c:cat>
            <c:strRef>
              <c:f>Sheet1!$O$5:$V$5</c:f>
              <c:strCache>
                <c:ptCount val="8"/>
                <c:pt idx="0">
                  <c:v>Golden Ocean</c:v>
                </c:pt>
                <c:pt idx="1">
                  <c:v>Star Bulk Carriers</c:v>
                </c:pt>
                <c:pt idx="2">
                  <c:v>Navios Maritime</c:v>
                </c:pt>
                <c:pt idx="3">
                  <c:v>Diana Shipping</c:v>
                </c:pt>
                <c:pt idx="4">
                  <c:v>Genco Shipping</c:v>
                </c:pt>
                <c:pt idx="5">
                  <c:v>Safe Bulkers</c:v>
                </c:pt>
                <c:pt idx="6">
                  <c:v>Scorpio Bulkers</c:v>
                </c:pt>
                <c:pt idx="7">
                  <c:v>Eagle Bulk</c:v>
                </c:pt>
              </c:strCache>
            </c:strRef>
          </c:cat>
          <c:val>
            <c:numRef>
              <c:f>Sheet1!$O$7:$V$7</c:f>
              <c:numCache>
                <c:formatCode>0.0,,</c:formatCode>
                <c:ptCount val="8"/>
                <c:pt idx="0">
                  <c:v>1080000</c:v>
                </c:pt>
                <c:pt idx="1">
                  <c:v>1040000</c:v>
                </c:pt>
                <c:pt idx="2">
                  <c:v>0</c:v>
                </c:pt>
                <c:pt idx="3">
                  <c:v>0</c:v>
                </c:pt>
                <c:pt idx="4">
                  <c:v>0</c:v>
                </c:pt>
                <c:pt idx="5">
                  <c:v>81600</c:v>
                </c:pt>
                <c:pt idx="6">
                  <c:v>82000</c:v>
                </c:pt>
                <c:pt idx="7">
                  <c:v>0</c:v>
                </c:pt>
              </c:numCache>
            </c:numRef>
          </c:val>
          <c:extLst xmlns:c16r2="http://schemas.microsoft.com/office/drawing/2015/06/chart">
            <c:ext xmlns:c16="http://schemas.microsoft.com/office/drawing/2014/chart" uri="{C3380CC4-5D6E-409C-BE32-E72D297353CC}">
              <c16:uniqueId val="{00000001-C54B-4867-87F2-C01E1811A2F9}"/>
            </c:ext>
          </c:extLst>
        </c:ser>
        <c:ser>
          <c:idx val="2"/>
          <c:order val="2"/>
          <c:tx>
            <c:strRef>
              <c:f>Sheet1!$N$8</c:f>
              <c:strCache>
                <c:ptCount val="1"/>
                <c:pt idx="0">
                  <c:v>Acquired vessels</c:v>
                </c:pt>
              </c:strCache>
            </c:strRef>
          </c:tx>
          <c:spPr>
            <a:solidFill>
              <a:srgbClr val="376092"/>
            </a:solidFill>
            <a:ln>
              <a:noFill/>
            </a:ln>
            <a:effectLst/>
          </c:spPr>
          <c:invertIfNegative val="0"/>
          <c:val>
            <c:numRef>
              <c:f>Sheet1!$O$8:$V$8</c:f>
              <c:numCache>
                <c:formatCode>General</c:formatCode>
                <c:ptCount val="8"/>
                <c:pt idx="0" formatCode="0.0,,">
                  <c:v>1912118</c:v>
                </c:pt>
              </c:numCache>
            </c:numRef>
          </c:val>
          <c:extLst xmlns:c16r2="http://schemas.microsoft.com/office/drawing/2015/06/chart">
            <c:ext xmlns:c16="http://schemas.microsoft.com/office/drawing/2014/chart" uri="{C3380CC4-5D6E-409C-BE32-E72D297353CC}">
              <c16:uniqueId val="{00000000-FADA-4E66-BC2B-30084F42FFC5}"/>
            </c:ext>
          </c:extLst>
        </c:ser>
        <c:dLbls>
          <c:showLegendKey val="0"/>
          <c:showVal val="0"/>
          <c:showCatName val="0"/>
          <c:showSerName val="0"/>
          <c:showPercent val="0"/>
          <c:showBubbleSize val="0"/>
        </c:dLbls>
        <c:gapWidth val="86"/>
        <c:overlap val="100"/>
        <c:axId val="68058112"/>
        <c:axId val="68076288"/>
      </c:barChart>
      <c:catAx>
        <c:axId val="6805811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nb-NO"/>
          </a:p>
        </c:txPr>
        <c:crossAx val="68076288"/>
        <c:crosses val="autoZero"/>
        <c:auto val="1"/>
        <c:lblAlgn val="ctr"/>
        <c:lblOffset val="100"/>
        <c:noMultiLvlLbl val="0"/>
      </c:catAx>
      <c:valAx>
        <c:axId val="68076288"/>
        <c:scaling>
          <c:orientation val="minMax"/>
          <c:max val="12000000"/>
        </c:scaling>
        <c:delete val="0"/>
        <c:axPos val="l"/>
        <c:title>
          <c:tx>
            <c:rich>
              <a:bodyPr rot="0" spcFirstLastPara="1" vertOverflow="ellipsis"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Mill dwt</a:t>
                </a:r>
              </a:p>
            </c:rich>
          </c:tx>
          <c:layout>
            <c:manualLayout>
              <c:xMode val="edge"/>
              <c:yMode val="edge"/>
              <c:x val="2.1555042340261739E-2"/>
              <c:y val="1.3232720909886414E-3"/>
            </c:manualLayout>
          </c:layout>
          <c:overlay val="0"/>
          <c:spPr>
            <a:noFill/>
            <a:ln>
              <a:noFill/>
            </a:ln>
            <a:effectLst/>
          </c:sp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nb-NO"/>
          </a:p>
        </c:txPr>
        <c:crossAx val="68058112"/>
        <c:crosses val="autoZero"/>
        <c:crossBetween val="between"/>
      </c:valAx>
      <c:spPr>
        <a:noFill/>
        <a:ln>
          <a:noFill/>
        </a:ln>
        <a:effectLst/>
      </c:spPr>
    </c:plotArea>
    <c:legend>
      <c:legendPos val="b"/>
      <c:layout>
        <c:manualLayout>
          <c:xMode val="edge"/>
          <c:yMode val="edge"/>
          <c:x val="0.74002364023203793"/>
          <c:y val="7.2800524934383201E-2"/>
          <c:w val="0.25997635976796202"/>
          <c:h val="0.2936964129483814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nb-NO"/>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Times New Roman" panose="02020603050405020304" pitchFamily="18" charset="0"/>
          <a:cs typeface="Times New Roman" panose="02020603050405020304" pitchFamily="18" charset="0"/>
        </a:defRPr>
      </a:pPr>
      <a:endParaRPr lang="nb-NO"/>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Steel!$B$2</c:f>
              <c:strCache>
                <c:ptCount val="1"/>
                <c:pt idx="0">
                  <c:v>China</c:v>
                </c:pt>
              </c:strCache>
            </c:strRef>
          </c:tx>
          <c:spPr>
            <a:solidFill>
              <a:srgbClr val="C6AB38"/>
            </a:solidFill>
            <a:ln w="34925">
              <a:noFill/>
            </a:ln>
            <a:effectLst/>
          </c:spPr>
          <c:invertIfNegative val="0"/>
          <c:trendline>
            <c:spPr>
              <a:ln w="12700" cap="rnd">
                <a:solidFill>
                  <a:schemeClr val="accent1"/>
                </a:solidFill>
                <a:prstDash val="sysDot"/>
              </a:ln>
              <a:effectLst/>
            </c:spPr>
            <c:trendlineType val="linear"/>
            <c:dispRSqr val="0"/>
            <c:dispEq val="0"/>
          </c:trendline>
          <c:cat>
            <c:numRef>
              <c:f>Steel!$A$3:$A$62</c:f>
              <c:numCache>
                <c:formatCode>mmm\-yy</c:formatCode>
                <c:ptCount val="60"/>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numCache>
            </c:numRef>
          </c:cat>
          <c:val>
            <c:numRef>
              <c:f>Steel!$B$3:$B$62</c:f>
              <c:numCache>
                <c:formatCode>0.0%</c:formatCode>
                <c:ptCount val="60"/>
                <c:pt idx="0">
                  <c:v>1.905441570026762E-2</c:v>
                </c:pt>
                <c:pt idx="1">
                  <c:v>4.0964969035955263E-2</c:v>
                </c:pt>
                <c:pt idx="2">
                  <c:v>4.8668162418394376E-2</c:v>
                </c:pt>
                <c:pt idx="3">
                  <c:v>4.1186831052702884E-2</c:v>
                </c:pt>
                <c:pt idx="4">
                  <c:v>4.5508541217018854E-2</c:v>
                </c:pt>
                <c:pt idx="5">
                  <c:v>3.3255347593582889E-2</c:v>
                </c:pt>
                <c:pt idx="6">
                  <c:v>4.156247888085423E-2</c:v>
                </c:pt>
                <c:pt idx="7">
                  <c:v>-1.5948803002127625E-2</c:v>
                </c:pt>
                <c:pt idx="8">
                  <c:v>2.3449975699507047E-2</c:v>
                </c:pt>
                <c:pt idx="9">
                  <c:v>6.9323095139848218E-2</c:v>
                </c:pt>
                <c:pt idx="10">
                  <c:v>0.15593354430379747</c:v>
                </c:pt>
                <c:pt idx="11">
                  <c:v>9.3318144468514233E-2</c:v>
                </c:pt>
                <c:pt idx="12">
                  <c:v>0.16926362967891032</c:v>
                </c:pt>
                <c:pt idx="13">
                  <c:v>9.8009269947257199E-2</c:v>
                </c:pt>
                <c:pt idx="14">
                  <c:v>0.10517341226433305</c:v>
                </c:pt>
                <c:pt idx="15">
                  <c:v>9.6112556929082632E-2</c:v>
                </c:pt>
                <c:pt idx="16">
                  <c:v>9.899342284242027E-2</c:v>
                </c:pt>
                <c:pt idx="17">
                  <c:v>6.8251657771308427E-2</c:v>
                </c:pt>
                <c:pt idx="18">
                  <c:v>9.1844017648585519E-2</c:v>
                </c:pt>
                <c:pt idx="19">
                  <c:v>0.16142596911762203</c:v>
                </c:pt>
                <c:pt idx="20">
                  <c:v>0.14546410460797449</c:v>
                </c:pt>
                <c:pt idx="21">
                  <c:v>0.13618442024730298</c:v>
                </c:pt>
                <c:pt idx="22">
                  <c:v>8.5243994250906854E-2</c:v>
                </c:pt>
                <c:pt idx="23">
                  <c:v>0.14559740370655053</c:v>
                </c:pt>
                <c:pt idx="24">
                  <c:v>4.2434043062917377E-2</c:v>
                </c:pt>
                <c:pt idx="25">
                  <c:v>1.7143781335921073E-2</c:v>
                </c:pt>
                <c:pt idx="26">
                  <c:v>2.3681988879508602E-2</c:v>
                </c:pt>
                <c:pt idx="27">
                  <c:v>2.9426167475403997E-2</c:v>
                </c:pt>
                <c:pt idx="28">
                  <c:v>3.6199490353112485E-2</c:v>
                </c:pt>
                <c:pt idx="29">
                  <c:v>5.2414837244511736E-2</c:v>
                </c:pt>
                <c:pt idx="30">
                  <c:v>2.5092853959292824E-2</c:v>
                </c:pt>
                <c:pt idx="31">
                  <c:v>1.6475865202796793E-2</c:v>
                </c:pt>
                <c:pt idx="32">
                  <c:v>9.2389694995558182E-3</c:v>
                </c:pt>
                <c:pt idx="33">
                  <c:v>7.6786769049025398E-3</c:v>
                </c:pt>
                <c:pt idx="34">
                  <c:v>1.4568158168574402E-2</c:v>
                </c:pt>
                <c:pt idx="35">
                  <c:v>1.239022499217224E-2</c:v>
                </c:pt>
                <c:pt idx="36">
                  <c:v>-3.1097385808675666E-2</c:v>
                </c:pt>
                <c:pt idx="37">
                  <c:v>-3.1245031006519319E-2</c:v>
                </c:pt>
                <c:pt idx="38">
                  <c:v>-2.3745538824666922E-2</c:v>
                </c:pt>
                <c:pt idx="39">
                  <c:v>-4.2956812546848869E-3</c:v>
                </c:pt>
                <c:pt idx="40">
                  <c:v>-2.681243939798485E-2</c:v>
                </c:pt>
                <c:pt idx="41">
                  <c:v>-1.7306364368742087E-2</c:v>
                </c:pt>
                <c:pt idx="42">
                  <c:v>-5.6261684951955826E-2</c:v>
                </c:pt>
                <c:pt idx="43">
                  <c:v>-3.9974042829331605E-2</c:v>
                </c:pt>
                <c:pt idx="44">
                  <c:v>-3.7453787923243942E-2</c:v>
                </c:pt>
                <c:pt idx="45">
                  <c:v>-3.4657092614302464E-2</c:v>
                </c:pt>
                <c:pt idx="46">
                  <c:v>-1.8912198912198912E-2</c:v>
                </c:pt>
                <c:pt idx="47">
                  <c:v>-4.0706921944035343E-2</c:v>
                </c:pt>
                <c:pt idx="48">
                  <c:v>-7.2641019939218732E-2</c:v>
                </c:pt>
                <c:pt idx="49">
                  <c:v>-3.9556832170701682E-2</c:v>
                </c:pt>
                <c:pt idx="50">
                  <c:v>2.9042077513508791E-2</c:v>
                </c:pt>
                <c:pt idx="51">
                  <c:v>5.0235978805339204E-3</c:v>
                </c:pt>
                <c:pt idx="52">
                  <c:v>1.8064199384864192E-2</c:v>
                </c:pt>
                <c:pt idx="53">
                  <c:v>1.6981656882694814E-2</c:v>
                </c:pt>
                <c:pt idx="54">
                  <c:v>2.5953284088640446E-2</c:v>
                </c:pt>
                <c:pt idx="55">
                  <c:v>3.0012167094768151E-2</c:v>
                </c:pt>
                <c:pt idx="56">
                  <c:v>3.9002606270290043E-2</c:v>
                </c:pt>
                <c:pt idx="57">
                  <c:v>3.9969639468690706E-2</c:v>
                </c:pt>
                <c:pt idx="58">
                  <c:v>5.0005543851868277E-2</c:v>
                </c:pt>
                <c:pt idx="59">
                  <c:v>3.1994595922377793E-2</c:v>
                </c:pt>
              </c:numCache>
            </c:numRef>
          </c:val>
          <c:extLst xmlns:c16r2="http://schemas.microsoft.com/office/drawing/2015/06/chart">
            <c:ext xmlns:c16="http://schemas.microsoft.com/office/drawing/2014/chart" uri="{C3380CC4-5D6E-409C-BE32-E72D297353CC}">
              <c16:uniqueId val="{00000001-DC6A-4A54-AB61-FD9E97C69329}"/>
            </c:ext>
          </c:extLst>
        </c:ser>
        <c:ser>
          <c:idx val="1"/>
          <c:order val="1"/>
          <c:tx>
            <c:strRef>
              <c:f>Steel!$C$2</c:f>
              <c:strCache>
                <c:ptCount val="1"/>
                <c:pt idx="0">
                  <c:v>Rest of the world</c:v>
                </c:pt>
              </c:strCache>
            </c:strRef>
          </c:tx>
          <c:spPr>
            <a:solidFill>
              <a:srgbClr val="376092"/>
            </a:solidFill>
            <a:ln w="22225">
              <a:noFill/>
            </a:ln>
            <a:effectLst/>
          </c:spPr>
          <c:invertIfNegative val="0"/>
          <c:cat>
            <c:numRef>
              <c:f>Steel!$A$3:$A$62</c:f>
              <c:numCache>
                <c:formatCode>mmm\-yy</c:formatCode>
                <c:ptCount val="60"/>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numCache>
            </c:numRef>
          </c:cat>
          <c:val>
            <c:numRef>
              <c:f>Steel!$C$3:$C$62</c:f>
              <c:numCache>
                <c:formatCode>0.0%</c:formatCode>
                <c:ptCount val="60"/>
                <c:pt idx="0">
                  <c:v>-1.5584567477083668E-2</c:v>
                </c:pt>
                <c:pt idx="1">
                  <c:v>1.6790783725377404E-2</c:v>
                </c:pt>
                <c:pt idx="2">
                  <c:v>6.1963640469738027E-3</c:v>
                </c:pt>
                <c:pt idx="3">
                  <c:v>3.7517689922013792E-2</c:v>
                </c:pt>
                <c:pt idx="4">
                  <c:v>1.3691010995593206E-3</c:v>
                </c:pt>
                <c:pt idx="5">
                  <c:v>-1.3117589294874613E-2</c:v>
                </c:pt>
                <c:pt idx="6">
                  <c:v>-1.7101789381050163E-2</c:v>
                </c:pt>
                <c:pt idx="7">
                  <c:v>-7.0940419221184273E-3</c:v>
                </c:pt>
                <c:pt idx="8">
                  <c:v>-4.0101084999167712E-3</c:v>
                </c:pt>
                <c:pt idx="9">
                  <c:v>-4.0947649758875139E-2</c:v>
                </c:pt>
                <c:pt idx="10">
                  <c:v>-1.7405426938575389E-2</c:v>
                </c:pt>
                <c:pt idx="11">
                  <c:v>-3.44173859432799E-2</c:v>
                </c:pt>
                <c:pt idx="12">
                  <c:v>-1.4643201900943046E-2</c:v>
                </c:pt>
                <c:pt idx="13">
                  <c:v>-4.9418204614608337E-2</c:v>
                </c:pt>
                <c:pt idx="14">
                  <c:v>-3.7159650427146605E-2</c:v>
                </c:pt>
                <c:pt idx="15">
                  <c:v>-3.0850044983602751E-2</c:v>
                </c:pt>
                <c:pt idx="16">
                  <c:v>-1.4327422915331482E-2</c:v>
                </c:pt>
                <c:pt idx="17">
                  <c:v>-9.430599697032702E-3</c:v>
                </c:pt>
                <c:pt idx="18">
                  <c:v>-1.9100486465514668E-3</c:v>
                </c:pt>
                <c:pt idx="19">
                  <c:v>-7.1139306776711883E-3</c:v>
                </c:pt>
                <c:pt idx="20">
                  <c:v>1.229147041842657E-2</c:v>
                </c:pt>
                <c:pt idx="21">
                  <c:v>3.9454751987883376E-2</c:v>
                </c:pt>
                <c:pt idx="22">
                  <c:v>3.8421356286351377E-2</c:v>
                </c:pt>
                <c:pt idx="23">
                  <c:v>5.5293948632815615E-2</c:v>
                </c:pt>
                <c:pt idx="24">
                  <c:v>2.595366923389953E-2</c:v>
                </c:pt>
                <c:pt idx="25">
                  <c:v>2.3741736235101094E-2</c:v>
                </c:pt>
                <c:pt idx="26">
                  <c:v>3.6219004050234566E-2</c:v>
                </c:pt>
                <c:pt idx="27">
                  <c:v>2.0437803198179314E-2</c:v>
                </c:pt>
                <c:pt idx="28">
                  <c:v>2.4649973269372481E-2</c:v>
                </c:pt>
                <c:pt idx="29">
                  <c:v>3.1574686277155581E-2</c:v>
                </c:pt>
                <c:pt idx="30">
                  <c:v>2.933349280865951E-2</c:v>
                </c:pt>
                <c:pt idx="31">
                  <c:v>3.1202990028070286E-2</c:v>
                </c:pt>
                <c:pt idx="32">
                  <c:v>6.4388311045071814E-3</c:v>
                </c:pt>
                <c:pt idx="33">
                  <c:v>3.3513040944193502E-3</c:v>
                </c:pt>
                <c:pt idx="34">
                  <c:v>6.3067797882723929E-3</c:v>
                </c:pt>
                <c:pt idx="35">
                  <c:v>-1.6411792288726537E-2</c:v>
                </c:pt>
                <c:pt idx="36">
                  <c:v>1.2692629754227204E-2</c:v>
                </c:pt>
                <c:pt idx="37">
                  <c:v>-6.2848613402466806E-5</c:v>
                </c:pt>
                <c:pt idx="38">
                  <c:v>-2.5040773859737922E-2</c:v>
                </c:pt>
                <c:pt idx="39">
                  <c:v>-2.4283597200416708E-2</c:v>
                </c:pt>
                <c:pt idx="40">
                  <c:v>-1.3579637594303039E-2</c:v>
                </c:pt>
                <c:pt idx="41">
                  <c:v>-2.1146718988445608E-2</c:v>
                </c:pt>
                <c:pt idx="42">
                  <c:v>-2.9339995352079946E-2</c:v>
                </c:pt>
                <c:pt idx="43">
                  <c:v>-2.2573804761403457E-2</c:v>
                </c:pt>
                <c:pt idx="44">
                  <c:v>-3.5701503221188258E-2</c:v>
                </c:pt>
                <c:pt idx="45">
                  <c:v>-3.472262561719431E-2</c:v>
                </c:pt>
                <c:pt idx="46">
                  <c:v>-6.0195478624188614E-2</c:v>
                </c:pt>
                <c:pt idx="47">
                  <c:v>-4.834989081290561E-2</c:v>
                </c:pt>
                <c:pt idx="48">
                  <c:v>-6.2827301080728218E-2</c:v>
                </c:pt>
                <c:pt idx="49">
                  <c:v>-1.2334815606291542E-2</c:v>
                </c:pt>
                <c:pt idx="50">
                  <c:v>-2.7025078234284641E-2</c:v>
                </c:pt>
                <c:pt idx="51">
                  <c:v>-1.4827513609431863E-2</c:v>
                </c:pt>
                <c:pt idx="52">
                  <c:v>-1.2222666971637694E-2</c:v>
                </c:pt>
                <c:pt idx="53">
                  <c:v>-7.2902746844840383E-3</c:v>
                </c:pt>
                <c:pt idx="54">
                  <c:v>4.5639552283473989E-3</c:v>
                </c:pt>
                <c:pt idx="55">
                  <c:v>1.3909404234367307E-2</c:v>
                </c:pt>
                <c:pt idx="56">
                  <c:v>8.815069128700009E-3</c:v>
                </c:pt>
                <c:pt idx="57">
                  <c:v>2.7742255788412645E-2</c:v>
                </c:pt>
                <c:pt idx="58">
                  <c:v>4.4696019434432605E-2</c:v>
                </c:pt>
                <c:pt idx="59">
                  <c:v>8.010406903461427E-2</c:v>
                </c:pt>
              </c:numCache>
            </c:numRef>
          </c:val>
          <c:extLst xmlns:c16r2="http://schemas.microsoft.com/office/drawing/2015/06/chart">
            <c:ext xmlns:c16="http://schemas.microsoft.com/office/drawing/2014/chart" uri="{C3380CC4-5D6E-409C-BE32-E72D297353CC}">
              <c16:uniqueId val="{00000002-DC6A-4A54-AB61-FD9E97C69329}"/>
            </c:ext>
          </c:extLst>
        </c:ser>
        <c:dLbls>
          <c:showLegendKey val="0"/>
          <c:showVal val="0"/>
          <c:showCatName val="0"/>
          <c:showSerName val="0"/>
          <c:showPercent val="0"/>
          <c:showBubbleSize val="0"/>
        </c:dLbls>
        <c:gapWidth val="100"/>
        <c:axId val="69447040"/>
        <c:axId val="69448832"/>
      </c:barChart>
      <c:dateAx>
        <c:axId val="69447040"/>
        <c:scaling>
          <c:orientation val="minMax"/>
        </c:scaling>
        <c:delete val="0"/>
        <c:axPos val="b"/>
        <c:numFmt formatCode="mmm\-yy" sourceLinked="1"/>
        <c:majorTickMark val="none"/>
        <c:minorTickMark val="none"/>
        <c:tickLblPos val="low"/>
        <c:spPr>
          <a:noFill/>
          <a:ln w="9525" cap="flat" cmpd="sng" algn="ctr">
            <a:solidFill>
              <a:schemeClr val="bg1">
                <a:lumMod val="6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9448832"/>
        <c:crosses val="autoZero"/>
        <c:auto val="1"/>
        <c:lblOffset val="100"/>
        <c:baseTimeUnit val="months"/>
      </c:dateAx>
      <c:valAx>
        <c:axId val="69448832"/>
        <c:scaling>
          <c:orientation val="minMax"/>
        </c:scaling>
        <c:delete val="0"/>
        <c:axPos val="l"/>
        <c:numFmt formatCode="0%" sourceLinked="0"/>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9447040"/>
        <c:crosses val="autoZero"/>
        <c:crossBetween val="between"/>
      </c:valAx>
      <c:spPr>
        <a:noFill/>
        <a:ln>
          <a:noFill/>
        </a:ln>
        <a:effectLst/>
      </c:spPr>
    </c:plotArea>
    <c:legend>
      <c:legendPos val="b"/>
      <c:legendEntry>
        <c:idx val="2"/>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Graphs!$I$58</c:f>
              <c:strCache>
                <c:ptCount val="1"/>
                <c:pt idx="0">
                  <c:v>China</c:v>
                </c:pt>
              </c:strCache>
            </c:strRef>
          </c:tx>
          <c:spPr>
            <a:ln>
              <a:solidFill>
                <a:srgbClr val="C6AB38"/>
              </a:solidFill>
            </a:ln>
          </c:spPr>
          <c:marker>
            <c:symbol val="none"/>
          </c:marker>
          <c:cat>
            <c:numRef>
              <c:f>Graphs!$AX$57:$BY$57</c:f>
              <c:numCache>
                <c:formatCode>General</c:formatCode>
                <c:ptCount val="28"/>
                <c:pt idx="0">
                  <c:v>2010</c:v>
                </c:pt>
                <c:pt idx="4">
                  <c:v>2011</c:v>
                </c:pt>
                <c:pt idx="8">
                  <c:v>2012</c:v>
                </c:pt>
                <c:pt idx="12">
                  <c:v>2013</c:v>
                </c:pt>
                <c:pt idx="16">
                  <c:v>2014</c:v>
                </c:pt>
                <c:pt idx="20">
                  <c:v>2015</c:v>
                </c:pt>
                <c:pt idx="24">
                  <c:v>2016</c:v>
                </c:pt>
              </c:numCache>
            </c:numRef>
          </c:cat>
          <c:val>
            <c:numRef>
              <c:f>Graphs!$AX$58:$BY$58</c:f>
              <c:numCache>
                <c:formatCode>#,##0.0</c:formatCode>
                <c:ptCount val="28"/>
                <c:pt idx="0">
                  <c:v>45.851980134999998</c:v>
                </c:pt>
                <c:pt idx="1">
                  <c:v>36.108411959999998</c:v>
                </c:pt>
                <c:pt idx="2">
                  <c:v>41.507687971000003</c:v>
                </c:pt>
                <c:pt idx="3">
                  <c:v>44.557101974999995</c:v>
                </c:pt>
                <c:pt idx="4">
                  <c:v>34.755390048999999</c:v>
                </c:pt>
                <c:pt idx="5">
                  <c:v>41.700659608000002</c:v>
                </c:pt>
                <c:pt idx="6">
                  <c:v>58.960372645000007</c:v>
                </c:pt>
                <c:pt idx="7">
                  <c:v>66.643842894999992</c:v>
                </c:pt>
                <c:pt idx="8">
                  <c:v>57.306226662</c:v>
                </c:pt>
                <c:pt idx="9">
                  <c:v>72.114140212999999</c:v>
                </c:pt>
                <c:pt idx="10">
                  <c:v>59.020810852000011</c:v>
                </c:pt>
                <c:pt idx="11">
                  <c:v>78.165059484000011</c:v>
                </c:pt>
                <c:pt idx="12">
                  <c:v>76.626923996000002</c:v>
                </c:pt>
                <c:pt idx="13">
                  <c:v>74.826482802000001</c:v>
                </c:pt>
                <c:pt idx="14">
                  <c:v>76.327048520000005</c:v>
                </c:pt>
                <c:pt idx="15">
                  <c:v>81.89463455500001</c:v>
                </c:pt>
                <c:pt idx="16">
                  <c:v>80.910893962000003</c:v>
                </c:pt>
                <c:pt idx="17">
                  <c:v>69.291538240999998</c:v>
                </c:pt>
                <c:pt idx="18">
                  <c:v>58.927096663</c:v>
                </c:pt>
                <c:pt idx="19">
                  <c:v>62.934124707000002</c:v>
                </c:pt>
                <c:pt idx="20">
                  <c:v>45.345254307999994</c:v>
                </c:pt>
                <c:pt idx="21">
                  <c:v>47.435188810999996</c:v>
                </c:pt>
                <c:pt idx="22">
                  <c:v>53.050577475000004</c:v>
                </c:pt>
                <c:pt idx="23">
                  <c:v>43.994876933</c:v>
                </c:pt>
                <c:pt idx="24">
                  <c:v>44.633622594999999</c:v>
                </c:pt>
                <c:pt idx="25">
                  <c:v>53.034929935999997</c:v>
                </c:pt>
                <c:pt idx="26">
                  <c:v>65.395951011000008</c:v>
                </c:pt>
                <c:pt idx="27">
                  <c:v>61.77000000000001</c:v>
                </c:pt>
              </c:numCache>
            </c:numRef>
          </c:val>
          <c:smooth val="0"/>
          <c:extLst xmlns:c16r2="http://schemas.microsoft.com/office/drawing/2015/06/chart">
            <c:ext xmlns:c16="http://schemas.microsoft.com/office/drawing/2014/chart" uri="{C3380CC4-5D6E-409C-BE32-E72D297353CC}">
              <c16:uniqueId val="{00000000-6153-402E-B037-AF43FD03D27F}"/>
            </c:ext>
          </c:extLst>
        </c:ser>
        <c:ser>
          <c:idx val="1"/>
          <c:order val="1"/>
          <c:tx>
            <c:strRef>
              <c:f>Graphs!$I$59</c:f>
              <c:strCache>
                <c:ptCount val="1"/>
                <c:pt idx="0">
                  <c:v>Japan</c:v>
                </c:pt>
              </c:strCache>
            </c:strRef>
          </c:tx>
          <c:spPr>
            <a:ln>
              <a:solidFill>
                <a:srgbClr val="376092"/>
              </a:solidFill>
            </a:ln>
          </c:spPr>
          <c:marker>
            <c:symbol val="none"/>
          </c:marker>
          <c:cat>
            <c:numRef>
              <c:f>Graphs!$AX$57:$BY$57</c:f>
              <c:numCache>
                <c:formatCode>General</c:formatCode>
                <c:ptCount val="28"/>
                <c:pt idx="0">
                  <c:v>2010</c:v>
                </c:pt>
                <c:pt idx="4">
                  <c:v>2011</c:v>
                </c:pt>
                <c:pt idx="8">
                  <c:v>2012</c:v>
                </c:pt>
                <c:pt idx="12">
                  <c:v>2013</c:v>
                </c:pt>
                <c:pt idx="16">
                  <c:v>2014</c:v>
                </c:pt>
                <c:pt idx="20">
                  <c:v>2015</c:v>
                </c:pt>
                <c:pt idx="24">
                  <c:v>2016</c:v>
                </c:pt>
              </c:numCache>
            </c:numRef>
          </c:cat>
          <c:val>
            <c:numRef>
              <c:f>Graphs!$AX$59:$BY$59</c:f>
              <c:numCache>
                <c:formatCode>#,##0.0</c:formatCode>
                <c:ptCount val="28"/>
                <c:pt idx="0">
                  <c:v>45.809696000000002</c:v>
                </c:pt>
                <c:pt idx="1">
                  <c:v>47.284596000000001</c:v>
                </c:pt>
                <c:pt idx="2">
                  <c:v>49.8063</c:v>
                </c:pt>
                <c:pt idx="3">
                  <c:v>49.731410999999994</c:v>
                </c:pt>
                <c:pt idx="4">
                  <c:v>48.691673000000002</c:v>
                </c:pt>
                <c:pt idx="5">
                  <c:v>42.152729999999998</c:v>
                </c:pt>
                <c:pt idx="6">
                  <c:v>47.336722000000002</c:v>
                </c:pt>
                <c:pt idx="7">
                  <c:v>46.293019999999999</c:v>
                </c:pt>
                <c:pt idx="8">
                  <c:v>47.896867</c:v>
                </c:pt>
                <c:pt idx="9">
                  <c:v>44.133125999999997</c:v>
                </c:pt>
                <c:pt idx="10">
                  <c:v>52.508814999999998</c:v>
                </c:pt>
                <c:pt idx="11">
                  <c:v>48.311408999999998</c:v>
                </c:pt>
                <c:pt idx="12">
                  <c:v>46.529218999999998</c:v>
                </c:pt>
                <c:pt idx="13">
                  <c:v>48.367980000000003</c:v>
                </c:pt>
                <c:pt idx="14">
                  <c:v>52.058706000000001</c:v>
                </c:pt>
                <c:pt idx="15">
                  <c:v>52.329661000000002</c:v>
                </c:pt>
                <c:pt idx="16">
                  <c:v>51.491223000000005</c:v>
                </c:pt>
                <c:pt idx="17">
                  <c:v>45.296976999999998</c:v>
                </c:pt>
                <c:pt idx="18">
                  <c:v>51.713679999999997</c:v>
                </c:pt>
                <c:pt idx="19">
                  <c:v>48.906016999999999</c:v>
                </c:pt>
                <c:pt idx="20">
                  <c:v>50.550971000000004</c:v>
                </c:pt>
                <c:pt idx="21">
                  <c:v>45.503464000000008</c:v>
                </c:pt>
                <c:pt idx="22">
                  <c:v>53.219456000000001</c:v>
                </c:pt>
                <c:pt idx="23">
                  <c:v>50.213245000000001</c:v>
                </c:pt>
                <c:pt idx="24">
                  <c:v>51.186339000000004</c:v>
                </c:pt>
                <c:pt idx="25">
                  <c:v>44.759889999999999</c:v>
                </c:pt>
                <c:pt idx="26">
                  <c:v>49.488500000000002</c:v>
                </c:pt>
                <c:pt idx="27">
                  <c:v>50.943142999999999</c:v>
                </c:pt>
              </c:numCache>
            </c:numRef>
          </c:val>
          <c:smooth val="0"/>
          <c:extLst xmlns:c16r2="http://schemas.microsoft.com/office/drawing/2015/06/chart">
            <c:ext xmlns:c16="http://schemas.microsoft.com/office/drawing/2014/chart" uri="{C3380CC4-5D6E-409C-BE32-E72D297353CC}">
              <c16:uniqueId val="{00000001-6153-402E-B037-AF43FD03D27F}"/>
            </c:ext>
          </c:extLst>
        </c:ser>
        <c:ser>
          <c:idx val="2"/>
          <c:order val="2"/>
          <c:tx>
            <c:strRef>
              <c:f>Graphs!$I$60</c:f>
              <c:strCache>
                <c:ptCount val="1"/>
                <c:pt idx="0">
                  <c:v>S. Korea</c:v>
                </c:pt>
              </c:strCache>
            </c:strRef>
          </c:tx>
          <c:spPr>
            <a:ln>
              <a:solidFill>
                <a:srgbClr val="97B9E0"/>
              </a:solidFill>
            </a:ln>
          </c:spPr>
          <c:marker>
            <c:symbol val="none"/>
          </c:marker>
          <c:cat>
            <c:numRef>
              <c:f>Graphs!$AX$57:$BY$57</c:f>
              <c:numCache>
                <c:formatCode>General</c:formatCode>
                <c:ptCount val="28"/>
                <c:pt idx="0">
                  <c:v>2010</c:v>
                </c:pt>
                <c:pt idx="4">
                  <c:v>2011</c:v>
                </c:pt>
                <c:pt idx="8">
                  <c:v>2012</c:v>
                </c:pt>
                <c:pt idx="12">
                  <c:v>2013</c:v>
                </c:pt>
                <c:pt idx="16">
                  <c:v>2014</c:v>
                </c:pt>
                <c:pt idx="20">
                  <c:v>2015</c:v>
                </c:pt>
                <c:pt idx="24">
                  <c:v>2016</c:v>
                </c:pt>
              </c:numCache>
            </c:numRef>
          </c:cat>
          <c:val>
            <c:numRef>
              <c:f>Graphs!$AX$60:$BY$60</c:f>
              <c:numCache>
                <c:formatCode>#,##0.0</c:formatCode>
                <c:ptCount val="28"/>
                <c:pt idx="0">
                  <c:v>27.975461266000003</c:v>
                </c:pt>
                <c:pt idx="1">
                  <c:v>28.786293053999998</c:v>
                </c:pt>
                <c:pt idx="2">
                  <c:v>31.610851955999998</c:v>
                </c:pt>
                <c:pt idx="3">
                  <c:v>30.204720075000004</c:v>
                </c:pt>
                <c:pt idx="4">
                  <c:v>32.695116482999993</c:v>
                </c:pt>
                <c:pt idx="5">
                  <c:v>29.917968180999999</c:v>
                </c:pt>
                <c:pt idx="6">
                  <c:v>33.832346279999996</c:v>
                </c:pt>
                <c:pt idx="7">
                  <c:v>32.765024323999995</c:v>
                </c:pt>
                <c:pt idx="8">
                  <c:v>32.982637730999997</c:v>
                </c:pt>
                <c:pt idx="9">
                  <c:v>29.025472991000001</c:v>
                </c:pt>
                <c:pt idx="10">
                  <c:v>32.585648659</c:v>
                </c:pt>
                <c:pt idx="11">
                  <c:v>31.000229554000001</c:v>
                </c:pt>
                <c:pt idx="12">
                  <c:v>31.388820096</c:v>
                </c:pt>
                <c:pt idx="13">
                  <c:v>31.45307494</c:v>
                </c:pt>
                <c:pt idx="14">
                  <c:v>32.418624805</c:v>
                </c:pt>
                <c:pt idx="15">
                  <c:v>31.294398140999999</c:v>
                </c:pt>
                <c:pt idx="16">
                  <c:v>32.251619968999997</c:v>
                </c:pt>
                <c:pt idx="17">
                  <c:v>33.481205649000003</c:v>
                </c:pt>
                <c:pt idx="18">
                  <c:v>32.855104617999999</c:v>
                </c:pt>
                <c:pt idx="19">
                  <c:v>32.437557680000005</c:v>
                </c:pt>
                <c:pt idx="20">
                  <c:v>33.608630392000002</c:v>
                </c:pt>
                <c:pt idx="21">
                  <c:v>34.564060778000005</c:v>
                </c:pt>
                <c:pt idx="22">
                  <c:v>33.533461523</c:v>
                </c:pt>
                <c:pt idx="23">
                  <c:v>33.271355607000004</c:v>
                </c:pt>
                <c:pt idx="24">
                  <c:v>32.848052605000007</c:v>
                </c:pt>
                <c:pt idx="25">
                  <c:v>30.968064826999999</c:v>
                </c:pt>
                <c:pt idx="26">
                  <c:v>34.815453163000001</c:v>
                </c:pt>
                <c:pt idx="27">
                  <c:v>35.940454450288641</c:v>
                </c:pt>
              </c:numCache>
            </c:numRef>
          </c:val>
          <c:smooth val="0"/>
          <c:extLst xmlns:c16r2="http://schemas.microsoft.com/office/drawing/2015/06/chart">
            <c:ext xmlns:c16="http://schemas.microsoft.com/office/drawing/2014/chart" uri="{C3380CC4-5D6E-409C-BE32-E72D297353CC}">
              <c16:uniqueId val="{00000002-6153-402E-B037-AF43FD03D27F}"/>
            </c:ext>
          </c:extLst>
        </c:ser>
        <c:ser>
          <c:idx val="4"/>
          <c:order val="3"/>
          <c:tx>
            <c:strRef>
              <c:f>Graphs!$I$62</c:f>
              <c:strCache>
                <c:ptCount val="1"/>
                <c:pt idx="0">
                  <c:v>India</c:v>
                </c:pt>
              </c:strCache>
            </c:strRef>
          </c:tx>
          <c:marker>
            <c:symbol val="none"/>
          </c:marker>
          <c:cat>
            <c:numRef>
              <c:f>Graphs!$AX$57:$BY$57</c:f>
              <c:numCache>
                <c:formatCode>General</c:formatCode>
                <c:ptCount val="28"/>
                <c:pt idx="0">
                  <c:v>2010</c:v>
                </c:pt>
                <c:pt idx="4">
                  <c:v>2011</c:v>
                </c:pt>
                <c:pt idx="8">
                  <c:v>2012</c:v>
                </c:pt>
                <c:pt idx="12">
                  <c:v>2013</c:v>
                </c:pt>
                <c:pt idx="16">
                  <c:v>2014</c:v>
                </c:pt>
                <c:pt idx="20">
                  <c:v>2015</c:v>
                </c:pt>
                <c:pt idx="24">
                  <c:v>2016</c:v>
                </c:pt>
              </c:numCache>
            </c:numRef>
          </c:cat>
          <c:val>
            <c:numRef>
              <c:f>Graphs!$AX$62:$BY$62</c:f>
              <c:numCache>
                <c:formatCode>#,##0.0</c:formatCode>
                <c:ptCount val="28"/>
                <c:pt idx="0">
                  <c:v>20.514684000000003</c:v>
                </c:pt>
                <c:pt idx="1">
                  <c:v>19.564544999999999</c:v>
                </c:pt>
                <c:pt idx="2">
                  <c:v>15.650206000000001</c:v>
                </c:pt>
                <c:pt idx="3">
                  <c:v>12.890643000000001</c:v>
                </c:pt>
                <c:pt idx="4">
                  <c:v>13.961666999999998</c:v>
                </c:pt>
                <c:pt idx="5">
                  <c:v>24.898305999999998</c:v>
                </c:pt>
                <c:pt idx="6">
                  <c:v>24.532122999999999</c:v>
                </c:pt>
                <c:pt idx="7">
                  <c:v>23.534216999999998</c:v>
                </c:pt>
                <c:pt idx="8">
                  <c:v>24.431953</c:v>
                </c:pt>
                <c:pt idx="9">
                  <c:v>31.546985999999997</c:v>
                </c:pt>
                <c:pt idx="10">
                  <c:v>30.653382000000001</c:v>
                </c:pt>
                <c:pt idx="11">
                  <c:v>36.380544</c:v>
                </c:pt>
                <c:pt idx="12">
                  <c:v>35.768578000000005</c:v>
                </c:pt>
                <c:pt idx="13">
                  <c:v>42.525376999999999</c:v>
                </c:pt>
                <c:pt idx="14">
                  <c:v>41.375402999999999</c:v>
                </c:pt>
                <c:pt idx="15">
                  <c:v>41.255305</c:v>
                </c:pt>
                <c:pt idx="16">
                  <c:v>41.475125000000006</c:v>
                </c:pt>
                <c:pt idx="17">
                  <c:v>55.507296999999994</c:v>
                </c:pt>
                <c:pt idx="18">
                  <c:v>49.875259</c:v>
                </c:pt>
                <c:pt idx="19">
                  <c:v>53.932531000000004</c:v>
                </c:pt>
                <c:pt idx="20">
                  <c:v>62.698754000000001</c:v>
                </c:pt>
                <c:pt idx="21">
                  <c:v>51.607225999999997</c:v>
                </c:pt>
                <c:pt idx="22">
                  <c:v>45.579666000000003</c:v>
                </c:pt>
                <c:pt idx="23">
                  <c:v>48.020159000000007</c:v>
                </c:pt>
                <c:pt idx="24">
                  <c:v>53.385949999999994</c:v>
                </c:pt>
                <c:pt idx="25">
                  <c:v>51.643337000000002</c:v>
                </c:pt>
                <c:pt idx="26">
                  <c:v>46.181532999999995</c:v>
                </c:pt>
                <c:pt idx="27">
                  <c:v>43.680827999999998</c:v>
                </c:pt>
              </c:numCache>
            </c:numRef>
          </c:val>
          <c:smooth val="0"/>
          <c:extLst xmlns:c16r2="http://schemas.microsoft.com/office/drawing/2015/06/chart">
            <c:ext xmlns:c16="http://schemas.microsoft.com/office/drawing/2014/chart" uri="{C3380CC4-5D6E-409C-BE32-E72D297353CC}">
              <c16:uniqueId val="{00000004-6153-402E-B037-AF43FD03D27F}"/>
            </c:ext>
          </c:extLst>
        </c:ser>
        <c:ser>
          <c:idx val="5"/>
          <c:order val="4"/>
          <c:tx>
            <c:strRef>
              <c:f>Graphs!$I$63</c:f>
              <c:strCache>
                <c:ptCount val="1"/>
                <c:pt idx="0">
                  <c:v>Europe</c:v>
                </c:pt>
              </c:strCache>
            </c:strRef>
          </c:tx>
          <c:spPr>
            <a:ln>
              <a:solidFill>
                <a:srgbClr val="00B050"/>
              </a:solidFill>
            </a:ln>
          </c:spPr>
          <c:marker>
            <c:symbol val="none"/>
          </c:marker>
          <c:cat>
            <c:numRef>
              <c:f>Graphs!$AX$57:$BY$57</c:f>
              <c:numCache>
                <c:formatCode>General</c:formatCode>
                <c:ptCount val="28"/>
                <c:pt idx="0">
                  <c:v>2010</c:v>
                </c:pt>
                <c:pt idx="4">
                  <c:v>2011</c:v>
                </c:pt>
                <c:pt idx="8">
                  <c:v>2012</c:v>
                </c:pt>
                <c:pt idx="12">
                  <c:v>2013</c:v>
                </c:pt>
                <c:pt idx="16">
                  <c:v>2014</c:v>
                </c:pt>
                <c:pt idx="20">
                  <c:v>2015</c:v>
                </c:pt>
                <c:pt idx="24">
                  <c:v>2016</c:v>
                </c:pt>
              </c:numCache>
            </c:numRef>
          </c:cat>
          <c:val>
            <c:numRef>
              <c:f>Graphs!$AX$63:$BY$63</c:f>
              <c:numCache>
                <c:formatCode>#,##0.0</c:formatCode>
                <c:ptCount val="28"/>
                <c:pt idx="0">
                  <c:v>37.945828643750005</c:v>
                </c:pt>
                <c:pt idx="1">
                  <c:v>35.875626493749991</c:v>
                </c:pt>
                <c:pt idx="2">
                  <c:v>35.53494719375</c:v>
                </c:pt>
                <c:pt idx="3">
                  <c:v>43.52391159375</c:v>
                </c:pt>
                <c:pt idx="4">
                  <c:v>39.210775300000002</c:v>
                </c:pt>
                <c:pt idx="5">
                  <c:v>42.742099650000007</c:v>
                </c:pt>
                <c:pt idx="6">
                  <c:v>45.89453795</c:v>
                </c:pt>
                <c:pt idx="7">
                  <c:v>47.662387900000013</c:v>
                </c:pt>
                <c:pt idx="8">
                  <c:v>47.410069650000004</c:v>
                </c:pt>
                <c:pt idx="9">
                  <c:v>45.953021700000008</c:v>
                </c:pt>
                <c:pt idx="10">
                  <c:v>46.534614349999998</c:v>
                </c:pt>
                <c:pt idx="11">
                  <c:v>51.723100549999998</c:v>
                </c:pt>
                <c:pt idx="12">
                  <c:v>46.196471250000002</c:v>
                </c:pt>
                <c:pt idx="13">
                  <c:v>46.058373099999997</c:v>
                </c:pt>
                <c:pt idx="14">
                  <c:v>45.089298650000003</c:v>
                </c:pt>
                <c:pt idx="15">
                  <c:v>51.921110849999998</c:v>
                </c:pt>
                <c:pt idx="16">
                  <c:v>49.839436050000003</c:v>
                </c:pt>
                <c:pt idx="17">
                  <c:v>42.859576999999994</c:v>
                </c:pt>
                <c:pt idx="18">
                  <c:v>44.005983649999997</c:v>
                </c:pt>
                <c:pt idx="19">
                  <c:v>49.738075499999994</c:v>
                </c:pt>
                <c:pt idx="20">
                  <c:v>46.863184078654527</c:v>
                </c:pt>
                <c:pt idx="21">
                  <c:v>42.889391601700368</c:v>
                </c:pt>
                <c:pt idx="22">
                  <c:v>40.814527375261015</c:v>
                </c:pt>
                <c:pt idx="23">
                  <c:v>43.792360486687599</c:v>
                </c:pt>
                <c:pt idx="24">
                  <c:v>38.307079300654664</c:v>
                </c:pt>
                <c:pt idx="25">
                  <c:v>31.904257655716318</c:v>
                </c:pt>
                <c:pt idx="26">
                  <c:v>35.284040840006753</c:v>
                </c:pt>
                <c:pt idx="27">
                  <c:v>36.661368851293631</c:v>
                </c:pt>
              </c:numCache>
            </c:numRef>
          </c:val>
          <c:smooth val="0"/>
          <c:extLst xmlns:c16r2="http://schemas.microsoft.com/office/drawing/2015/06/chart">
            <c:ext xmlns:c16="http://schemas.microsoft.com/office/drawing/2014/chart" uri="{C3380CC4-5D6E-409C-BE32-E72D297353CC}">
              <c16:uniqueId val="{00000005-6153-402E-B037-AF43FD03D27F}"/>
            </c:ext>
          </c:extLst>
        </c:ser>
        <c:dLbls>
          <c:showLegendKey val="0"/>
          <c:showVal val="0"/>
          <c:showCatName val="0"/>
          <c:showSerName val="0"/>
          <c:showPercent val="0"/>
          <c:showBubbleSize val="0"/>
        </c:dLbls>
        <c:marker val="1"/>
        <c:smooth val="0"/>
        <c:axId val="69149440"/>
        <c:axId val="69150976"/>
      </c:lineChart>
      <c:catAx>
        <c:axId val="69149440"/>
        <c:scaling>
          <c:orientation val="minMax"/>
        </c:scaling>
        <c:delete val="0"/>
        <c:axPos val="b"/>
        <c:numFmt formatCode="General" sourceLinked="0"/>
        <c:majorTickMark val="none"/>
        <c:minorTickMark val="none"/>
        <c:tickLblPos val="nextTo"/>
        <c:crossAx val="69150976"/>
        <c:crosses val="autoZero"/>
        <c:auto val="1"/>
        <c:lblAlgn val="ctr"/>
        <c:lblOffset val="100"/>
        <c:noMultiLvlLbl val="0"/>
      </c:catAx>
      <c:valAx>
        <c:axId val="69150976"/>
        <c:scaling>
          <c:orientation val="minMax"/>
        </c:scaling>
        <c:delete val="0"/>
        <c:axPos val="l"/>
        <c:title>
          <c:tx>
            <c:rich>
              <a:bodyPr/>
              <a:lstStyle/>
              <a:p>
                <a:pPr>
                  <a:defRPr b="0"/>
                </a:pPr>
                <a:r>
                  <a:rPr lang="en-US" dirty="0"/>
                  <a:t>Metric</a:t>
                </a:r>
                <a:r>
                  <a:rPr lang="en-US" baseline="0" dirty="0"/>
                  <a:t> </a:t>
                </a:r>
                <a:r>
                  <a:rPr lang="en-US" baseline="0" dirty="0" err="1"/>
                  <a:t>tonnes</a:t>
                </a:r>
                <a:r>
                  <a:rPr lang="en-US" baseline="0" dirty="0"/>
                  <a:t> </a:t>
                </a:r>
                <a:r>
                  <a:rPr lang="en-US" i="1" baseline="0" dirty="0"/>
                  <a:t>(millions)</a:t>
                </a:r>
                <a:endParaRPr lang="en-US" dirty="0"/>
              </a:p>
            </c:rich>
          </c:tx>
          <c:layout/>
          <c:overlay val="0"/>
        </c:title>
        <c:numFmt formatCode="#,##0" sourceLinked="0"/>
        <c:majorTickMark val="out"/>
        <c:minorTickMark val="none"/>
        <c:tickLblPos val="nextTo"/>
        <c:crossAx val="69149440"/>
        <c:crossesAt val="1"/>
        <c:crossBetween val="between"/>
      </c:valAx>
    </c:plotArea>
    <c:legend>
      <c:legendPos val="b"/>
      <c:layout/>
      <c:overlay val="0"/>
    </c:legend>
    <c:plotVisOnly val="1"/>
    <c:dispBlanksAs val="zero"/>
    <c:showDLblsOverMax val="0"/>
  </c:chart>
  <c:spPr>
    <a:ln>
      <a:noFill/>
    </a:ln>
  </c:spPr>
  <c:txPr>
    <a:bodyPr/>
    <a:lstStyle/>
    <a:p>
      <a:pPr>
        <a:defRPr>
          <a:latin typeface="Times New Roman" panose="02020603050405020304" pitchFamily="18" charset="0"/>
          <a:cs typeface="Times New Roman" panose="02020603050405020304" pitchFamily="18" charset="0"/>
        </a:defRPr>
      </a:pPr>
      <a:endParaRPr lang="nb-NO"/>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Total fleet</c:v>
          </c:tx>
          <c:spPr>
            <a:solidFill>
              <a:srgbClr val="376092"/>
            </a:solidFill>
            <a:ln>
              <a:noFill/>
            </a:ln>
            <a:effectLst/>
          </c:spPr>
          <c:invertIfNegative val="0"/>
          <c:cat>
            <c:numRef>
              <c:f>Orderbook!$A$4:$A$40</c:f>
              <c:numCache>
                <c:formatCode>General</c:formatCode>
                <c:ptCount val="37"/>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formatCode="mmm\-yy">
                  <c:v>42736</c:v>
                </c:pt>
              </c:numCache>
            </c:numRef>
          </c:cat>
          <c:val>
            <c:numRef>
              <c:f>Orderbook!$H$4:$H$40</c:f>
              <c:numCache>
                <c:formatCode>0</c:formatCode>
                <c:ptCount val="37"/>
                <c:pt idx="0">
                  <c:v>154.69999999999999</c:v>
                </c:pt>
                <c:pt idx="1">
                  <c:v>169.20000000000002</c:v>
                </c:pt>
                <c:pt idx="2">
                  <c:v>178.1</c:v>
                </c:pt>
                <c:pt idx="3">
                  <c:v>187.79999999999998</c:v>
                </c:pt>
                <c:pt idx="4">
                  <c:v>197.49999999999997</c:v>
                </c:pt>
                <c:pt idx="5">
                  <c:v>195.99999999999997</c:v>
                </c:pt>
                <c:pt idx="6">
                  <c:v>193.2</c:v>
                </c:pt>
                <c:pt idx="7">
                  <c:v>189.19999999999996</c:v>
                </c:pt>
                <c:pt idx="8">
                  <c:v>197.7</c:v>
                </c:pt>
                <c:pt idx="9">
                  <c:v>206.89999999999998</c:v>
                </c:pt>
                <c:pt idx="10">
                  <c:v>215.90000000000003</c:v>
                </c:pt>
                <c:pt idx="11">
                  <c:v>211.9</c:v>
                </c:pt>
                <c:pt idx="12">
                  <c:v>216.6</c:v>
                </c:pt>
                <c:pt idx="13">
                  <c:v>221.80000000000004</c:v>
                </c:pt>
                <c:pt idx="14">
                  <c:v>239.99999999999997</c:v>
                </c:pt>
                <c:pt idx="15">
                  <c:v>250.60000000000002</c:v>
                </c:pt>
                <c:pt idx="16">
                  <c:v>262.89999999999998</c:v>
                </c:pt>
                <c:pt idx="17">
                  <c:v>264.39999999999998</c:v>
                </c:pt>
                <c:pt idx="18">
                  <c:v>268.5</c:v>
                </c:pt>
                <c:pt idx="19">
                  <c:v>274.5</c:v>
                </c:pt>
                <c:pt idx="20">
                  <c:v>286.39999999999998</c:v>
                </c:pt>
                <c:pt idx="21">
                  <c:v>294.2</c:v>
                </c:pt>
                <c:pt idx="22">
                  <c:v>302.60000000000002</c:v>
                </c:pt>
                <c:pt idx="23">
                  <c:v>321.3</c:v>
                </c:pt>
                <c:pt idx="24">
                  <c:v>341.7</c:v>
                </c:pt>
                <c:pt idx="25">
                  <c:v>364</c:v>
                </c:pt>
                <c:pt idx="26">
                  <c:v>388.4</c:v>
                </c:pt>
                <c:pt idx="27">
                  <c:v>420.6</c:v>
                </c:pt>
                <c:pt idx="28">
                  <c:v>457.89999999999992</c:v>
                </c:pt>
                <c:pt idx="29">
                  <c:v>534.30000000000007</c:v>
                </c:pt>
                <c:pt idx="30">
                  <c:v>610.6</c:v>
                </c:pt>
                <c:pt idx="31">
                  <c:v>674.19999999999993</c:v>
                </c:pt>
                <c:pt idx="32">
                  <c:v>709.8</c:v>
                </c:pt>
                <c:pt idx="33">
                  <c:v>747.35</c:v>
                </c:pt>
                <c:pt idx="34">
                  <c:v>766.2</c:v>
                </c:pt>
                <c:pt idx="35">
                  <c:v>783.18</c:v>
                </c:pt>
                <c:pt idx="36">
                  <c:v>790</c:v>
                </c:pt>
              </c:numCache>
            </c:numRef>
          </c:val>
          <c:extLst xmlns:c16r2="http://schemas.microsoft.com/office/drawing/2015/06/chart">
            <c:ext xmlns:c16="http://schemas.microsoft.com/office/drawing/2014/chart" uri="{C3380CC4-5D6E-409C-BE32-E72D297353CC}">
              <c16:uniqueId val="{00000000-3D36-4ECA-9650-2EB904B48EC2}"/>
            </c:ext>
          </c:extLst>
        </c:ser>
        <c:dLbls>
          <c:showLegendKey val="0"/>
          <c:showVal val="0"/>
          <c:showCatName val="0"/>
          <c:showSerName val="0"/>
          <c:showPercent val="0"/>
          <c:showBubbleSize val="0"/>
        </c:dLbls>
        <c:gapWidth val="100"/>
        <c:axId val="70182400"/>
        <c:axId val="70183936"/>
      </c:barChart>
      <c:lineChart>
        <c:grouping val="standard"/>
        <c:varyColors val="0"/>
        <c:ser>
          <c:idx val="1"/>
          <c:order val="1"/>
          <c:tx>
            <c:v>Order book as % of fleet</c:v>
          </c:tx>
          <c:spPr>
            <a:ln w="28575" cap="rnd">
              <a:solidFill>
                <a:srgbClr val="C6AB38"/>
              </a:solidFill>
              <a:round/>
            </a:ln>
            <a:effectLst/>
          </c:spPr>
          <c:marker>
            <c:symbol val="none"/>
          </c:marker>
          <c:cat>
            <c:numRef>
              <c:f>Orderbook!$A$4:$A$40</c:f>
              <c:numCache>
                <c:formatCode>General</c:formatCode>
                <c:ptCount val="37"/>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formatCode="mmm\-yy">
                  <c:v>42736</c:v>
                </c:pt>
              </c:numCache>
            </c:numRef>
          </c:cat>
          <c:val>
            <c:numRef>
              <c:f>Orderbook!$F$4:$F$40</c:f>
              <c:numCache>
                <c:formatCode>General</c:formatCode>
                <c:ptCount val="37"/>
                <c:pt idx="0">
                  <c:v>0.20491273432449905</c:v>
                </c:pt>
                <c:pt idx="1">
                  <c:v>0.12825059101654845</c:v>
                </c:pt>
                <c:pt idx="2">
                  <c:v>0.15946097697922515</c:v>
                </c:pt>
                <c:pt idx="3">
                  <c:v>0.13631522896698617</c:v>
                </c:pt>
                <c:pt idx="4">
                  <c:v>9.3164556962025316E-2</c:v>
                </c:pt>
                <c:pt idx="5">
                  <c:v>5.9693877551020409E-2</c:v>
                </c:pt>
                <c:pt idx="6">
                  <c:v>4.5548654244306423E-2</c:v>
                </c:pt>
                <c:pt idx="7">
                  <c:v>7.1881606765327705E-2</c:v>
                </c:pt>
                <c:pt idx="8">
                  <c:v>8.85179564997471E-2</c:v>
                </c:pt>
                <c:pt idx="9">
                  <c:v>4.4465925567907204E-2</c:v>
                </c:pt>
                <c:pt idx="10">
                  <c:v>6.1139416396479837E-2</c:v>
                </c:pt>
                <c:pt idx="11">
                  <c:v>7.5507314771118453E-2</c:v>
                </c:pt>
                <c:pt idx="12">
                  <c:v>0.12280701754385966</c:v>
                </c:pt>
                <c:pt idx="13">
                  <c:v>0.15599639314697925</c:v>
                </c:pt>
                <c:pt idx="14">
                  <c:v>0.14583333333333334</c:v>
                </c:pt>
                <c:pt idx="15">
                  <c:v>0.11811652035115722</c:v>
                </c:pt>
                <c:pt idx="16">
                  <c:v>0.10688474705211108</c:v>
                </c:pt>
                <c:pt idx="17">
                  <c:v>8.7745839636913778E-2</c:v>
                </c:pt>
                <c:pt idx="18">
                  <c:v>0.11098696461824954</c:v>
                </c:pt>
                <c:pt idx="19">
                  <c:v>0.12823315118397086</c:v>
                </c:pt>
                <c:pt idx="20">
                  <c:v>8.9734636871508386E-2</c:v>
                </c:pt>
                <c:pt idx="21">
                  <c:v>9.7892590074779073E-2</c:v>
                </c:pt>
                <c:pt idx="22">
                  <c:v>0.15532055518836746</c:v>
                </c:pt>
                <c:pt idx="23">
                  <c:v>0.19670090258325554</c:v>
                </c:pt>
                <c:pt idx="24">
                  <c:v>0.19724904887328068</c:v>
                </c:pt>
                <c:pt idx="25">
                  <c:v>0.22445054945054946</c:v>
                </c:pt>
                <c:pt idx="26">
                  <c:v>0.56513903192584969</c:v>
                </c:pt>
                <c:pt idx="27">
                  <c:v>0.67308606752258682</c:v>
                </c:pt>
                <c:pt idx="28">
                  <c:v>0.57174055470626783</c:v>
                </c:pt>
                <c:pt idx="29">
                  <c:v>0.4697735354669661</c:v>
                </c:pt>
                <c:pt idx="30">
                  <c:v>0.32197838191942352</c:v>
                </c:pt>
                <c:pt idx="31">
                  <c:v>0.18199347374666272</c:v>
                </c:pt>
                <c:pt idx="32">
                  <c:v>0.18779938010707245</c:v>
                </c:pt>
                <c:pt idx="33">
                  <c:v>0.20954037599518296</c:v>
                </c:pt>
                <c:pt idx="34">
                  <c:v>0.1568780997128687</c:v>
                </c:pt>
                <c:pt idx="35">
                  <c:v>9.8444801961234965E-2</c:v>
                </c:pt>
                <c:pt idx="36">
                  <c:v>8.759493670886076E-2</c:v>
                </c:pt>
              </c:numCache>
            </c:numRef>
          </c:val>
          <c:smooth val="0"/>
          <c:extLst xmlns:c16r2="http://schemas.microsoft.com/office/drawing/2015/06/chart">
            <c:ext xmlns:c16="http://schemas.microsoft.com/office/drawing/2014/chart" uri="{C3380CC4-5D6E-409C-BE32-E72D297353CC}">
              <c16:uniqueId val="{00000001-3D36-4ECA-9650-2EB904B48EC2}"/>
            </c:ext>
          </c:extLst>
        </c:ser>
        <c:ser>
          <c:idx val="2"/>
          <c:order val="2"/>
          <c:tx>
            <c:v>Current order book as % of fleet</c:v>
          </c:tx>
          <c:spPr>
            <a:ln w="28575" cap="rnd">
              <a:solidFill>
                <a:srgbClr val="17102F"/>
              </a:solidFill>
              <a:prstDash val="sysDot"/>
              <a:round/>
            </a:ln>
            <a:effectLst/>
          </c:spPr>
          <c:marker>
            <c:symbol val="none"/>
          </c:marker>
          <c:dLbls>
            <c:dLbl>
              <c:idx val="0"/>
              <c:delete val="1"/>
              <c:extLst xmlns:c16r2="http://schemas.microsoft.com/office/drawing/2015/06/chart">
                <c:ext xmlns:c16="http://schemas.microsoft.com/office/drawing/2014/chart" uri="{C3380CC4-5D6E-409C-BE32-E72D297353CC}">
                  <c16:uniqueId val="{00000004-3D36-4ECA-9650-2EB904B48EC2}"/>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5-3D36-4ECA-9650-2EB904B48EC2}"/>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6-3D36-4ECA-9650-2EB904B48EC2}"/>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7-3D36-4ECA-9650-2EB904B48EC2}"/>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8-3D36-4ECA-9650-2EB904B48EC2}"/>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9-3D36-4ECA-9650-2EB904B48EC2}"/>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A-3D36-4ECA-9650-2EB904B48EC2}"/>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0C-3D36-4ECA-9650-2EB904B48EC2}"/>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0B-3D36-4ECA-9650-2EB904B48EC2}"/>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0D-3D36-4ECA-9650-2EB904B48EC2}"/>
                </c:ext>
                <c:ext xmlns:c15="http://schemas.microsoft.com/office/drawing/2012/chart" uri="{CE6537A1-D6FC-4f65-9D91-7224C49458BB}"/>
              </c:extLst>
            </c:dLbl>
            <c:dLbl>
              <c:idx val="10"/>
              <c:delete val="1"/>
              <c:extLst xmlns:c16r2="http://schemas.microsoft.com/office/drawing/2015/06/chart">
                <c:ext xmlns:c16="http://schemas.microsoft.com/office/drawing/2014/chart" uri="{C3380CC4-5D6E-409C-BE32-E72D297353CC}">
                  <c16:uniqueId val="{0000000E-3D36-4ECA-9650-2EB904B48EC2}"/>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10-3D36-4ECA-9650-2EB904B48EC2}"/>
                </c:ext>
                <c:ext xmlns:c15="http://schemas.microsoft.com/office/drawing/2012/chart" uri="{CE6537A1-D6FC-4f65-9D91-7224C49458BB}"/>
              </c:extLst>
            </c:dLbl>
            <c:dLbl>
              <c:idx val="12"/>
              <c:delete val="1"/>
              <c:extLst xmlns:c16r2="http://schemas.microsoft.com/office/drawing/2015/06/chart">
                <c:ext xmlns:c16="http://schemas.microsoft.com/office/drawing/2014/chart" uri="{C3380CC4-5D6E-409C-BE32-E72D297353CC}">
                  <c16:uniqueId val="{0000000F-3D36-4ECA-9650-2EB904B48EC2}"/>
                </c:ext>
                <c:ext xmlns:c15="http://schemas.microsoft.com/office/drawing/2012/chart" uri="{CE6537A1-D6FC-4f65-9D91-7224C49458BB}"/>
              </c:extLst>
            </c:dLbl>
            <c:dLbl>
              <c:idx val="13"/>
              <c:delete val="1"/>
              <c:extLst xmlns:c16r2="http://schemas.microsoft.com/office/drawing/2015/06/chart">
                <c:ext xmlns:c16="http://schemas.microsoft.com/office/drawing/2014/chart" uri="{C3380CC4-5D6E-409C-BE32-E72D297353CC}">
                  <c16:uniqueId val="{00000011-3D36-4ECA-9650-2EB904B48EC2}"/>
                </c:ext>
                <c:ext xmlns:c15="http://schemas.microsoft.com/office/drawing/2012/chart" uri="{CE6537A1-D6FC-4f65-9D91-7224C49458BB}"/>
              </c:extLst>
            </c:dLbl>
            <c:dLbl>
              <c:idx val="14"/>
              <c:delete val="1"/>
              <c:extLst xmlns:c16r2="http://schemas.microsoft.com/office/drawing/2015/06/chart">
                <c:ext xmlns:c16="http://schemas.microsoft.com/office/drawing/2014/chart" uri="{C3380CC4-5D6E-409C-BE32-E72D297353CC}">
                  <c16:uniqueId val="{00000012-3D36-4ECA-9650-2EB904B48EC2}"/>
                </c:ext>
                <c:ext xmlns:c15="http://schemas.microsoft.com/office/drawing/2012/chart" uri="{CE6537A1-D6FC-4f65-9D91-7224C49458BB}"/>
              </c:extLst>
            </c:dLbl>
            <c:dLbl>
              <c:idx val="15"/>
              <c:delete val="1"/>
              <c:extLst xmlns:c16r2="http://schemas.microsoft.com/office/drawing/2015/06/chart">
                <c:ext xmlns:c16="http://schemas.microsoft.com/office/drawing/2014/chart" uri="{C3380CC4-5D6E-409C-BE32-E72D297353CC}">
                  <c16:uniqueId val="{0000001E-3D36-4ECA-9650-2EB904B48EC2}"/>
                </c:ext>
                <c:ext xmlns:c15="http://schemas.microsoft.com/office/drawing/2012/chart" uri="{CE6537A1-D6FC-4f65-9D91-7224C49458BB}"/>
              </c:extLst>
            </c:dLbl>
            <c:dLbl>
              <c:idx val="16"/>
              <c:delete val="1"/>
              <c:extLst xmlns:c16r2="http://schemas.microsoft.com/office/drawing/2015/06/chart">
                <c:ext xmlns:c16="http://schemas.microsoft.com/office/drawing/2014/chart" uri="{C3380CC4-5D6E-409C-BE32-E72D297353CC}">
                  <c16:uniqueId val="{00000013-3D36-4ECA-9650-2EB904B48EC2}"/>
                </c:ext>
                <c:ext xmlns:c15="http://schemas.microsoft.com/office/drawing/2012/chart" uri="{CE6537A1-D6FC-4f65-9D91-7224C49458BB}"/>
              </c:extLst>
            </c:dLbl>
            <c:dLbl>
              <c:idx val="17"/>
              <c:delete val="1"/>
              <c:extLst xmlns:c16r2="http://schemas.microsoft.com/office/drawing/2015/06/chart">
                <c:ext xmlns:c16="http://schemas.microsoft.com/office/drawing/2014/chart" uri="{C3380CC4-5D6E-409C-BE32-E72D297353CC}">
                  <c16:uniqueId val="{0000001D-3D36-4ECA-9650-2EB904B48EC2}"/>
                </c:ext>
                <c:ext xmlns:c15="http://schemas.microsoft.com/office/drawing/2012/chart" uri="{CE6537A1-D6FC-4f65-9D91-7224C49458BB}"/>
              </c:extLst>
            </c:dLbl>
            <c:dLbl>
              <c:idx val="18"/>
              <c:delete val="1"/>
              <c:extLst xmlns:c16r2="http://schemas.microsoft.com/office/drawing/2015/06/chart">
                <c:ext xmlns:c16="http://schemas.microsoft.com/office/drawing/2014/chart" uri="{C3380CC4-5D6E-409C-BE32-E72D297353CC}">
                  <c16:uniqueId val="{00000014-3D36-4ECA-9650-2EB904B48EC2}"/>
                </c:ext>
                <c:ext xmlns:c15="http://schemas.microsoft.com/office/drawing/2012/chart" uri="{CE6537A1-D6FC-4f65-9D91-7224C49458BB}"/>
              </c:extLst>
            </c:dLbl>
            <c:dLbl>
              <c:idx val="19"/>
              <c:delete val="1"/>
              <c:extLst xmlns:c16r2="http://schemas.microsoft.com/office/drawing/2015/06/chart">
                <c:ext xmlns:c16="http://schemas.microsoft.com/office/drawing/2014/chart" uri="{C3380CC4-5D6E-409C-BE32-E72D297353CC}">
                  <c16:uniqueId val="{0000001C-3D36-4ECA-9650-2EB904B48EC2}"/>
                </c:ext>
                <c:ext xmlns:c15="http://schemas.microsoft.com/office/drawing/2012/chart" uri="{CE6537A1-D6FC-4f65-9D91-7224C49458BB}"/>
              </c:extLst>
            </c:dLbl>
            <c:dLbl>
              <c:idx val="20"/>
              <c:delete val="1"/>
              <c:extLst xmlns:c16r2="http://schemas.microsoft.com/office/drawing/2015/06/chart">
                <c:ext xmlns:c16="http://schemas.microsoft.com/office/drawing/2014/chart" uri="{C3380CC4-5D6E-409C-BE32-E72D297353CC}">
                  <c16:uniqueId val="{0000001B-3D36-4ECA-9650-2EB904B48EC2}"/>
                </c:ext>
                <c:ext xmlns:c15="http://schemas.microsoft.com/office/drawing/2012/chart" uri="{CE6537A1-D6FC-4f65-9D91-7224C49458BB}"/>
              </c:extLst>
            </c:dLbl>
            <c:dLbl>
              <c:idx val="21"/>
              <c:delete val="1"/>
              <c:extLst xmlns:c16r2="http://schemas.microsoft.com/office/drawing/2015/06/chart">
                <c:ext xmlns:c16="http://schemas.microsoft.com/office/drawing/2014/chart" uri="{C3380CC4-5D6E-409C-BE32-E72D297353CC}">
                  <c16:uniqueId val="{00000015-3D36-4ECA-9650-2EB904B48EC2}"/>
                </c:ext>
                <c:ext xmlns:c15="http://schemas.microsoft.com/office/drawing/2012/chart" uri="{CE6537A1-D6FC-4f65-9D91-7224C49458BB}"/>
              </c:extLst>
            </c:dLbl>
            <c:dLbl>
              <c:idx val="22"/>
              <c:delete val="1"/>
              <c:extLst xmlns:c16r2="http://schemas.microsoft.com/office/drawing/2015/06/chart">
                <c:ext xmlns:c16="http://schemas.microsoft.com/office/drawing/2014/chart" uri="{C3380CC4-5D6E-409C-BE32-E72D297353CC}">
                  <c16:uniqueId val="{0000001A-3D36-4ECA-9650-2EB904B48EC2}"/>
                </c:ext>
                <c:ext xmlns:c15="http://schemas.microsoft.com/office/drawing/2012/chart" uri="{CE6537A1-D6FC-4f65-9D91-7224C49458BB}"/>
              </c:extLst>
            </c:dLbl>
            <c:dLbl>
              <c:idx val="23"/>
              <c:delete val="1"/>
              <c:extLst xmlns:c16r2="http://schemas.microsoft.com/office/drawing/2015/06/chart">
                <c:ext xmlns:c16="http://schemas.microsoft.com/office/drawing/2014/chart" uri="{C3380CC4-5D6E-409C-BE32-E72D297353CC}">
                  <c16:uniqueId val="{00000016-3D36-4ECA-9650-2EB904B48EC2}"/>
                </c:ext>
                <c:ext xmlns:c15="http://schemas.microsoft.com/office/drawing/2012/chart" uri="{CE6537A1-D6FC-4f65-9D91-7224C49458BB}"/>
              </c:extLst>
            </c:dLbl>
            <c:dLbl>
              <c:idx val="24"/>
              <c:delete val="1"/>
              <c:extLst xmlns:c16r2="http://schemas.microsoft.com/office/drawing/2015/06/chart">
                <c:ext xmlns:c16="http://schemas.microsoft.com/office/drawing/2014/chart" uri="{C3380CC4-5D6E-409C-BE32-E72D297353CC}">
                  <c16:uniqueId val="{00000017-3D36-4ECA-9650-2EB904B48EC2}"/>
                </c:ext>
                <c:ext xmlns:c15="http://schemas.microsoft.com/office/drawing/2012/chart" uri="{CE6537A1-D6FC-4f65-9D91-7224C49458BB}"/>
              </c:extLst>
            </c:dLbl>
            <c:dLbl>
              <c:idx val="25"/>
              <c:delete val="1"/>
              <c:extLst xmlns:c16r2="http://schemas.microsoft.com/office/drawing/2015/06/chart">
                <c:ext xmlns:c16="http://schemas.microsoft.com/office/drawing/2014/chart" uri="{C3380CC4-5D6E-409C-BE32-E72D297353CC}">
                  <c16:uniqueId val="{00000019-3D36-4ECA-9650-2EB904B48EC2}"/>
                </c:ext>
                <c:ext xmlns:c15="http://schemas.microsoft.com/office/drawing/2012/chart" uri="{CE6537A1-D6FC-4f65-9D91-7224C49458BB}"/>
              </c:extLst>
            </c:dLbl>
            <c:dLbl>
              <c:idx val="26"/>
              <c:delete val="1"/>
              <c:extLst xmlns:c16r2="http://schemas.microsoft.com/office/drawing/2015/06/chart">
                <c:ext xmlns:c16="http://schemas.microsoft.com/office/drawing/2014/chart" uri="{C3380CC4-5D6E-409C-BE32-E72D297353CC}">
                  <c16:uniqueId val="{00000018-3D36-4ECA-9650-2EB904B48EC2}"/>
                </c:ext>
                <c:ext xmlns:c15="http://schemas.microsoft.com/office/drawing/2012/chart" uri="{CE6537A1-D6FC-4f65-9D91-7224C49458BB}"/>
              </c:extLst>
            </c:dLbl>
            <c:dLbl>
              <c:idx val="27"/>
              <c:delete val="1"/>
              <c:extLst xmlns:c16r2="http://schemas.microsoft.com/office/drawing/2015/06/chart">
                <c:ext xmlns:c16="http://schemas.microsoft.com/office/drawing/2014/chart" uri="{C3380CC4-5D6E-409C-BE32-E72D297353CC}">
                  <c16:uniqueId val="{0000001F-3D36-4ECA-9650-2EB904B48EC2}"/>
                </c:ext>
                <c:ext xmlns:c15="http://schemas.microsoft.com/office/drawing/2012/chart" uri="{CE6537A1-D6FC-4f65-9D91-7224C49458BB}"/>
              </c:extLst>
            </c:dLbl>
            <c:dLbl>
              <c:idx val="28"/>
              <c:delete val="1"/>
              <c:extLst xmlns:c16r2="http://schemas.microsoft.com/office/drawing/2015/06/chart">
                <c:ext xmlns:c16="http://schemas.microsoft.com/office/drawing/2014/chart" uri="{C3380CC4-5D6E-409C-BE32-E72D297353CC}">
                  <c16:uniqueId val="{00000020-3D36-4ECA-9650-2EB904B48EC2}"/>
                </c:ext>
                <c:ext xmlns:c15="http://schemas.microsoft.com/office/drawing/2012/chart" uri="{CE6537A1-D6FC-4f65-9D91-7224C49458BB}"/>
              </c:extLst>
            </c:dLbl>
            <c:dLbl>
              <c:idx val="29"/>
              <c:delete val="1"/>
              <c:extLst xmlns:c16r2="http://schemas.microsoft.com/office/drawing/2015/06/chart">
                <c:ext xmlns:c16="http://schemas.microsoft.com/office/drawing/2014/chart" uri="{C3380CC4-5D6E-409C-BE32-E72D297353CC}">
                  <c16:uniqueId val="{00000021-3D36-4ECA-9650-2EB904B48EC2}"/>
                </c:ext>
                <c:ext xmlns:c15="http://schemas.microsoft.com/office/drawing/2012/chart" uri="{CE6537A1-D6FC-4f65-9D91-7224C49458BB}"/>
              </c:extLst>
            </c:dLbl>
            <c:dLbl>
              <c:idx val="30"/>
              <c:delete val="1"/>
              <c:extLst xmlns:c16r2="http://schemas.microsoft.com/office/drawing/2015/06/chart">
                <c:ext xmlns:c16="http://schemas.microsoft.com/office/drawing/2014/chart" uri="{C3380CC4-5D6E-409C-BE32-E72D297353CC}">
                  <c16:uniqueId val="{00000023-3D36-4ECA-9650-2EB904B48EC2}"/>
                </c:ext>
                <c:ext xmlns:c15="http://schemas.microsoft.com/office/drawing/2012/chart" uri="{CE6537A1-D6FC-4f65-9D91-7224C49458BB}"/>
              </c:extLst>
            </c:dLbl>
            <c:dLbl>
              <c:idx val="31"/>
              <c:delete val="1"/>
              <c:extLst xmlns:c16r2="http://schemas.microsoft.com/office/drawing/2015/06/chart">
                <c:ext xmlns:c16="http://schemas.microsoft.com/office/drawing/2014/chart" uri="{C3380CC4-5D6E-409C-BE32-E72D297353CC}">
                  <c16:uniqueId val="{00000022-3D36-4ECA-9650-2EB904B48EC2}"/>
                </c:ext>
                <c:ext xmlns:c15="http://schemas.microsoft.com/office/drawing/2012/chart" uri="{CE6537A1-D6FC-4f65-9D91-7224C49458BB}"/>
              </c:extLst>
            </c:dLbl>
            <c:dLbl>
              <c:idx val="32"/>
              <c:delete val="1"/>
              <c:extLst xmlns:c16r2="http://schemas.microsoft.com/office/drawing/2015/06/chart">
                <c:ext xmlns:c16="http://schemas.microsoft.com/office/drawing/2014/chart" uri="{C3380CC4-5D6E-409C-BE32-E72D297353CC}">
                  <c16:uniqueId val="{00000024-3D36-4ECA-9650-2EB904B48EC2}"/>
                </c:ext>
                <c:ext xmlns:c15="http://schemas.microsoft.com/office/drawing/2012/chart" uri="{CE6537A1-D6FC-4f65-9D91-7224C49458BB}"/>
              </c:extLst>
            </c:dLbl>
            <c:dLbl>
              <c:idx val="33"/>
              <c:delete val="1"/>
              <c:extLst xmlns:c16r2="http://schemas.microsoft.com/office/drawing/2015/06/chart">
                <c:ext xmlns:c16="http://schemas.microsoft.com/office/drawing/2014/chart" uri="{C3380CC4-5D6E-409C-BE32-E72D297353CC}">
                  <c16:uniqueId val="{00000025-3D36-4ECA-9650-2EB904B48EC2}"/>
                </c:ext>
                <c:ext xmlns:c15="http://schemas.microsoft.com/office/drawing/2012/chart" uri="{CE6537A1-D6FC-4f65-9D91-7224C49458BB}"/>
              </c:extLst>
            </c:dLbl>
            <c:dLbl>
              <c:idx val="34"/>
              <c:delete val="1"/>
              <c:extLst xmlns:c16r2="http://schemas.microsoft.com/office/drawing/2015/06/chart">
                <c:ext xmlns:c16="http://schemas.microsoft.com/office/drawing/2014/chart" uri="{C3380CC4-5D6E-409C-BE32-E72D297353CC}">
                  <c16:uniqueId val="{00000026-3D36-4ECA-9650-2EB904B48EC2}"/>
                </c:ext>
                <c:ext xmlns:c15="http://schemas.microsoft.com/office/drawing/2012/chart" uri="{CE6537A1-D6FC-4f65-9D91-7224C49458BB}"/>
              </c:extLst>
            </c:dLbl>
            <c:dLbl>
              <c:idx val="35"/>
              <c:delete val="1"/>
              <c:extLst xmlns:c16r2="http://schemas.microsoft.com/office/drawing/2015/06/chart">
                <c:ext xmlns:c16="http://schemas.microsoft.com/office/drawing/2014/chart" uri="{C3380CC4-5D6E-409C-BE32-E72D297353CC}">
                  <c16:uniqueId val="{00000027-3D36-4ECA-9650-2EB904B48EC2}"/>
                </c:ext>
                <c:ext xmlns:c15="http://schemas.microsoft.com/office/drawing/2012/chart" uri="{CE6537A1-D6FC-4f65-9D91-7224C49458BB}"/>
              </c:extLst>
            </c:dLbl>
            <c:dLbl>
              <c:idx val="36"/>
              <c:layout>
                <c:manualLayout>
                  <c:x val="-6.0386473429951688E-2"/>
                  <c:y val="-0.17557060446450978"/>
                </c:manualLayout>
              </c:layout>
              <c:numFmt formatCode="0.00%" sourceLinked="0"/>
              <c:spPr>
                <a:solidFill>
                  <a:srgbClr val="FFFFFF"/>
                </a:solidFill>
                <a:ln w="12700">
                  <a:solidFill>
                    <a:srgbClr val="C6AB38"/>
                  </a:solid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rgbClr val="595959"/>
                      </a:solidFill>
                      <a:latin typeface="+mn-lt"/>
                      <a:ea typeface="+mn-ea"/>
                      <a:cs typeface="+mn-cs"/>
                    </a:defRPr>
                  </a:pPr>
                  <a:endParaRPr lang="nb-NO"/>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D36-4ECA-9650-2EB904B48EC2}"/>
                </c:ext>
                <c:ext xmlns:c15="http://schemas.microsoft.com/office/drawing/2012/chart" uri="{CE6537A1-D6FC-4f65-9D91-7224C49458BB}">
                  <c15:spPr xmlns:c15="http://schemas.microsoft.com/office/drawing/2012/chart">
                    <a:prstGeom prst="wedgeRectCallout">
                      <a:avLst/>
                    </a:prstGeom>
                    <a:noFill/>
                    <a:ln>
                      <a:noFill/>
                    </a:ln>
                  </c15:spPr>
                  <c15:layout/>
                </c:ext>
              </c:extLst>
            </c:dLbl>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rgbClr val="595959"/>
                    </a:solidFill>
                    <a:latin typeface="+mn-lt"/>
                    <a:ea typeface="+mn-ea"/>
                    <a:cs typeface="+mn-cs"/>
                  </a:defRPr>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Orderbook!$G$4:$G$40</c:f>
              <c:numCache>
                <c:formatCode>General</c:formatCode>
                <c:ptCount val="37"/>
                <c:pt idx="0">
                  <c:v>8.759493670886076E-2</c:v>
                </c:pt>
                <c:pt idx="1">
                  <c:v>8.759493670886076E-2</c:v>
                </c:pt>
                <c:pt idx="2">
                  <c:v>8.759493670886076E-2</c:v>
                </c:pt>
                <c:pt idx="3">
                  <c:v>8.759493670886076E-2</c:v>
                </c:pt>
                <c:pt idx="4">
                  <c:v>8.759493670886076E-2</c:v>
                </c:pt>
                <c:pt idx="5">
                  <c:v>8.759493670886076E-2</c:v>
                </c:pt>
                <c:pt idx="6">
                  <c:v>8.759493670886076E-2</c:v>
                </c:pt>
                <c:pt idx="7">
                  <c:v>8.759493670886076E-2</c:v>
                </c:pt>
                <c:pt idx="8">
                  <c:v>8.759493670886076E-2</c:v>
                </c:pt>
                <c:pt idx="9">
                  <c:v>8.759493670886076E-2</c:v>
                </c:pt>
                <c:pt idx="10">
                  <c:v>8.759493670886076E-2</c:v>
                </c:pt>
                <c:pt idx="11">
                  <c:v>8.759493670886076E-2</c:v>
                </c:pt>
                <c:pt idx="12">
                  <c:v>8.759493670886076E-2</c:v>
                </c:pt>
                <c:pt idx="13">
                  <c:v>8.759493670886076E-2</c:v>
                </c:pt>
                <c:pt idx="14">
                  <c:v>8.759493670886076E-2</c:v>
                </c:pt>
                <c:pt idx="15">
                  <c:v>8.759493670886076E-2</c:v>
                </c:pt>
                <c:pt idx="16">
                  <c:v>8.759493670886076E-2</c:v>
                </c:pt>
                <c:pt idx="17">
                  <c:v>8.759493670886076E-2</c:v>
                </c:pt>
                <c:pt idx="18">
                  <c:v>8.759493670886076E-2</c:v>
                </c:pt>
                <c:pt idx="19">
                  <c:v>8.759493670886076E-2</c:v>
                </c:pt>
                <c:pt idx="20">
                  <c:v>8.759493670886076E-2</c:v>
                </c:pt>
                <c:pt idx="21">
                  <c:v>8.759493670886076E-2</c:v>
                </c:pt>
                <c:pt idx="22">
                  <c:v>8.759493670886076E-2</c:v>
                </c:pt>
                <c:pt idx="23">
                  <c:v>8.759493670886076E-2</c:v>
                </c:pt>
                <c:pt idx="24">
                  <c:v>8.759493670886076E-2</c:v>
                </c:pt>
                <c:pt idx="25">
                  <c:v>8.759493670886076E-2</c:v>
                </c:pt>
                <c:pt idx="26">
                  <c:v>8.759493670886076E-2</c:v>
                </c:pt>
                <c:pt idx="27">
                  <c:v>8.759493670886076E-2</c:v>
                </c:pt>
                <c:pt idx="28">
                  <c:v>8.759493670886076E-2</c:v>
                </c:pt>
                <c:pt idx="29">
                  <c:v>8.759493670886076E-2</c:v>
                </c:pt>
                <c:pt idx="30">
                  <c:v>8.759493670886076E-2</c:v>
                </c:pt>
                <c:pt idx="31">
                  <c:v>8.759493670886076E-2</c:v>
                </c:pt>
                <c:pt idx="32">
                  <c:v>8.759493670886076E-2</c:v>
                </c:pt>
                <c:pt idx="33">
                  <c:v>8.759493670886076E-2</c:v>
                </c:pt>
                <c:pt idx="34">
                  <c:v>8.759493670886076E-2</c:v>
                </c:pt>
                <c:pt idx="35">
                  <c:v>8.759493670886076E-2</c:v>
                </c:pt>
                <c:pt idx="36">
                  <c:v>8.759493670886076E-2</c:v>
                </c:pt>
              </c:numCache>
            </c:numRef>
          </c:val>
          <c:smooth val="0"/>
          <c:extLst xmlns:c16r2="http://schemas.microsoft.com/office/drawing/2015/06/chart">
            <c:ext xmlns:c16="http://schemas.microsoft.com/office/drawing/2014/chart" uri="{C3380CC4-5D6E-409C-BE32-E72D297353CC}">
              <c16:uniqueId val="{00000002-3D36-4ECA-9650-2EB904B48EC2}"/>
            </c:ext>
          </c:extLst>
        </c:ser>
        <c:dLbls>
          <c:showLegendKey val="0"/>
          <c:showVal val="0"/>
          <c:showCatName val="0"/>
          <c:showSerName val="0"/>
          <c:showPercent val="0"/>
          <c:showBubbleSize val="0"/>
        </c:dLbls>
        <c:marker val="1"/>
        <c:smooth val="0"/>
        <c:axId val="70237184"/>
        <c:axId val="70235264"/>
      </c:lineChart>
      <c:catAx>
        <c:axId val="70182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70183936"/>
        <c:crosses val="autoZero"/>
        <c:auto val="1"/>
        <c:lblAlgn val="ctr"/>
        <c:lblOffset val="100"/>
        <c:noMultiLvlLbl val="0"/>
      </c:catAx>
      <c:valAx>
        <c:axId val="7018393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Million DWT</a:t>
                </a:r>
              </a:p>
            </c:rich>
          </c:tx>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70182400"/>
        <c:crosses val="autoZero"/>
        <c:crossBetween val="between"/>
      </c:valAx>
      <c:valAx>
        <c:axId val="70235264"/>
        <c:scaling>
          <c:orientation val="minMax"/>
          <c:max val="0.70000000000000007"/>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a:t>
                </a:r>
                <a:r>
                  <a:rPr lang="en-US" baseline="0" dirty="0"/>
                  <a:t> of global fleet</a:t>
                </a:r>
                <a:endParaRPr lang="en-US" dirty="0"/>
              </a:p>
            </c:rich>
          </c:tx>
          <c:layout/>
          <c:overlay val="0"/>
          <c:spPr>
            <a:noFill/>
            <a:ln>
              <a:noFill/>
            </a:ln>
            <a:effectLst/>
          </c:sp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70237184"/>
        <c:crosses val="max"/>
        <c:crossBetween val="between"/>
      </c:valAx>
      <c:catAx>
        <c:axId val="70237184"/>
        <c:scaling>
          <c:orientation val="minMax"/>
        </c:scaling>
        <c:delete val="1"/>
        <c:axPos val="b"/>
        <c:numFmt formatCode="General" sourceLinked="1"/>
        <c:majorTickMark val="out"/>
        <c:minorTickMark val="none"/>
        <c:tickLblPos val="nextTo"/>
        <c:crossAx val="7023526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solidFill>
      <a:schemeClr val="bg1"/>
    </a:solidFill>
    <a:ln w="9525" cap="flat" cmpd="sng" algn="ctr">
      <a:noFill/>
      <a:round/>
    </a:ln>
    <a:effectLst/>
  </c:spPr>
  <c:txPr>
    <a:bodyPr/>
    <a:lstStyle/>
    <a:p>
      <a:pPr>
        <a:defRPr/>
      </a:pPr>
      <a:endParaRPr lang="nb-NO"/>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824698543116892E-2"/>
          <c:y val="7.4437231617014321E-2"/>
          <c:w val="0.89456902126364635"/>
          <c:h val="0.76829986322092081"/>
        </c:manualLayout>
      </c:layout>
      <c:barChart>
        <c:barDir val="col"/>
        <c:grouping val="stacked"/>
        <c:varyColors val="0"/>
        <c:ser>
          <c:idx val="5"/>
          <c:order val="0"/>
          <c:tx>
            <c:strRef>
              <c:f>'2017-01-11'!$F$37</c:f>
              <c:strCache>
                <c:ptCount val="1"/>
                <c:pt idx="0">
                  <c:v>Not commenced (%)</c:v>
                </c:pt>
              </c:strCache>
            </c:strRef>
          </c:tx>
          <c:spPr>
            <a:solidFill>
              <a:srgbClr val="C6AB38"/>
            </a:solidFill>
          </c:spPr>
          <c:invertIfNegative val="0"/>
          <c:dLbls>
            <c:spPr>
              <a:noFill/>
              <a:ln>
                <a:noFill/>
              </a:ln>
              <a:effectLst/>
            </c:spPr>
            <c:txPr>
              <a:bodyPr wrap="square" lIns="38100" tIns="19050" rIns="38100" bIns="19050" anchor="ctr">
                <a:spAutoFit/>
              </a:bodyPr>
              <a:lstStyle/>
              <a:p>
                <a:pPr>
                  <a:defRPr sz="1200"/>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'2017-01-11'!$G$28:$K$28</c:f>
              <c:strCache>
                <c:ptCount val="5"/>
                <c:pt idx="0">
                  <c:v>H1 2017</c:v>
                </c:pt>
                <c:pt idx="1">
                  <c:v>H2 2017</c:v>
                </c:pt>
                <c:pt idx="2">
                  <c:v>2018</c:v>
                </c:pt>
                <c:pt idx="3">
                  <c:v>2019-&gt;</c:v>
                </c:pt>
                <c:pt idx="4">
                  <c:v>Total</c:v>
                </c:pt>
              </c:strCache>
            </c:strRef>
          </c:cat>
          <c:val>
            <c:numRef>
              <c:f>'2017-01-11'!$G$37:$K$37</c:f>
              <c:numCache>
                <c:formatCode>0%</c:formatCode>
                <c:ptCount val="5"/>
                <c:pt idx="0">
                  <c:v>0.25288735603823864</c:v>
                </c:pt>
                <c:pt idx="1">
                  <c:v>0.36279577270062291</c:v>
                </c:pt>
                <c:pt idx="2">
                  <c:v>0.45171409012738517</c:v>
                </c:pt>
                <c:pt idx="3">
                  <c:v>0.62626548972269658</c:v>
                </c:pt>
                <c:pt idx="4">
                  <c:v>0.35348859727673698</c:v>
                </c:pt>
              </c:numCache>
            </c:numRef>
          </c:val>
          <c:extLst xmlns:c16r2="http://schemas.microsoft.com/office/drawing/2015/06/chart">
            <c:ext xmlns:c16="http://schemas.microsoft.com/office/drawing/2014/chart" uri="{C3380CC4-5D6E-409C-BE32-E72D297353CC}">
              <c16:uniqueId val="{00000000-9535-463B-881B-A5174DEB0084}"/>
            </c:ext>
          </c:extLst>
        </c:ser>
        <c:ser>
          <c:idx val="6"/>
          <c:order val="1"/>
          <c:tx>
            <c:strRef>
              <c:f>'2017-01-11'!$F$38</c:f>
              <c:strCache>
                <c:ptCount val="1"/>
                <c:pt idx="0">
                  <c:v>Under construction (%)</c:v>
                </c:pt>
              </c:strCache>
            </c:strRef>
          </c:tx>
          <c:spPr>
            <a:solidFill>
              <a:srgbClr val="97B9E0"/>
            </a:solidFill>
          </c:spPr>
          <c:invertIfNegative val="0"/>
          <c:dLbls>
            <c:spPr>
              <a:noFill/>
              <a:ln>
                <a:noFill/>
              </a:ln>
              <a:effectLst/>
            </c:spPr>
            <c:txPr>
              <a:bodyPr wrap="square" lIns="38100" tIns="19050" rIns="38100" bIns="19050" anchor="ctr">
                <a:spAutoFit/>
              </a:bodyPr>
              <a:lstStyle/>
              <a:p>
                <a:pPr>
                  <a:defRPr sz="1200"/>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'2017-01-11'!$G$28:$K$28</c:f>
              <c:strCache>
                <c:ptCount val="5"/>
                <c:pt idx="0">
                  <c:v>H1 2017</c:v>
                </c:pt>
                <c:pt idx="1">
                  <c:v>H2 2017</c:v>
                </c:pt>
                <c:pt idx="2">
                  <c:v>2018</c:v>
                </c:pt>
                <c:pt idx="3">
                  <c:v>2019-&gt;</c:v>
                </c:pt>
                <c:pt idx="4">
                  <c:v>Total</c:v>
                </c:pt>
              </c:strCache>
            </c:strRef>
          </c:cat>
          <c:val>
            <c:numRef>
              <c:f>'2017-01-11'!$G$38:$K$38</c:f>
              <c:numCache>
                <c:formatCode>0%</c:formatCode>
                <c:ptCount val="5"/>
                <c:pt idx="0">
                  <c:v>0.26551654744570752</c:v>
                </c:pt>
                <c:pt idx="1">
                  <c:v>0.51577779486055675</c:v>
                </c:pt>
                <c:pt idx="2">
                  <c:v>0.535637808715826</c:v>
                </c:pt>
                <c:pt idx="3">
                  <c:v>0.37373451027730353</c:v>
                </c:pt>
                <c:pt idx="4">
                  <c:v>0.37419503601076359</c:v>
                </c:pt>
              </c:numCache>
            </c:numRef>
          </c:val>
          <c:extLst xmlns:c16r2="http://schemas.microsoft.com/office/drawing/2015/06/chart">
            <c:ext xmlns:c16="http://schemas.microsoft.com/office/drawing/2014/chart" uri="{C3380CC4-5D6E-409C-BE32-E72D297353CC}">
              <c16:uniqueId val="{00000001-9535-463B-881B-A5174DEB0084}"/>
            </c:ext>
          </c:extLst>
        </c:ser>
        <c:ser>
          <c:idx val="7"/>
          <c:order val="2"/>
          <c:tx>
            <c:strRef>
              <c:f>'2017-01-11'!$F$39</c:f>
              <c:strCache>
                <c:ptCount val="1"/>
                <c:pt idx="0">
                  <c:v>Launched (%)</c:v>
                </c:pt>
              </c:strCache>
            </c:strRef>
          </c:tx>
          <c:spPr>
            <a:solidFill>
              <a:srgbClr val="17102F"/>
            </a:solidFill>
          </c:spPr>
          <c:invertIfNegative val="0"/>
          <c:dLbls>
            <c:dLbl>
              <c:idx val="1"/>
              <c:layout>
                <c:manualLayout>
                  <c:x val="0"/>
                  <c:y val="-1.691755264023052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0A4-4051-8DA8-6E171117D346}"/>
                </c:ext>
                <c:ext xmlns:c15="http://schemas.microsoft.com/office/drawing/2012/chart" uri="{CE6537A1-D6FC-4f65-9D91-7224C49458BB}">
                  <c15:layout/>
                </c:ext>
              </c:extLst>
            </c:dLbl>
            <c:dLbl>
              <c:idx val="2"/>
              <c:layout>
                <c:manualLayout>
                  <c:x val="1.5096618357487923E-3"/>
                  <c:y val="-3.0982299710829744E-2"/>
                </c:manualLayout>
              </c:layout>
              <c:spPr>
                <a:noFill/>
                <a:ln>
                  <a:noFill/>
                </a:ln>
                <a:effectLst/>
              </c:spPr>
              <c:txPr>
                <a:bodyPr wrap="square" lIns="38100" tIns="19050" rIns="38100" bIns="19050" anchor="ctr">
                  <a:spAutoFit/>
                </a:bodyPr>
                <a:lstStyle/>
                <a:p>
                  <a:pPr>
                    <a:defRPr sz="1200">
                      <a:solidFill>
                        <a:schemeClr val="tx1"/>
                      </a:solidFill>
                    </a:defRPr>
                  </a:pPr>
                  <a:endParaRPr lang="nb-NO"/>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9535-463B-881B-A5174DEB0084}"/>
                </c:ext>
                <c:ext xmlns:c15="http://schemas.microsoft.com/office/drawing/2012/chart" uri="{CE6537A1-D6FC-4f65-9D91-7224C49458BB}">
                  <c15:layout/>
                </c:ext>
              </c:extLst>
            </c:dLbl>
            <c:dLbl>
              <c:idx val="3"/>
              <c:delete val="1"/>
              <c:extLst xmlns:c16r2="http://schemas.microsoft.com/office/drawing/2015/06/chart">
                <c:ext xmlns:c16="http://schemas.microsoft.com/office/drawing/2014/chart" uri="{C3380CC4-5D6E-409C-BE32-E72D297353CC}">
                  <c16:uniqueId val="{00000003-9535-463B-881B-A5174DEB0084}"/>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200">
                    <a:solidFill>
                      <a:schemeClr val="bg1"/>
                    </a:solidFill>
                  </a:defRPr>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'2017-01-11'!$G$28:$K$28</c:f>
              <c:strCache>
                <c:ptCount val="5"/>
                <c:pt idx="0">
                  <c:v>H1 2017</c:v>
                </c:pt>
                <c:pt idx="1">
                  <c:v>H2 2017</c:v>
                </c:pt>
                <c:pt idx="2">
                  <c:v>2018</c:v>
                </c:pt>
                <c:pt idx="3">
                  <c:v>2019-&gt;</c:v>
                </c:pt>
                <c:pt idx="4">
                  <c:v>Total</c:v>
                </c:pt>
              </c:strCache>
            </c:strRef>
          </c:cat>
          <c:val>
            <c:numRef>
              <c:f>'2017-01-11'!$G$39:$K$39</c:f>
              <c:numCache>
                <c:formatCode>0%</c:formatCode>
                <c:ptCount val="5"/>
                <c:pt idx="0">
                  <c:v>0.48159609651605378</c:v>
                </c:pt>
                <c:pt idx="1">
                  <c:v>0.1214264324388204</c:v>
                </c:pt>
                <c:pt idx="2">
                  <c:v>1.2648101156788848E-2</c:v>
                </c:pt>
                <c:pt idx="3">
                  <c:v>0</c:v>
                </c:pt>
                <c:pt idx="4">
                  <c:v>0.27231636671249942</c:v>
                </c:pt>
              </c:numCache>
            </c:numRef>
          </c:val>
          <c:extLst xmlns:c16r2="http://schemas.microsoft.com/office/drawing/2015/06/chart">
            <c:ext xmlns:c16="http://schemas.microsoft.com/office/drawing/2014/chart" uri="{C3380CC4-5D6E-409C-BE32-E72D297353CC}">
              <c16:uniqueId val="{00000002-9535-463B-881B-A5174DEB0084}"/>
            </c:ext>
          </c:extLst>
        </c:ser>
        <c:dLbls>
          <c:showLegendKey val="0"/>
          <c:showVal val="0"/>
          <c:showCatName val="0"/>
          <c:showSerName val="0"/>
          <c:showPercent val="0"/>
          <c:showBubbleSize val="0"/>
        </c:dLbls>
        <c:gapWidth val="100"/>
        <c:overlap val="100"/>
        <c:axId val="70512000"/>
        <c:axId val="70530176"/>
        <c:extLst xmlns:c16r2="http://schemas.microsoft.com/office/drawing/2015/06/chart"/>
      </c:barChart>
      <c:catAx>
        <c:axId val="70512000"/>
        <c:scaling>
          <c:orientation val="minMax"/>
        </c:scaling>
        <c:delete val="0"/>
        <c:axPos val="b"/>
        <c:numFmt formatCode="General" sourceLinked="0"/>
        <c:majorTickMark val="out"/>
        <c:minorTickMark val="none"/>
        <c:tickLblPos val="nextTo"/>
        <c:crossAx val="70530176"/>
        <c:crosses val="autoZero"/>
        <c:auto val="1"/>
        <c:lblAlgn val="ctr"/>
        <c:lblOffset val="100"/>
        <c:noMultiLvlLbl val="0"/>
      </c:catAx>
      <c:valAx>
        <c:axId val="70530176"/>
        <c:scaling>
          <c:orientation val="minMax"/>
          <c:max val="1"/>
        </c:scaling>
        <c:delete val="0"/>
        <c:axPos val="l"/>
        <c:title>
          <c:tx>
            <c:rich>
              <a:bodyPr/>
              <a:lstStyle/>
              <a:p>
                <a:pPr>
                  <a:defRPr b="0"/>
                </a:pPr>
                <a:r>
                  <a:rPr lang="en-US" b="0" dirty="0">
                    <a:solidFill>
                      <a:srgbClr val="595959"/>
                    </a:solidFill>
                  </a:rPr>
                  <a:t>% of</a:t>
                </a:r>
                <a:r>
                  <a:rPr lang="en-US" b="0" baseline="0" dirty="0">
                    <a:solidFill>
                      <a:srgbClr val="595959"/>
                    </a:solidFill>
                  </a:rPr>
                  <a:t> Orderbook</a:t>
                </a:r>
                <a:endParaRPr lang="en-US" b="0" dirty="0">
                  <a:solidFill>
                    <a:srgbClr val="595959"/>
                  </a:solidFill>
                </a:endParaRPr>
              </a:p>
            </c:rich>
          </c:tx>
          <c:layout/>
          <c:overlay val="0"/>
        </c:title>
        <c:numFmt formatCode="0%" sourceLinked="0"/>
        <c:majorTickMark val="out"/>
        <c:minorTickMark val="none"/>
        <c:tickLblPos val="nextTo"/>
        <c:crossAx val="70512000"/>
        <c:crosses val="autoZero"/>
        <c:crossBetween val="between"/>
      </c:valAx>
    </c:plotArea>
    <c:legend>
      <c:legendPos val="b"/>
      <c:layout/>
      <c:overlay val="0"/>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566826086692978E-2"/>
          <c:y val="0.1111111111111111"/>
          <c:w val="0.87256096452146703"/>
          <c:h val="0.55345231846019249"/>
        </c:manualLayout>
      </c:layout>
      <c:barChart>
        <c:barDir val="col"/>
        <c:grouping val="stacked"/>
        <c:varyColors val="0"/>
        <c:ser>
          <c:idx val="1"/>
          <c:order val="0"/>
          <c:tx>
            <c:strRef>
              <c:f>Sheet1!$N$36</c:f>
              <c:strCache>
                <c:ptCount val="1"/>
                <c:pt idx="0">
                  <c:v>MCAP (USDm)</c:v>
                </c:pt>
              </c:strCache>
            </c:strRef>
          </c:tx>
          <c:spPr>
            <a:solidFill>
              <a:srgbClr val="150F33"/>
            </a:solidFill>
            <a:ln>
              <a:noFill/>
            </a:ln>
            <a:effectLst/>
          </c:spPr>
          <c:invertIfNegative val="0"/>
          <c:cat>
            <c:strRef>
              <c:f>Sheet1!$O$35:$V$35</c:f>
              <c:strCache>
                <c:ptCount val="8"/>
                <c:pt idx="0">
                  <c:v>Golden Ocean</c:v>
                </c:pt>
                <c:pt idx="1">
                  <c:v>Scorpio Bulkers</c:v>
                </c:pt>
                <c:pt idx="2">
                  <c:v>Star Bulk Carriers</c:v>
                </c:pt>
                <c:pt idx="3">
                  <c:v>Genco Shipping</c:v>
                </c:pt>
                <c:pt idx="4">
                  <c:v>Eagle Bulk</c:v>
                </c:pt>
                <c:pt idx="5">
                  <c:v>Diana Shipping</c:v>
                </c:pt>
                <c:pt idx="6">
                  <c:v>Navios Maritime</c:v>
                </c:pt>
                <c:pt idx="7">
                  <c:v>Safe Bulkers</c:v>
                </c:pt>
              </c:strCache>
            </c:strRef>
          </c:cat>
          <c:val>
            <c:numRef>
              <c:f>Sheet1!$O$36:$V$36</c:f>
              <c:numCache>
                <c:formatCode>#,##0</c:formatCode>
                <c:ptCount val="8"/>
                <c:pt idx="0">
                  <c:v>936</c:v>
                </c:pt>
                <c:pt idx="1">
                  <c:v>730</c:v>
                </c:pt>
                <c:pt idx="2">
                  <c:v>644</c:v>
                </c:pt>
                <c:pt idx="3">
                  <c:v>420</c:v>
                </c:pt>
                <c:pt idx="4">
                  <c:v>411</c:v>
                </c:pt>
                <c:pt idx="5">
                  <c:v>385</c:v>
                </c:pt>
                <c:pt idx="6">
                  <c:v>198</c:v>
                </c:pt>
                <c:pt idx="7">
                  <c:v>188</c:v>
                </c:pt>
              </c:numCache>
            </c:numRef>
          </c:val>
          <c:extLst xmlns:c16r2="http://schemas.microsoft.com/office/drawing/2015/06/chart">
            <c:ext xmlns:c16="http://schemas.microsoft.com/office/drawing/2014/chart" uri="{C3380CC4-5D6E-409C-BE32-E72D297353CC}">
              <c16:uniqueId val="{00000000-5A89-410A-BBF7-491C900347F5}"/>
            </c:ext>
          </c:extLst>
        </c:ser>
        <c:dLbls>
          <c:showLegendKey val="0"/>
          <c:showVal val="0"/>
          <c:showCatName val="0"/>
          <c:showSerName val="0"/>
          <c:showPercent val="0"/>
          <c:showBubbleSize val="0"/>
        </c:dLbls>
        <c:gapWidth val="86"/>
        <c:overlap val="100"/>
        <c:axId val="67974272"/>
        <c:axId val="67975808"/>
      </c:barChart>
      <c:catAx>
        <c:axId val="679742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nb-NO"/>
          </a:p>
        </c:txPr>
        <c:crossAx val="67975808"/>
        <c:crosses val="autoZero"/>
        <c:auto val="1"/>
        <c:lblAlgn val="ctr"/>
        <c:lblOffset val="100"/>
        <c:noMultiLvlLbl val="0"/>
      </c:catAx>
      <c:valAx>
        <c:axId val="67975808"/>
        <c:scaling>
          <c:orientation val="minMax"/>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nb-NO"/>
          </a:p>
        </c:txPr>
        <c:crossAx val="67974272"/>
        <c:crosses val="autoZero"/>
        <c:crossBetween val="between"/>
      </c:valAx>
      <c:spPr>
        <a:noFill/>
        <a:ln>
          <a:noFill/>
        </a:ln>
        <a:effectLst/>
      </c:spPr>
    </c:plotArea>
    <c:legend>
      <c:legendPos val="b"/>
      <c:layout>
        <c:manualLayout>
          <c:xMode val="edge"/>
          <c:yMode val="edge"/>
          <c:x val="0.6784378049741473"/>
          <c:y val="6.1338582677165398E-3"/>
          <c:w val="0.24734448818897639"/>
          <c:h val="0.17997739865850099"/>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nb-NO"/>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nb-N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749836978390874E-2"/>
          <c:y val="0.17171296296296296"/>
          <c:w val="0.87036648890348645"/>
          <c:h val="0.53641914552347625"/>
        </c:manualLayout>
      </c:layout>
      <c:lineChart>
        <c:grouping val="standard"/>
        <c:varyColors val="0"/>
        <c:ser>
          <c:idx val="0"/>
          <c:order val="0"/>
          <c:tx>
            <c:strRef>
              <c:f>Sheet1!$H$2</c:f>
              <c:strCache>
                <c:ptCount val="1"/>
                <c:pt idx="0">
                  <c:v>1 yr-TC</c:v>
                </c:pt>
              </c:strCache>
            </c:strRef>
          </c:tx>
          <c:spPr>
            <a:ln w="28575" cap="rnd">
              <a:solidFill>
                <a:srgbClr val="17102F"/>
              </a:solidFill>
              <a:prstDash val="sysDot"/>
              <a:round/>
            </a:ln>
            <a:effectLst/>
          </c:spPr>
          <c:marker>
            <c:symbol val="none"/>
          </c:marker>
          <c:cat>
            <c:numRef>
              <c:f>Sheet1!$G$87:$G$183</c:f>
              <c:numCache>
                <c:formatCode>[$-409]mmm\-yy;@</c:formatCode>
                <c:ptCount val="97"/>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pt idx="80">
                  <c:v>42248</c:v>
                </c:pt>
                <c:pt idx="81">
                  <c:v>42278</c:v>
                </c:pt>
                <c:pt idx="82">
                  <c:v>42309</c:v>
                </c:pt>
                <c:pt idx="83">
                  <c:v>42339</c:v>
                </c:pt>
                <c:pt idx="84">
                  <c:v>42370</c:v>
                </c:pt>
                <c:pt idx="85">
                  <c:v>42401</c:v>
                </c:pt>
                <c:pt idx="86">
                  <c:v>42430</c:v>
                </c:pt>
                <c:pt idx="87">
                  <c:v>42461</c:v>
                </c:pt>
                <c:pt idx="88">
                  <c:v>42491</c:v>
                </c:pt>
                <c:pt idx="89">
                  <c:v>42522</c:v>
                </c:pt>
                <c:pt idx="90">
                  <c:v>42552</c:v>
                </c:pt>
                <c:pt idx="91">
                  <c:v>42583</c:v>
                </c:pt>
                <c:pt idx="92">
                  <c:v>42614</c:v>
                </c:pt>
                <c:pt idx="93">
                  <c:v>42644</c:v>
                </c:pt>
                <c:pt idx="94">
                  <c:v>42675</c:v>
                </c:pt>
                <c:pt idx="95">
                  <c:v>42705</c:v>
                </c:pt>
                <c:pt idx="96">
                  <c:v>42736</c:v>
                </c:pt>
              </c:numCache>
            </c:numRef>
          </c:cat>
          <c:val>
            <c:numRef>
              <c:f>Sheet1!$H$87:$H$183</c:f>
              <c:numCache>
                <c:formatCode>#,##0</c:formatCode>
                <c:ptCount val="97"/>
                <c:pt idx="0">
                  <c:v>11425</c:v>
                </c:pt>
                <c:pt idx="1">
                  <c:v>14937.5</c:v>
                </c:pt>
                <c:pt idx="2">
                  <c:v>15000</c:v>
                </c:pt>
                <c:pt idx="3">
                  <c:v>13187.5</c:v>
                </c:pt>
                <c:pt idx="4">
                  <c:v>16075</c:v>
                </c:pt>
                <c:pt idx="5">
                  <c:v>21187.5</c:v>
                </c:pt>
                <c:pt idx="6">
                  <c:v>21650</c:v>
                </c:pt>
                <c:pt idx="7">
                  <c:v>19000</c:v>
                </c:pt>
                <c:pt idx="8">
                  <c:v>19062.5</c:v>
                </c:pt>
                <c:pt idx="9">
                  <c:v>19325</c:v>
                </c:pt>
                <c:pt idx="10">
                  <c:v>23812.5</c:v>
                </c:pt>
                <c:pt idx="11">
                  <c:v>24187.5</c:v>
                </c:pt>
                <c:pt idx="12">
                  <c:v>25550</c:v>
                </c:pt>
                <c:pt idx="13">
                  <c:v>24500</c:v>
                </c:pt>
                <c:pt idx="14">
                  <c:v>28125</c:v>
                </c:pt>
                <c:pt idx="15">
                  <c:v>28300</c:v>
                </c:pt>
                <c:pt idx="16">
                  <c:v>29625</c:v>
                </c:pt>
                <c:pt idx="17">
                  <c:v>25250</c:v>
                </c:pt>
                <c:pt idx="18">
                  <c:v>21700</c:v>
                </c:pt>
                <c:pt idx="19">
                  <c:v>25062.5</c:v>
                </c:pt>
                <c:pt idx="20">
                  <c:v>25593.75</c:v>
                </c:pt>
                <c:pt idx="21">
                  <c:v>23025</c:v>
                </c:pt>
                <c:pt idx="22">
                  <c:v>21375</c:v>
                </c:pt>
                <c:pt idx="23">
                  <c:v>18125</c:v>
                </c:pt>
                <c:pt idx="24">
                  <c:v>16906.25</c:v>
                </c:pt>
                <c:pt idx="25">
                  <c:v>17437.5</c:v>
                </c:pt>
                <c:pt idx="26">
                  <c:v>17712.5</c:v>
                </c:pt>
                <c:pt idx="27">
                  <c:v>15975</c:v>
                </c:pt>
                <c:pt idx="28">
                  <c:v>15256.25</c:v>
                </c:pt>
                <c:pt idx="29">
                  <c:v>14500</c:v>
                </c:pt>
                <c:pt idx="30">
                  <c:v>13090</c:v>
                </c:pt>
                <c:pt idx="31">
                  <c:v>12500</c:v>
                </c:pt>
                <c:pt idx="32">
                  <c:v>13325</c:v>
                </c:pt>
                <c:pt idx="33">
                  <c:v>14562.5</c:v>
                </c:pt>
                <c:pt idx="34">
                  <c:v>13062.5</c:v>
                </c:pt>
                <c:pt idx="35">
                  <c:v>12550</c:v>
                </c:pt>
                <c:pt idx="36">
                  <c:v>11187.5</c:v>
                </c:pt>
                <c:pt idx="37">
                  <c:v>10875</c:v>
                </c:pt>
                <c:pt idx="38">
                  <c:v>11175</c:v>
                </c:pt>
                <c:pt idx="39">
                  <c:v>11000</c:v>
                </c:pt>
                <c:pt idx="40">
                  <c:v>10875</c:v>
                </c:pt>
                <c:pt idx="41">
                  <c:v>9875</c:v>
                </c:pt>
                <c:pt idx="42">
                  <c:v>9875</c:v>
                </c:pt>
                <c:pt idx="43">
                  <c:v>9425</c:v>
                </c:pt>
                <c:pt idx="44">
                  <c:v>7812.5</c:v>
                </c:pt>
                <c:pt idx="45">
                  <c:v>8218.75</c:v>
                </c:pt>
                <c:pt idx="46">
                  <c:v>8240</c:v>
                </c:pt>
                <c:pt idx="47">
                  <c:v>7937.5</c:v>
                </c:pt>
                <c:pt idx="48">
                  <c:v>8031.25</c:v>
                </c:pt>
                <c:pt idx="49">
                  <c:v>8375</c:v>
                </c:pt>
                <c:pt idx="50">
                  <c:v>9725</c:v>
                </c:pt>
                <c:pt idx="51">
                  <c:v>9531.25</c:v>
                </c:pt>
                <c:pt idx="52">
                  <c:v>8675</c:v>
                </c:pt>
                <c:pt idx="53">
                  <c:v>8156.25</c:v>
                </c:pt>
                <c:pt idx="54">
                  <c:v>8625</c:v>
                </c:pt>
                <c:pt idx="55">
                  <c:v>8975</c:v>
                </c:pt>
                <c:pt idx="56">
                  <c:v>11968.75</c:v>
                </c:pt>
                <c:pt idx="57">
                  <c:v>13187.5</c:v>
                </c:pt>
                <c:pt idx="58">
                  <c:v>12250</c:v>
                </c:pt>
                <c:pt idx="59">
                  <c:v>13875</c:v>
                </c:pt>
                <c:pt idx="60">
                  <c:v>14450</c:v>
                </c:pt>
                <c:pt idx="61">
                  <c:v>15062.5</c:v>
                </c:pt>
                <c:pt idx="62">
                  <c:v>15031.25</c:v>
                </c:pt>
                <c:pt idx="63">
                  <c:v>13343.75</c:v>
                </c:pt>
                <c:pt idx="64">
                  <c:v>13000</c:v>
                </c:pt>
                <c:pt idx="65">
                  <c:v>10968.75</c:v>
                </c:pt>
                <c:pt idx="66">
                  <c:v>10843.75</c:v>
                </c:pt>
                <c:pt idx="67">
                  <c:v>10850</c:v>
                </c:pt>
                <c:pt idx="68">
                  <c:v>11281.25</c:v>
                </c:pt>
                <c:pt idx="69">
                  <c:v>10885</c:v>
                </c:pt>
                <c:pt idx="70">
                  <c:v>11181.25</c:v>
                </c:pt>
                <c:pt idx="71">
                  <c:v>10225</c:v>
                </c:pt>
                <c:pt idx="72">
                  <c:v>8750</c:v>
                </c:pt>
                <c:pt idx="73">
                  <c:v>7893.75</c:v>
                </c:pt>
                <c:pt idx="74">
                  <c:v>8137.5</c:v>
                </c:pt>
                <c:pt idx="75">
                  <c:v>7981.25</c:v>
                </c:pt>
                <c:pt idx="76">
                  <c:v>7200</c:v>
                </c:pt>
                <c:pt idx="77">
                  <c:v>7837.5</c:v>
                </c:pt>
                <c:pt idx="78">
                  <c:v>8800</c:v>
                </c:pt>
                <c:pt idx="79">
                  <c:v>8656.25</c:v>
                </c:pt>
                <c:pt idx="80">
                  <c:v>8862.5</c:v>
                </c:pt>
                <c:pt idx="81">
                  <c:v>8360</c:v>
                </c:pt>
                <c:pt idx="82">
                  <c:v>7306.25</c:v>
                </c:pt>
                <c:pt idx="83">
                  <c:v>6475</c:v>
                </c:pt>
                <c:pt idx="84">
                  <c:v>5840</c:v>
                </c:pt>
                <c:pt idx="85">
                  <c:v>5362.5</c:v>
                </c:pt>
                <c:pt idx="86">
                  <c:v>5525</c:v>
                </c:pt>
                <c:pt idx="87">
                  <c:v>6075</c:v>
                </c:pt>
                <c:pt idx="88">
                  <c:v>6100</c:v>
                </c:pt>
                <c:pt idx="89">
                  <c:v>6075</c:v>
                </c:pt>
                <c:pt idx="90">
                  <c:v>6550</c:v>
                </c:pt>
                <c:pt idx="91" formatCode="General">
                  <c:v>6687.5</c:v>
                </c:pt>
                <c:pt idx="92" formatCode="General">
                  <c:v>6905</c:v>
                </c:pt>
                <c:pt idx="93" formatCode="General">
                  <c:v>7518.75</c:v>
                </c:pt>
                <c:pt idx="94" formatCode="General">
                  <c:v>8987.5</c:v>
                </c:pt>
                <c:pt idx="95" formatCode="General">
                  <c:v>9070</c:v>
                </c:pt>
                <c:pt idx="96" formatCode="General">
                  <c:v>8781.25</c:v>
                </c:pt>
              </c:numCache>
            </c:numRef>
          </c:val>
          <c:smooth val="0"/>
          <c:extLst xmlns:c16r2="http://schemas.microsoft.com/office/drawing/2015/06/chart">
            <c:ext xmlns:c16="http://schemas.microsoft.com/office/drawing/2014/chart" uri="{C3380CC4-5D6E-409C-BE32-E72D297353CC}">
              <c16:uniqueId val="{00000000-69F7-43B6-A46C-8F1A8677474B}"/>
            </c:ext>
          </c:extLst>
        </c:ser>
        <c:dLbls>
          <c:showLegendKey val="0"/>
          <c:showVal val="0"/>
          <c:showCatName val="0"/>
          <c:showSerName val="0"/>
          <c:showPercent val="0"/>
          <c:showBubbleSize val="0"/>
        </c:dLbls>
        <c:marker val="1"/>
        <c:smooth val="0"/>
        <c:axId val="67234816"/>
        <c:axId val="67236608"/>
      </c:lineChart>
      <c:lineChart>
        <c:grouping val="standard"/>
        <c:varyColors val="0"/>
        <c:ser>
          <c:idx val="1"/>
          <c:order val="1"/>
          <c:tx>
            <c:strRef>
              <c:f>Sheet1!$I$2</c:f>
              <c:strCache>
                <c:ptCount val="1"/>
                <c:pt idx="0">
                  <c:v>5 yr SH Panamax</c:v>
                </c:pt>
              </c:strCache>
            </c:strRef>
          </c:tx>
          <c:spPr>
            <a:ln w="28575" cap="rnd">
              <a:solidFill>
                <a:srgbClr val="376092"/>
              </a:solidFill>
              <a:round/>
            </a:ln>
            <a:effectLst/>
          </c:spPr>
          <c:marker>
            <c:symbol val="none"/>
          </c:marker>
          <c:cat>
            <c:numRef>
              <c:f>Sheet1!$G$87:$G$183</c:f>
              <c:numCache>
                <c:formatCode>[$-409]mmm\-yy;@</c:formatCode>
                <c:ptCount val="97"/>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pt idx="80">
                  <c:v>42248</c:v>
                </c:pt>
                <c:pt idx="81">
                  <c:v>42278</c:v>
                </c:pt>
                <c:pt idx="82">
                  <c:v>42309</c:v>
                </c:pt>
                <c:pt idx="83">
                  <c:v>42339</c:v>
                </c:pt>
                <c:pt idx="84">
                  <c:v>42370</c:v>
                </c:pt>
                <c:pt idx="85">
                  <c:v>42401</c:v>
                </c:pt>
                <c:pt idx="86">
                  <c:v>42430</c:v>
                </c:pt>
                <c:pt idx="87">
                  <c:v>42461</c:v>
                </c:pt>
                <c:pt idx="88">
                  <c:v>42491</c:v>
                </c:pt>
                <c:pt idx="89">
                  <c:v>42522</c:v>
                </c:pt>
                <c:pt idx="90">
                  <c:v>42552</c:v>
                </c:pt>
                <c:pt idx="91">
                  <c:v>42583</c:v>
                </c:pt>
                <c:pt idx="92">
                  <c:v>42614</c:v>
                </c:pt>
                <c:pt idx="93">
                  <c:v>42644</c:v>
                </c:pt>
                <c:pt idx="94">
                  <c:v>42675</c:v>
                </c:pt>
                <c:pt idx="95">
                  <c:v>42705</c:v>
                </c:pt>
                <c:pt idx="96">
                  <c:v>42736</c:v>
                </c:pt>
              </c:numCache>
            </c:numRef>
          </c:cat>
          <c:val>
            <c:numRef>
              <c:f>Sheet1!$I$87:$I$183</c:f>
              <c:numCache>
                <c:formatCode>General</c:formatCode>
                <c:ptCount val="97"/>
                <c:pt idx="0">
                  <c:v>29</c:v>
                </c:pt>
                <c:pt idx="1">
                  <c:v>29</c:v>
                </c:pt>
                <c:pt idx="2">
                  <c:v>29</c:v>
                </c:pt>
                <c:pt idx="3">
                  <c:v>29.5</c:v>
                </c:pt>
                <c:pt idx="4">
                  <c:v>31</c:v>
                </c:pt>
                <c:pt idx="5">
                  <c:v>35.5</c:v>
                </c:pt>
                <c:pt idx="6">
                  <c:v>35.5</c:v>
                </c:pt>
                <c:pt idx="7">
                  <c:v>35.5</c:v>
                </c:pt>
                <c:pt idx="8">
                  <c:v>34.5</c:v>
                </c:pt>
                <c:pt idx="9">
                  <c:v>32</c:v>
                </c:pt>
                <c:pt idx="10">
                  <c:v>33</c:v>
                </c:pt>
                <c:pt idx="11">
                  <c:v>36</c:v>
                </c:pt>
                <c:pt idx="12">
                  <c:v>36.25</c:v>
                </c:pt>
                <c:pt idx="13">
                  <c:v>36.25</c:v>
                </c:pt>
                <c:pt idx="14">
                  <c:v>37.5</c:v>
                </c:pt>
                <c:pt idx="15">
                  <c:v>39.5</c:v>
                </c:pt>
                <c:pt idx="16">
                  <c:v>41</c:v>
                </c:pt>
                <c:pt idx="17">
                  <c:v>40.25</c:v>
                </c:pt>
                <c:pt idx="18">
                  <c:v>38</c:v>
                </c:pt>
                <c:pt idx="19">
                  <c:v>38.5</c:v>
                </c:pt>
                <c:pt idx="20">
                  <c:v>40.5</c:v>
                </c:pt>
                <c:pt idx="21">
                  <c:v>39.5</c:v>
                </c:pt>
                <c:pt idx="22">
                  <c:v>39.5</c:v>
                </c:pt>
                <c:pt idx="23">
                  <c:v>36</c:v>
                </c:pt>
                <c:pt idx="24">
                  <c:v>36</c:v>
                </c:pt>
                <c:pt idx="25">
                  <c:v>36</c:v>
                </c:pt>
                <c:pt idx="26">
                  <c:v>34</c:v>
                </c:pt>
                <c:pt idx="27">
                  <c:v>34</c:v>
                </c:pt>
                <c:pt idx="28">
                  <c:v>31.5</c:v>
                </c:pt>
                <c:pt idx="29">
                  <c:v>33</c:v>
                </c:pt>
                <c:pt idx="30">
                  <c:v>31</c:v>
                </c:pt>
                <c:pt idx="31">
                  <c:v>27.5</c:v>
                </c:pt>
                <c:pt idx="32">
                  <c:v>27</c:v>
                </c:pt>
                <c:pt idx="33">
                  <c:v>28</c:v>
                </c:pt>
                <c:pt idx="34">
                  <c:v>27</c:v>
                </c:pt>
                <c:pt idx="35">
                  <c:v>26.5</c:v>
                </c:pt>
                <c:pt idx="36">
                  <c:v>27.5</c:v>
                </c:pt>
                <c:pt idx="37">
                  <c:v>25</c:v>
                </c:pt>
                <c:pt idx="38">
                  <c:v>24</c:v>
                </c:pt>
                <c:pt idx="39">
                  <c:v>22</c:v>
                </c:pt>
                <c:pt idx="40">
                  <c:v>23.5</c:v>
                </c:pt>
                <c:pt idx="41">
                  <c:v>23.5</c:v>
                </c:pt>
                <c:pt idx="42">
                  <c:v>23.5</c:v>
                </c:pt>
                <c:pt idx="43">
                  <c:v>21</c:v>
                </c:pt>
                <c:pt idx="44">
                  <c:v>20</c:v>
                </c:pt>
                <c:pt idx="45">
                  <c:v>19</c:v>
                </c:pt>
                <c:pt idx="46">
                  <c:v>18</c:v>
                </c:pt>
                <c:pt idx="47">
                  <c:v>18</c:v>
                </c:pt>
                <c:pt idx="48">
                  <c:v>18</c:v>
                </c:pt>
                <c:pt idx="49">
                  <c:v>18.5</c:v>
                </c:pt>
                <c:pt idx="50">
                  <c:v>18.5</c:v>
                </c:pt>
                <c:pt idx="51">
                  <c:v>19</c:v>
                </c:pt>
                <c:pt idx="52">
                  <c:v>22</c:v>
                </c:pt>
                <c:pt idx="53">
                  <c:v>22</c:v>
                </c:pt>
                <c:pt idx="54">
                  <c:v>22</c:v>
                </c:pt>
                <c:pt idx="55">
                  <c:v>21</c:v>
                </c:pt>
                <c:pt idx="56">
                  <c:v>22</c:v>
                </c:pt>
                <c:pt idx="57">
                  <c:v>24.5</c:v>
                </c:pt>
                <c:pt idx="58">
                  <c:v>25.5</c:v>
                </c:pt>
                <c:pt idx="59">
                  <c:v>25.5</c:v>
                </c:pt>
                <c:pt idx="60">
                  <c:v>27</c:v>
                </c:pt>
                <c:pt idx="61">
                  <c:v>27</c:v>
                </c:pt>
                <c:pt idx="62">
                  <c:v>28</c:v>
                </c:pt>
                <c:pt idx="63">
                  <c:v>27</c:v>
                </c:pt>
                <c:pt idx="64">
                  <c:v>26.5</c:v>
                </c:pt>
                <c:pt idx="65">
                  <c:v>24</c:v>
                </c:pt>
                <c:pt idx="66">
                  <c:v>24</c:v>
                </c:pt>
                <c:pt idx="67">
                  <c:v>23.5</c:v>
                </c:pt>
                <c:pt idx="68">
                  <c:v>22.5</c:v>
                </c:pt>
                <c:pt idx="69">
                  <c:v>20.5</c:v>
                </c:pt>
                <c:pt idx="70">
                  <c:v>20.5</c:v>
                </c:pt>
                <c:pt idx="71">
                  <c:v>20</c:v>
                </c:pt>
                <c:pt idx="72">
                  <c:v>19</c:v>
                </c:pt>
                <c:pt idx="73">
                  <c:v>17</c:v>
                </c:pt>
                <c:pt idx="74">
                  <c:v>17</c:v>
                </c:pt>
                <c:pt idx="75">
                  <c:v>16.5</c:v>
                </c:pt>
                <c:pt idx="76">
                  <c:v>17.5</c:v>
                </c:pt>
                <c:pt idx="77">
                  <c:v>17</c:v>
                </c:pt>
                <c:pt idx="78">
                  <c:v>17.5</c:v>
                </c:pt>
                <c:pt idx="79">
                  <c:v>18</c:v>
                </c:pt>
                <c:pt idx="80">
                  <c:v>18</c:v>
                </c:pt>
                <c:pt idx="81">
                  <c:v>17</c:v>
                </c:pt>
                <c:pt idx="82">
                  <c:v>15</c:v>
                </c:pt>
                <c:pt idx="83">
                  <c:v>14</c:v>
                </c:pt>
                <c:pt idx="84">
                  <c:v>13</c:v>
                </c:pt>
                <c:pt idx="85">
                  <c:v>13</c:v>
                </c:pt>
                <c:pt idx="86">
                  <c:v>13</c:v>
                </c:pt>
                <c:pt idx="87">
                  <c:v>13</c:v>
                </c:pt>
                <c:pt idx="88">
                  <c:v>14</c:v>
                </c:pt>
                <c:pt idx="89">
                  <c:v>14</c:v>
                </c:pt>
                <c:pt idx="90">
                  <c:v>14</c:v>
                </c:pt>
                <c:pt idx="91">
                  <c:v>14</c:v>
                </c:pt>
                <c:pt idx="92">
                  <c:v>14</c:v>
                </c:pt>
                <c:pt idx="93">
                  <c:v>14</c:v>
                </c:pt>
                <c:pt idx="94">
                  <c:v>14</c:v>
                </c:pt>
                <c:pt idx="95">
                  <c:v>14</c:v>
                </c:pt>
                <c:pt idx="96">
                  <c:v>15</c:v>
                </c:pt>
              </c:numCache>
            </c:numRef>
          </c:val>
          <c:smooth val="0"/>
          <c:extLst xmlns:c16r2="http://schemas.microsoft.com/office/drawing/2015/06/chart">
            <c:ext xmlns:c16="http://schemas.microsoft.com/office/drawing/2014/chart" uri="{C3380CC4-5D6E-409C-BE32-E72D297353CC}">
              <c16:uniqueId val="{00000001-69F7-43B6-A46C-8F1A8677474B}"/>
            </c:ext>
          </c:extLst>
        </c:ser>
        <c:ser>
          <c:idx val="2"/>
          <c:order val="2"/>
          <c:tx>
            <c:strRef>
              <c:f>Sheet1!$J$2</c:f>
              <c:strCache>
                <c:ptCount val="1"/>
                <c:pt idx="0">
                  <c:v>10 yr SH Panamax</c:v>
                </c:pt>
              </c:strCache>
            </c:strRef>
          </c:tx>
          <c:spPr>
            <a:ln w="28575" cap="rnd">
              <a:solidFill>
                <a:srgbClr val="E9B523"/>
              </a:solidFill>
              <a:round/>
            </a:ln>
            <a:effectLst/>
          </c:spPr>
          <c:marker>
            <c:symbol val="none"/>
          </c:marker>
          <c:cat>
            <c:numRef>
              <c:f>Sheet1!$G$87:$G$183</c:f>
              <c:numCache>
                <c:formatCode>[$-409]mmm\-yy;@</c:formatCode>
                <c:ptCount val="97"/>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pt idx="80">
                  <c:v>42248</c:v>
                </c:pt>
                <c:pt idx="81">
                  <c:v>42278</c:v>
                </c:pt>
                <c:pt idx="82">
                  <c:v>42309</c:v>
                </c:pt>
                <c:pt idx="83">
                  <c:v>42339</c:v>
                </c:pt>
                <c:pt idx="84">
                  <c:v>42370</c:v>
                </c:pt>
                <c:pt idx="85">
                  <c:v>42401</c:v>
                </c:pt>
                <c:pt idx="86">
                  <c:v>42430</c:v>
                </c:pt>
                <c:pt idx="87">
                  <c:v>42461</c:v>
                </c:pt>
                <c:pt idx="88">
                  <c:v>42491</c:v>
                </c:pt>
                <c:pt idx="89">
                  <c:v>42522</c:v>
                </c:pt>
                <c:pt idx="90">
                  <c:v>42552</c:v>
                </c:pt>
                <c:pt idx="91">
                  <c:v>42583</c:v>
                </c:pt>
                <c:pt idx="92">
                  <c:v>42614</c:v>
                </c:pt>
                <c:pt idx="93">
                  <c:v>42644</c:v>
                </c:pt>
                <c:pt idx="94">
                  <c:v>42675</c:v>
                </c:pt>
                <c:pt idx="95">
                  <c:v>42705</c:v>
                </c:pt>
                <c:pt idx="96">
                  <c:v>42736</c:v>
                </c:pt>
              </c:numCache>
            </c:numRef>
          </c:cat>
          <c:val>
            <c:numRef>
              <c:f>Sheet1!$J$87:$J$183</c:f>
              <c:numCache>
                <c:formatCode>General</c:formatCode>
                <c:ptCount val="97"/>
                <c:pt idx="0">
                  <c:v>21</c:v>
                </c:pt>
                <c:pt idx="1">
                  <c:v>21</c:v>
                </c:pt>
                <c:pt idx="2">
                  <c:v>21</c:v>
                </c:pt>
                <c:pt idx="3">
                  <c:v>22</c:v>
                </c:pt>
                <c:pt idx="4">
                  <c:v>24</c:v>
                </c:pt>
                <c:pt idx="5">
                  <c:v>26.5</c:v>
                </c:pt>
                <c:pt idx="6">
                  <c:v>26.5</c:v>
                </c:pt>
                <c:pt idx="7">
                  <c:v>27</c:v>
                </c:pt>
                <c:pt idx="8">
                  <c:v>26</c:v>
                </c:pt>
                <c:pt idx="9">
                  <c:v>26</c:v>
                </c:pt>
                <c:pt idx="10">
                  <c:v>26</c:v>
                </c:pt>
                <c:pt idx="11">
                  <c:v>27.5</c:v>
                </c:pt>
                <c:pt idx="12">
                  <c:v>28.25</c:v>
                </c:pt>
                <c:pt idx="13">
                  <c:v>30</c:v>
                </c:pt>
                <c:pt idx="14">
                  <c:v>31.5</c:v>
                </c:pt>
                <c:pt idx="15">
                  <c:v>34</c:v>
                </c:pt>
                <c:pt idx="16">
                  <c:v>34</c:v>
                </c:pt>
                <c:pt idx="17">
                  <c:v>33.5</c:v>
                </c:pt>
                <c:pt idx="18">
                  <c:v>31</c:v>
                </c:pt>
                <c:pt idx="19">
                  <c:v>31.5</c:v>
                </c:pt>
                <c:pt idx="20">
                  <c:v>31.5</c:v>
                </c:pt>
                <c:pt idx="21">
                  <c:v>30</c:v>
                </c:pt>
                <c:pt idx="22">
                  <c:v>30</c:v>
                </c:pt>
                <c:pt idx="23">
                  <c:v>28</c:v>
                </c:pt>
                <c:pt idx="24">
                  <c:v>29</c:v>
                </c:pt>
                <c:pt idx="25">
                  <c:v>29</c:v>
                </c:pt>
                <c:pt idx="26">
                  <c:v>28</c:v>
                </c:pt>
                <c:pt idx="27">
                  <c:v>28</c:v>
                </c:pt>
                <c:pt idx="28">
                  <c:v>26</c:v>
                </c:pt>
                <c:pt idx="29">
                  <c:v>26</c:v>
                </c:pt>
                <c:pt idx="30">
                  <c:v>23</c:v>
                </c:pt>
                <c:pt idx="31">
                  <c:v>21</c:v>
                </c:pt>
                <c:pt idx="32">
                  <c:v>21</c:v>
                </c:pt>
                <c:pt idx="33">
                  <c:v>21</c:v>
                </c:pt>
                <c:pt idx="34">
                  <c:v>20</c:v>
                </c:pt>
                <c:pt idx="35">
                  <c:v>20</c:v>
                </c:pt>
                <c:pt idx="36">
                  <c:v>21.5</c:v>
                </c:pt>
                <c:pt idx="37">
                  <c:v>18</c:v>
                </c:pt>
                <c:pt idx="38">
                  <c:v>18</c:v>
                </c:pt>
                <c:pt idx="39">
                  <c:v>18</c:v>
                </c:pt>
                <c:pt idx="40">
                  <c:v>18</c:v>
                </c:pt>
                <c:pt idx="41">
                  <c:v>17</c:v>
                </c:pt>
                <c:pt idx="42">
                  <c:v>16</c:v>
                </c:pt>
                <c:pt idx="43">
                  <c:v>16</c:v>
                </c:pt>
                <c:pt idx="44">
                  <c:v>14.5</c:v>
                </c:pt>
                <c:pt idx="45">
                  <c:v>13.5</c:v>
                </c:pt>
                <c:pt idx="46">
                  <c:v>13</c:v>
                </c:pt>
                <c:pt idx="47">
                  <c:v>13</c:v>
                </c:pt>
                <c:pt idx="48">
                  <c:v>13</c:v>
                </c:pt>
                <c:pt idx="49">
                  <c:v>13</c:v>
                </c:pt>
                <c:pt idx="50">
                  <c:v>13.5</c:v>
                </c:pt>
                <c:pt idx="51">
                  <c:v>15</c:v>
                </c:pt>
                <c:pt idx="52">
                  <c:v>16</c:v>
                </c:pt>
                <c:pt idx="53">
                  <c:v>15.5</c:v>
                </c:pt>
                <c:pt idx="54">
                  <c:v>15.5</c:v>
                </c:pt>
                <c:pt idx="55">
                  <c:v>15.5</c:v>
                </c:pt>
                <c:pt idx="56">
                  <c:v>15.5</c:v>
                </c:pt>
                <c:pt idx="57">
                  <c:v>17</c:v>
                </c:pt>
                <c:pt idx="58">
                  <c:v>18</c:v>
                </c:pt>
                <c:pt idx="59">
                  <c:v>18</c:v>
                </c:pt>
                <c:pt idx="60">
                  <c:v>20.5</c:v>
                </c:pt>
                <c:pt idx="61">
                  <c:v>22</c:v>
                </c:pt>
                <c:pt idx="62">
                  <c:v>22.5</c:v>
                </c:pt>
                <c:pt idx="63">
                  <c:v>22.5</c:v>
                </c:pt>
                <c:pt idx="64">
                  <c:v>21</c:v>
                </c:pt>
                <c:pt idx="65">
                  <c:v>18.5</c:v>
                </c:pt>
                <c:pt idx="66">
                  <c:v>18.5</c:v>
                </c:pt>
                <c:pt idx="67">
                  <c:v>17</c:v>
                </c:pt>
                <c:pt idx="68">
                  <c:v>16.5</c:v>
                </c:pt>
                <c:pt idx="69">
                  <c:v>14.75</c:v>
                </c:pt>
                <c:pt idx="70">
                  <c:v>14.75</c:v>
                </c:pt>
                <c:pt idx="71">
                  <c:v>14.5</c:v>
                </c:pt>
                <c:pt idx="72">
                  <c:v>14</c:v>
                </c:pt>
                <c:pt idx="73">
                  <c:v>13</c:v>
                </c:pt>
                <c:pt idx="74">
                  <c:v>13</c:v>
                </c:pt>
                <c:pt idx="75">
                  <c:v>13</c:v>
                </c:pt>
                <c:pt idx="76">
                  <c:v>11.5</c:v>
                </c:pt>
                <c:pt idx="77">
                  <c:v>11</c:v>
                </c:pt>
                <c:pt idx="78">
                  <c:v>11.5</c:v>
                </c:pt>
                <c:pt idx="79">
                  <c:v>12</c:v>
                </c:pt>
                <c:pt idx="80">
                  <c:v>12</c:v>
                </c:pt>
                <c:pt idx="81">
                  <c:v>10.5</c:v>
                </c:pt>
                <c:pt idx="82">
                  <c:v>9</c:v>
                </c:pt>
                <c:pt idx="83">
                  <c:v>8.5</c:v>
                </c:pt>
                <c:pt idx="84">
                  <c:v>8</c:v>
                </c:pt>
                <c:pt idx="85">
                  <c:v>8</c:v>
                </c:pt>
                <c:pt idx="86">
                  <c:v>8</c:v>
                </c:pt>
                <c:pt idx="87">
                  <c:v>8</c:v>
                </c:pt>
                <c:pt idx="88">
                  <c:v>8</c:v>
                </c:pt>
                <c:pt idx="89">
                  <c:v>8</c:v>
                </c:pt>
                <c:pt idx="90">
                  <c:v>8</c:v>
                </c:pt>
                <c:pt idx="91">
                  <c:v>8</c:v>
                </c:pt>
                <c:pt idx="92">
                  <c:v>8</c:v>
                </c:pt>
                <c:pt idx="93">
                  <c:v>8</c:v>
                </c:pt>
                <c:pt idx="94">
                  <c:v>8</c:v>
                </c:pt>
                <c:pt idx="95">
                  <c:v>8.5</c:v>
                </c:pt>
                <c:pt idx="96">
                  <c:v>9.5</c:v>
                </c:pt>
              </c:numCache>
            </c:numRef>
          </c:val>
          <c:smooth val="0"/>
          <c:extLst xmlns:c16r2="http://schemas.microsoft.com/office/drawing/2015/06/chart">
            <c:ext xmlns:c16="http://schemas.microsoft.com/office/drawing/2014/chart" uri="{C3380CC4-5D6E-409C-BE32-E72D297353CC}">
              <c16:uniqueId val="{00000002-69F7-43B6-A46C-8F1A8677474B}"/>
            </c:ext>
          </c:extLst>
        </c:ser>
        <c:dLbls>
          <c:showLegendKey val="0"/>
          <c:showVal val="0"/>
          <c:showCatName val="0"/>
          <c:showSerName val="0"/>
          <c:showPercent val="0"/>
          <c:showBubbleSize val="0"/>
        </c:dLbls>
        <c:marker val="1"/>
        <c:smooth val="0"/>
        <c:axId val="67248896"/>
        <c:axId val="67238528"/>
      </c:lineChart>
      <c:dateAx>
        <c:axId val="67234816"/>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nb-NO"/>
          </a:p>
        </c:txPr>
        <c:crossAx val="67236608"/>
        <c:crosses val="autoZero"/>
        <c:auto val="1"/>
        <c:lblOffset val="100"/>
        <c:baseTimeUnit val="months"/>
        <c:majorUnit val="4"/>
        <c:majorTimeUnit val="months"/>
      </c:dateAx>
      <c:valAx>
        <c:axId val="6723660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000" b="0" i="0" baseline="0">
                    <a:effectLst/>
                  </a:rPr>
                  <a:t>1 yr-TC (USD/day)</a:t>
                </a:r>
                <a:endParaRPr lang="en-US" sz="1000">
                  <a:effectLst/>
                </a:endParaRPr>
              </a:p>
            </c:rich>
          </c:tx>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nb-NO"/>
          </a:p>
        </c:txPr>
        <c:crossAx val="67234816"/>
        <c:crosses val="autoZero"/>
        <c:crossBetween val="between"/>
      </c:valAx>
      <c:valAx>
        <c:axId val="6723852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Asset values (mm USD)</a:t>
                </a:r>
              </a:p>
            </c:rich>
          </c:tx>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nb-NO"/>
          </a:p>
        </c:txPr>
        <c:crossAx val="67248896"/>
        <c:crosses val="max"/>
        <c:crossBetween val="between"/>
      </c:valAx>
      <c:dateAx>
        <c:axId val="67248896"/>
        <c:scaling>
          <c:orientation val="minMax"/>
        </c:scaling>
        <c:delete val="1"/>
        <c:axPos val="b"/>
        <c:numFmt formatCode="[$-409]mmm\-yy;@" sourceLinked="1"/>
        <c:majorTickMark val="out"/>
        <c:minorTickMark val="none"/>
        <c:tickLblPos val="nextTo"/>
        <c:crossAx val="67238528"/>
        <c:crosses val="autoZero"/>
        <c:auto val="1"/>
        <c:lblOffset val="100"/>
        <c:baseTimeUnit val="month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nb-NO"/>
        </a:p>
      </c:txPr>
    </c:legend>
    <c:plotVisOnly val="1"/>
    <c:dispBlanksAs val="gap"/>
    <c:showDLblsOverMax val="0"/>
  </c:chart>
  <c:spPr>
    <a:solidFill>
      <a:schemeClr val="bg1"/>
    </a:solid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nb-N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83734044770199E-2"/>
          <c:y val="0.1902314814814815"/>
          <c:w val="0.87276859670806795"/>
          <c:h val="0.51790062700495776"/>
        </c:manualLayout>
      </c:layout>
      <c:lineChart>
        <c:grouping val="standard"/>
        <c:varyColors val="0"/>
        <c:ser>
          <c:idx val="0"/>
          <c:order val="0"/>
          <c:tx>
            <c:strRef>
              <c:f>Sheet1!$B$2</c:f>
              <c:strCache>
                <c:ptCount val="1"/>
                <c:pt idx="0">
                  <c:v>1 yr-TC</c:v>
                </c:pt>
              </c:strCache>
            </c:strRef>
          </c:tx>
          <c:spPr>
            <a:ln w="28575" cap="rnd">
              <a:solidFill>
                <a:srgbClr val="17102F"/>
              </a:solidFill>
              <a:prstDash val="sysDot"/>
              <a:round/>
            </a:ln>
            <a:effectLst/>
          </c:spPr>
          <c:marker>
            <c:symbol val="none"/>
          </c:marker>
          <c:cat>
            <c:numRef>
              <c:f>Sheet1!$A$87:$A$183</c:f>
              <c:numCache>
                <c:formatCode>[$-409]mmm\-yy;@</c:formatCode>
                <c:ptCount val="97"/>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pt idx="80">
                  <c:v>42248</c:v>
                </c:pt>
                <c:pt idx="81">
                  <c:v>42278</c:v>
                </c:pt>
                <c:pt idx="82">
                  <c:v>42309</c:v>
                </c:pt>
                <c:pt idx="83">
                  <c:v>42339</c:v>
                </c:pt>
                <c:pt idx="84">
                  <c:v>42370</c:v>
                </c:pt>
                <c:pt idx="85">
                  <c:v>42401</c:v>
                </c:pt>
                <c:pt idx="86">
                  <c:v>42430</c:v>
                </c:pt>
                <c:pt idx="87">
                  <c:v>42461</c:v>
                </c:pt>
                <c:pt idx="88">
                  <c:v>42491</c:v>
                </c:pt>
                <c:pt idx="89">
                  <c:v>42522</c:v>
                </c:pt>
                <c:pt idx="90">
                  <c:v>42552</c:v>
                </c:pt>
                <c:pt idx="91">
                  <c:v>42583</c:v>
                </c:pt>
                <c:pt idx="92">
                  <c:v>42614</c:v>
                </c:pt>
                <c:pt idx="93">
                  <c:v>42644</c:v>
                </c:pt>
                <c:pt idx="94">
                  <c:v>42675</c:v>
                </c:pt>
                <c:pt idx="95">
                  <c:v>42705</c:v>
                </c:pt>
                <c:pt idx="96">
                  <c:v>42736</c:v>
                </c:pt>
              </c:numCache>
            </c:numRef>
          </c:cat>
          <c:val>
            <c:numRef>
              <c:f>Sheet1!$B$87:$B$183</c:f>
              <c:numCache>
                <c:formatCode>#,##0</c:formatCode>
                <c:ptCount val="97"/>
                <c:pt idx="0">
                  <c:v>22750</c:v>
                </c:pt>
                <c:pt idx="1">
                  <c:v>30812.5</c:v>
                </c:pt>
                <c:pt idx="2">
                  <c:v>24000</c:v>
                </c:pt>
                <c:pt idx="3">
                  <c:v>24125</c:v>
                </c:pt>
                <c:pt idx="4">
                  <c:v>30800</c:v>
                </c:pt>
                <c:pt idx="5">
                  <c:v>45500</c:v>
                </c:pt>
                <c:pt idx="6">
                  <c:v>43525</c:v>
                </c:pt>
                <c:pt idx="7">
                  <c:v>38375</c:v>
                </c:pt>
                <c:pt idx="8">
                  <c:v>30375</c:v>
                </c:pt>
                <c:pt idx="9">
                  <c:v>31800</c:v>
                </c:pt>
                <c:pt idx="10">
                  <c:v>41687.5</c:v>
                </c:pt>
                <c:pt idx="11">
                  <c:v>36625</c:v>
                </c:pt>
                <c:pt idx="12">
                  <c:v>37600</c:v>
                </c:pt>
                <c:pt idx="13">
                  <c:v>34375</c:v>
                </c:pt>
                <c:pt idx="14">
                  <c:v>36875</c:v>
                </c:pt>
                <c:pt idx="15">
                  <c:v>34100</c:v>
                </c:pt>
                <c:pt idx="16">
                  <c:v>37125</c:v>
                </c:pt>
                <c:pt idx="17">
                  <c:v>34250</c:v>
                </c:pt>
                <c:pt idx="18">
                  <c:v>27950</c:v>
                </c:pt>
                <c:pt idx="19">
                  <c:v>31500</c:v>
                </c:pt>
                <c:pt idx="20">
                  <c:v>33562.5</c:v>
                </c:pt>
                <c:pt idx="21">
                  <c:v>33100</c:v>
                </c:pt>
                <c:pt idx="22">
                  <c:v>30750</c:v>
                </c:pt>
                <c:pt idx="23">
                  <c:v>25950</c:v>
                </c:pt>
                <c:pt idx="24">
                  <c:v>20312.5</c:v>
                </c:pt>
                <c:pt idx="25">
                  <c:v>18125</c:v>
                </c:pt>
                <c:pt idx="26">
                  <c:v>17750</c:v>
                </c:pt>
                <c:pt idx="27">
                  <c:v>14700</c:v>
                </c:pt>
                <c:pt idx="28">
                  <c:v>13187.5</c:v>
                </c:pt>
                <c:pt idx="29">
                  <c:v>12250</c:v>
                </c:pt>
                <c:pt idx="30">
                  <c:v>13110</c:v>
                </c:pt>
                <c:pt idx="31">
                  <c:v>14468.75</c:v>
                </c:pt>
                <c:pt idx="32">
                  <c:v>18600</c:v>
                </c:pt>
                <c:pt idx="33">
                  <c:v>19906.25</c:v>
                </c:pt>
                <c:pt idx="34">
                  <c:v>19375</c:v>
                </c:pt>
                <c:pt idx="35">
                  <c:v>21450</c:v>
                </c:pt>
                <c:pt idx="36">
                  <c:v>17562.5</c:v>
                </c:pt>
                <c:pt idx="37">
                  <c:v>16625</c:v>
                </c:pt>
                <c:pt idx="38">
                  <c:v>14950</c:v>
                </c:pt>
                <c:pt idx="39">
                  <c:v>15000</c:v>
                </c:pt>
                <c:pt idx="40">
                  <c:v>14250</c:v>
                </c:pt>
                <c:pt idx="41">
                  <c:v>13350</c:v>
                </c:pt>
                <c:pt idx="42">
                  <c:v>13406.25</c:v>
                </c:pt>
                <c:pt idx="43">
                  <c:v>10200</c:v>
                </c:pt>
                <c:pt idx="44">
                  <c:v>10875</c:v>
                </c:pt>
                <c:pt idx="45">
                  <c:v>13875</c:v>
                </c:pt>
                <c:pt idx="46">
                  <c:v>13150</c:v>
                </c:pt>
                <c:pt idx="47">
                  <c:v>11750</c:v>
                </c:pt>
                <c:pt idx="48">
                  <c:v>11812.5</c:v>
                </c:pt>
                <c:pt idx="49">
                  <c:v>12156.25</c:v>
                </c:pt>
                <c:pt idx="50">
                  <c:v>11850</c:v>
                </c:pt>
                <c:pt idx="51">
                  <c:v>12062.5</c:v>
                </c:pt>
                <c:pt idx="52">
                  <c:v>12000</c:v>
                </c:pt>
                <c:pt idx="53">
                  <c:v>13125</c:v>
                </c:pt>
                <c:pt idx="54">
                  <c:v>13750</c:v>
                </c:pt>
                <c:pt idx="55">
                  <c:v>17525</c:v>
                </c:pt>
                <c:pt idx="56">
                  <c:v>22375</c:v>
                </c:pt>
                <c:pt idx="57">
                  <c:v>21250</c:v>
                </c:pt>
                <c:pt idx="58">
                  <c:v>19200</c:v>
                </c:pt>
                <c:pt idx="59">
                  <c:v>22625</c:v>
                </c:pt>
                <c:pt idx="60">
                  <c:v>22550</c:v>
                </c:pt>
                <c:pt idx="61">
                  <c:v>25562.5</c:v>
                </c:pt>
                <c:pt idx="62">
                  <c:v>30562.5</c:v>
                </c:pt>
                <c:pt idx="63">
                  <c:v>27062.5</c:v>
                </c:pt>
                <c:pt idx="64">
                  <c:v>25200</c:v>
                </c:pt>
                <c:pt idx="65">
                  <c:v>23750</c:v>
                </c:pt>
                <c:pt idx="66">
                  <c:v>22875</c:v>
                </c:pt>
                <c:pt idx="67">
                  <c:v>23000</c:v>
                </c:pt>
                <c:pt idx="68">
                  <c:v>21500</c:v>
                </c:pt>
                <c:pt idx="69">
                  <c:v>16900</c:v>
                </c:pt>
                <c:pt idx="70">
                  <c:v>17062.5</c:v>
                </c:pt>
                <c:pt idx="71">
                  <c:v>12818.75</c:v>
                </c:pt>
                <c:pt idx="72">
                  <c:v>12370</c:v>
                </c:pt>
                <c:pt idx="73">
                  <c:v>11718.75</c:v>
                </c:pt>
                <c:pt idx="74">
                  <c:v>10750</c:v>
                </c:pt>
                <c:pt idx="75">
                  <c:v>9331.25</c:v>
                </c:pt>
                <c:pt idx="76">
                  <c:v>9115</c:v>
                </c:pt>
                <c:pt idx="77">
                  <c:v>10875</c:v>
                </c:pt>
                <c:pt idx="78">
                  <c:v>13900</c:v>
                </c:pt>
                <c:pt idx="79">
                  <c:v>13750</c:v>
                </c:pt>
                <c:pt idx="80">
                  <c:v>12687.5</c:v>
                </c:pt>
                <c:pt idx="81">
                  <c:v>12175</c:v>
                </c:pt>
                <c:pt idx="82">
                  <c:v>9218.75</c:v>
                </c:pt>
                <c:pt idx="83">
                  <c:v>7493.75</c:v>
                </c:pt>
                <c:pt idx="84">
                  <c:v>6465</c:v>
                </c:pt>
                <c:pt idx="85">
                  <c:v>6131.25</c:v>
                </c:pt>
                <c:pt idx="86">
                  <c:v>6562.5</c:v>
                </c:pt>
                <c:pt idx="87">
                  <c:v>8400</c:v>
                </c:pt>
                <c:pt idx="88">
                  <c:v>7500</c:v>
                </c:pt>
                <c:pt idx="89">
                  <c:v>8156.25</c:v>
                </c:pt>
                <c:pt idx="90">
                  <c:v>8180</c:v>
                </c:pt>
                <c:pt idx="91" formatCode="General">
                  <c:v>8037.5</c:v>
                </c:pt>
                <c:pt idx="92" formatCode="General">
                  <c:v>8750</c:v>
                </c:pt>
                <c:pt idx="93" formatCode="General">
                  <c:v>9250</c:v>
                </c:pt>
                <c:pt idx="94" formatCode="General">
                  <c:v>10687.5</c:v>
                </c:pt>
                <c:pt idx="95" formatCode="General">
                  <c:v>10450</c:v>
                </c:pt>
                <c:pt idx="96" formatCode="General">
                  <c:v>11400</c:v>
                </c:pt>
              </c:numCache>
            </c:numRef>
          </c:val>
          <c:smooth val="0"/>
          <c:extLst xmlns:c16r2="http://schemas.microsoft.com/office/drawing/2015/06/chart">
            <c:ext xmlns:c16="http://schemas.microsoft.com/office/drawing/2014/chart" uri="{C3380CC4-5D6E-409C-BE32-E72D297353CC}">
              <c16:uniqueId val="{00000000-803F-46B9-B2CA-F264127A3B9F}"/>
            </c:ext>
          </c:extLst>
        </c:ser>
        <c:dLbls>
          <c:showLegendKey val="0"/>
          <c:showVal val="0"/>
          <c:showCatName val="0"/>
          <c:showSerName val="0"/>
          <c:showPercent val="0"/>
          <c:showBubbleSize val="0"/>
        </c:dLbls>
        <c:marker val="1"/>
        <c:smooth val="0"/>
        <c:axId val="67297664"/>
        <c:axId val="67299200"/>
      </c:lineChart>
      <c:lineChart>
        <c:grouping val="standard"/>
        <c:varyColors val="0"/>
        <c:ser>
          <c:idx val="1"/>
          <c:order val="1"/>
          <c:tx>
            <c:strRef>
              <c:f>Sheet1!$C$2</c:f>
              <c:strCache>
                <c:ptCount val="1"/>
                <c:pt idx="0">
                  <c:v>5 yr SH Capesize</c:v>
                </c:pt>
              </c:strCache>
            </c:strRef>
          </c:tx>
          <c:spPr>
            <a:ln w="28575" cap="rnd">
              <a:solidFill>
                <a:srgbClr val="376092"/>
              </a:solidFill>
              <a:round/>
            </a:ln>
            <a:effectLst/>
          </c:spPr>
          <c:marker>
            <c:symbol val="none"/>
          </c:marker>
          <c:cat>
            <c:numRef>
              <c:f>Sheet1!$A$87:$A$183</c:f>
              <c:numCache>
                <c:formatCode>[$-409]mmm\-yy;@</c:formatCode>
                <c:ptCount val="97"/>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pt idx="80">
                  <c:v>42248</c:v>
                </c:pt>
                <c:pt idx="81">
                  <c:v>42278</c:v>
                </c:pt>
                <c:pt idx="82">
                  <c:v>42309</c:v>
                </c:pt>
                <c:pt idx="83">
                  <c:v>42339</c:v>
                </c:pt>
                <c:pt idx="84">
                  <c:v>42370</c:v>
                </c:pt>
                <c:pt idx="85">
                  <c:v>42401</c:v>
                </c:pt>
                <c:pt idx="86">
                  <c:v>42430</c:v>
                </c:pt>
                <c:pt idx="87">
                  <c:v>42461</c:v>
                </c:pt>
                <c:pt idx="88">
                  <c:v>42491</c:v>
                </c:pt>
                <c:pt idx="89">
                  <c:v>42522</c:v>
                </c:pt>
                <c:pt idx="90">
                  <c:v>42552</c:v>
                </c:pt>
                <c:pt idx="91">
                  <c:v>42583</c:v>
                </c:pt>
                <c:pt idx="92">
                  <c:v>42614</c:v>
                </c:pt>
                <c:pt idx="93">
                  <c:v>42644</c:v>
                </c:pt>
                <c:pt idx="94">
                  <c:v>42675</c:v>
                </c:pt>
                <c:pt idx="95">
                  <c:v>42705</c:v>
                </c:pt>
                <c:pt idx="96">
                  <c:v>42736</c:v>
                </c:pt>
              </c:numCache>
            </c:numRef>
          </c:cat>
          <c:val>
            <c:numRef>
              <c:f>Sheet1!$C$87:$C$183</c:f>
              <c:numCache>
                <c:formatCode>General</c:formatCode>
                <c:ptCount val="97"/>
                <c:pt idx="0">
                  <c:v>45</c:v>
                </c:pt>
                <c:pt idx="1">
                  <c:v>48.5</c:v>
                </c:pt>
                <c:pt idx="2">
                  <c:v>48.5</c:v>
                </c:pt>
                <c:pt idx="3">
                  <c:v>48.5</c:v>
                </c:pt>
                <c:pt idx="4">
                  <c:v>52</c:v>
                </c:pt>
                <c:pt idx="5">
                  <c:v>56</c:v>
                </c:pt>
                <c:pt idx="6">
                  <c:v>59</c:v>
                </c:pt>
                <c:pt idx="7">
                  <c:v>58</c:v>
                </c:pt>
                <c:pt idx="8">
                  <c:v>58</c:v>
                </c:pt>
                <c:pt idx="9">
                  <c:v>52.5</c:v>
                </c:pt>
                <c:pt idx="10">
                  <c:v>52.5</c:v>
                </c:pt>
                <c:pt idx="11">
                  <c:v>55</c:v>
                </c:pt>
                <c:pt idx="12">
                  <c:v>55</c:v>
                </c:pt>
                <c:pt idx="13">
                  <c:v>56.5</c:v>
                </c:pt>
                <c:pt idx="14">
                  <c:v>62</c:v>
                </c:pt>
                <c:pt idx="15">
                  <c:v>62</c:v>
                </c:pt>
                <c:pt idx="16">
                  <c:v>60</c:v>
                </c:pt>
                <c:pt idx="17">
                  <c:v>59</c:v>
                </c:pt>
                <c:pt idx="18">
                  <c:v>56</c:v>
                </c:pt>
                <c:pt idx="19">
                  <c:v>56</c:v>
                </c:pt>
                <c:pt idx="20">
                  <c:v>55</c:v>
                </c:pt>
                <c:pt idx="21">
                  <c:v>56.5</c:v>
                </c:pt>
                <c:pt idx="22">
                  <c:v>55.5</c:v>
                </c:pt>
                <c:pt idx="23">
                  <c:v>50</c:v>
                </c:pt>
                <c:pt idx="24">
                  <c:v>50</c:v>
                </c:pt>
                <c:pt idx="25">
                  <c:v>50</c:v>
                </c:pt>
                <c:pt idx="26">
                  <c:v>47</c:v>
                </c:pt>
                <c:pt idx="27">
                  <c:v>47</c:v>
                </c:pt>
                <c:pt idx="28">
                  <c:v>45</c:v>
                </c:pt>
                <c:pt idx="29">
                  <c:v>44</c:v>
                </c:pt>
                <c:pt idx="30">
                  <c:v>40</c:v>
                </c:pt>
                <c:pt idx="31">
                  <c:v>39</c:v>
                </c:pt>
                <c:pt idx="32">
                  <c:v>39</c:v>
                </c:pt>
                <c:pt idx="33">
                  <c:v>40</c:v>
                </c:pt>
                <c:pt idx="34">
                  <c:v>40</c:v>
                </c:pt>
                <c:pt idx="35">
                  <c:v>36</c:v>
                </c:pt>
                <c:pt idx="36">
                  <c:v>38</c:v>
                </c:pt>
                <c:pt idx="37">
                  <c:v>36.5</c:v>
                </c:pt>
                <c:pt idx="38">
                  <c:v>35</c:v>
                </c:pt>
                <c:pt idx="39">
                  <c:v>35</c:v>
                </c:pt>
                <c:pt idx="40">
                  <c:v>35</c:v>
                </c:pt>
                <c:pt idx="41">
                  <c:v>35</c:v>
                </c:pt>
                <c:pt idx="42">
                  <c:v>33</c:v>
                </c:pt>
                <c:pt idx="43">
                  <c:v>33</c:v>
                </c:pt>
                <c:pt idx="44">
                  <c:v>32.5</c:v>
                </c:pt>
                <c:pt idx="45">
                  <c:v>32.5</c:v>
                </c:pt>
                <c:pt idx="46">
                  <c:v>32.5</c:v>
                </c:pt>
                <c:pt idx="47">
                  <c:v>32.5</c:v>
                </c:pt>
                <c:pt idx="48">
                  <c:v>33</c:v>
                </c:pt>
                <c:pt idx="49">
                  <c:v>34</c:v>
                </c:pt>
                <c:pt idx="50">
                  <c:v>34</c:v>
                </c:pt>
                <c:pt idx="51">
                  <c:v>33</c:v>
                </c:pt>
                <c:pt idx="52">
                  <c:v>34</c:v>
                </c:pt>
                <c:pt idx="53">
                  <c:v>34</c:v>
                </c:pt>
                <c:pt idx="54">
                  <c:v>34</c:v>
                </c:pt>
                <c:pt idx="55">
                  <c:v>34</c:v>
                </c:pt>
                <c:pt idx="56">
                  <c:v>38</c:v>
                </c:pt>
                <c:pt idx="57">
                  <c:v>40</c:v>
                </c:pt>
                <c:pt idx="58">
                  <c:v>44</c:v>
                </c:pt>
                <c:pt idx="59">
                  <c:v>44</c:v>
                </c:pt>
                <c:pt idx="60">
                  <c:v>46</c:v>
                </c:pt>
                <c:pt idx="61">
                  <c:v>48</c:v>
                </c:pt>
                <c:pt idx="62">
                  <c:v>52</c:v>
                </c:pt>
                <c:pt idx="63">
                  <c:v>53</c:v>
                </c:pt>
                <c:pt idx="64">
                  <c:v>50</c:v>
                </c:pt>
                <c:pt idx="65">
                  <c:v>47</c:v>
                </c:pt>
                <c:pt idx="66">
                  <c:v>47</c:v>
                </c:pt>
                <c:pt idx="67">
                  <c:v>47</c:v>
                </c:pt>
                <c:pt idx="68">
                  <c:v>48</c:v>
                </c:pt>
                <c:pt idx="69">
                  <c:v>42</c:v>
                </c:pt>
                <c:pt idx="70">
                  <c:v>40</c:v>
                </c:pt>
                <c:pt idx="71">
                  <c:v>39</c:v>
                </c:pt>
                <c:pt idx="72">
                  <c:v>36</c:v>
                </c:pt>
                <c:pt idx="73">
                  <c:v>33</c:v>
                </c:pt>
                <c:pt idx="74">
                  <c:v>34</c:v>
                </c:pt>
                <c:pt idx="75">
                  <c:v>34</c:v>
                </c:pt>
                <c:pt idx="76">
                  <c:v>32</c:v>
                </c:pt>
                <c:pt idx="77">
                  <c:v>31</c:v>
                </c:pt>
                <c:pt idx="78">
                  <c:v>32.5</c:v>
                </c:pt>
                <c:pt idx="79" formatCode="0.00">
                  <c:v>35</c:v>
                </c:pt>
                <c:pt idx="80" formatCode="0.00">
                  <c:v>35</c:v>
                </c:pt>
                <c:pt idx="81">
                  <c:v>32</c:v>
                </c:pt>
                <c:pt idx="82">
                  <c:v>27</c:v>
                </c:pt>
                <c:pt idx="83">
                  <c:v>25</c:v>
                </c:pt>
                <c:pt idx="84">
                  <c:v>23</c:v>
                </c:pt>
                <c:pt idx="85">
                  <c:v>23.75</c:v>
                </c:pt>
                <c:pt idx="86">
                  <c:v>23.75</c:v>
                </c:pt>
                <c:pt idx="87">
                  <c:v>23.75</c:v>
                </c:pt>
                <c:pt idx="88">
                  <c:v>24.75</c:v>
                </c:pt>
                <c:pt idx="89">
                  <c:v>24.75</c:v>
                </c:pt>
                <c:pt idx="90">
                  <c:v>25</c:v>
                </c:pt>
                <c:pt idx="91">
                  <c:v>24</c:v>
                </c:pt>
                <c:pt idx="92">
                  <c:v>24</c:v>
                </c:pt>
                <c:pt idx="93">
                  <c:v>24</c:v>
                </c:pt>
                <c:pt idx="94">
                  <c:v>24</c:v>
                </c:pt>
                <c:pt idx="95">
                  <c:v>24</c:v>
                </c:pt>
                <c:pt idx="96">
                  <c:v>25</c:v>
                </c:pt>
              </c:numCache>
            </c:numRef>
          </c:val>
          <c:smooth val="0"/>
          <c:extLst xmlns:c16r2="http://schemas.microsoft.com/office/drawing/2015/06/chart">
            <c:ext xmlns:c16="http://schemas.microsoft.com/office/drawing/2014/chart" uri="{C3380CC4-5D6E-409C-BE32-E72D297353CC}">
              <c16:uniqueId val="{00000001-803F-46B9-B2CA-F264127A3B9F}"/>
            </c:ext>
          </c:extLst>
        </c:ser>
        <c:ser>
          <c:idx val="2"/>
          <c:order val="2"/>
          <c:tx>
            <c:strRef>
              <c:f>Sheet1!$D$2</c:f>
              <c:strCache>
                <c:ptCount val="1"/>
                <c:pt idx="0">
                  <c:v>10 yr SH Capesize</c:v>
                </c:pt>
              </c:strCache>
            </c:strRef>
          </c:tx>
          <c:spPr>
            <a:ln w="28575" cap="rnd">
              <a:solidFill>
                <a:srgbClr val="E9B523"/>
              </a:solidFill>
              <a:round/>
            </a:ln>
            <a:effectLst/>
          </c:spPr>
          <c:marker>
            <c:symbol val="none"/>
          </c:marker>
          <c:cat>
            <c:numRef>
              <c:f>Sheet1!$A$87:$A$183</c:f>
              <c:numCache>
                <c:formatCode>[$-409]mmm\-yy;@</c:formatCode>
                <c:ptCount val="97"/>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pt idx="80">
                  <c:v>42248</c:v>
                </c:pt>
                <c:pt idx="81">
                  <c:v>42278</c:v>
                </c:pt>
                <c:pt idx="82">
                  <c:v>42309</c:v>
                </c:pt>
                <c:pt idx="83">
                  <c:v>42339</c:v>
                </c:pt>
                <c:pt idx="84">
                  <c:v>42370</c:v>
                </c:pt>
                <c:pt idx="85">
                  <c:v>42401</c:v>
                </c:pt>
                <c:pt idx="86">
                  <c:v>42430</c:v>
                </c:pt>
                <c:pt idx="87">
                  <c:v>42461</c:v>
                </c:pt>
                <c:pt idx="88">
                  <c:v>42491</c:v>
                </c:pt>
                <c:pt idx="89">
                  <c:v>42522</c:v>
                </c:pt>
                <c:pt idx="90">
                  <c:v>42552</c:v>
                </c:pt>
                <c:pt idx="91">
                  <c:v>42583</c:v>
                </c:pt>
                <c:pt idx="92">
                  <c:v>42614</c:v>
                </c:pt>
                <c:pt idx="93">
                  <c:v>42644</c:v>
                </c:pt>
                <c:pt idx="94">
                  <c:v>42675</c:v>
                </c:pt>
                <c:pt idx="95">
                  <c:v>42705</c:v>
                </c:pt>
                <c:pt idx="96">
                  <c:v>42736</c:v>
                </c:pt>
              </c:numCache>
            </c:numRef>
          </c:cat>
          <c:val>
            <c:numRef>
              <c:f>Sheet1!$D$87:$D$183</c:f>
              <c:numCache>
                <c:formatCode>General</c:formatCode>
                <c:ptCount val="97"/>
                <c:pt idx="0">
                  <c:v>30</c:v>
                </c:pt>
                <c:pt idx="1">
                  <c:v>37.5</c:v>
                </c:pt>
                <c:pt idx="2">
                  <c:v>38</c:v>
                </c:pt>
                <c:pt idx="3">
                  <c:v>36.5</c:v>
                </c:pt>
                <c:pt idx="4">
                  <c:v>45</c:v>
                </c:pt>
                <c:pt idx="5">
                  <c:v>45</c:v>
                </c:pt>
                <c:pt idx="6">
                  <c:v>47</c:v>
                </c:pt>
                <c:pt idx="7">
                  <c:v>47</c:v>
                </c:pt>
                <c:pt idx="8">
                  <c:v>46</c:v>
                </c:pt>
                <c:pt idx="9">
                  <c:v>44</c:v>
                </c:pt>
                <c:pt idx="10">
                  <c:v>44</c:v>
                </c:pt>
                <c:pt idx="11">
                  <c:v>44</c:v>
                </c:pt>
                <c:pt idx="12">
                  <c:v>44.5</c:v>
                </c:pt>
                <c:pt idx="13">
                  <c:v>44.5</c:v>
                </c:pt>
                <c:pt idx="14">
                  <c:v>45</c:v>
                </c:pt>
                <c:pt idx="15">
                  <c:v>45</c:v>
                </c:pt>
                <c:pt idx="16">
                  <c:v>45</c:v>
                </c:pt>
                <c:pt idx="17">
                  <c:v>45</c:v>
                </c:pt>
                <c:pt idx="18">
                  <c:v>42</c:v>
                </c:pt>
                <c:pt idx="19">
                  <c:v>42</c:v>
                </c:pt>
                <c:pt idx="20">
                  <c:v>42</c:v>
                </c:pt>
                <c:pt idx="21">
                  <c:v>42</c:v>
                </c:pt>
                <c:pt idx="22">
                  <c:v>41</c:v>
                </c:pt>
                <c:pt idx="23">
                  <c:v>38</c:v>
                </c:pt>
                <c:pt idx="24">
                  <c:v>38</c:v>
                </c:pt>
                <c:pt idx="25">
                  <c:v>38</c:v>
                </c:pt>
                <c:pt idx="26">
                  <c:v>37</c:v>
                </c:pt>
                <c:pt idx="27">
                  <c:v>37</c:v>
                </c:pt>
                <c:pt idx="28">
                  <c:v>35</c:v>
                </c:pt>
                <c:pt idx="29">
                  <c:v>35</c:v>
                </c:pt>
                <c:pt idx="30">
                  <c:v>33</c:v>
                </c:pt>
                <c:pt idx="31">
                  <c:v>27.5</c:v>
                </c:pt>
                <c:pt idx="32">
                  <c:v>29</c:v>
                </c:pt>
                <c:pt idx="33">
                  <c:v>29</c:v>
                </c:pt>
                <c:pt idx="34">
                  <c:v>30</c:v>
                </c:pt>
                <c:pt idx="35">
                  <c:v>26.5</c:v>
                </c:pt>
                <c:pt idx="36">
                  <c:v>28</c:v>
                </c:pt>
                <c:pt idx="37">
                  <c:v>28</c:v>
                </c:pt>
                <c:pt idx="38">
                  <c:v>24</c:v>
                </c:pt>
                <c:pt idx="39">
                  <c:v>24</c:v>
                </c:pt>
                <c:pt idx="40">
                  <c:v>24</c:v>
                </c:pt>
                <c:pt idx="41">
                  <c:v>22</c:v>
                </c:pt>
                <c:pt idx="42">
                  <c:v>22</c:v>
                </c:pt>
                <c:pt idx="43">
                  <c:v>21</c:v>
                </c:pt>
                <c:pt idx="44">
                  <c:v>21</c:v>
                </c:pt>
                <c:pt idx="45">
                  <c:v>21</c:v>
                </c:pt>
                <c:pt idx="46">
                  <c:v>21</c:v>
                </c:pt>
                <c:pt idx="47">
                  <c:v>21</c:v>
                </c:pt>
                <c:pt idx="48">
                  <c:v>21</c:v>
                </c:pt>
                <c:pt idx="49">
                  <c:v>22</c:v>
                </c:pt>
                <c:pt idx="50">
                  <c:v>22</c:v>
                </c:pt>
                <c:pt idx="51">
                  <c:v>22</c:v>
                </c:pt>
                <c:pt idx="52">
                  <c:v>22.5</c:v>
                </c:pt>
                <c:pt idx="53">
                  <c:v>21.5</c:v>
                </c:pt>
                <c:pt idx="54">
                  <c:v>21.5</c:v>
                </c:pt>
                <c:pt idx="55">
                  <c:v>21.5</c:v>
                </c:pt>
                <c:pt idx="56">
                  <c:v>27</c:v>
                </c:pt>
                <c:pt idx="57">
                  <c:v>29</c:v>
                </c:pt>
                <c:pt idx="58">
                  <c:v>30</c:v>
                </c:pt>
                <c:pt idx="59">
                  <c:v>31</c:v>
                </c:pt>
                <c:pt idx="60">
                  <c:v>33</c:v>
                </c:pt>
                <c:pt idx="61">
                  <c:v>34</c:v>
                </c:pt>
                <c:pt idx="62">
                  <c:v>36</c:v>
                </c:pt>
                <c:pt idx="63">
                  <c:v>38</c:v>
                </c:pt>
                <c:pt idx="64">
                  <c:v>37</c:v>
                </c:pt>
                <c:pt idx="65">
                  <c:v>34</c:v>
                </c:pt>
                <c:pt idx="66">
                  <c:v>34</c:v>
                </c:pt>
                <c:pt idx="67">
                  <c:v>34</c:v>
                </c:pt>
                <c:pt idx="68">
                  <c:v>35</c:v>
                </c:pt>
                <c:pt idx="69">
                  <c:v>32</c:v>
                </c:pt>
                <c:pt idx="70">
                  <c:v>30</c:v>
                </c:pt>
                <c:pt idx="71">
                  <c:v>27.5</c:v>
                </c:pt>
                <c:pt idx="72">
                  <c:v>26</c:v>
                </c:pt>
                <c:pt idx="73">
                  <c:v>21</c:v>
                </c:pt>
                <c:pt idx="74">
                  <c:v>22</c:v>
                </c:pt>
                <c:pt idx="75">
                  <c:v>22</c:v>
                </c:pt>
                <c:pt idx="76">
                  <c:v>18</c:v>
                </c:pt>
                <c:pt idx="77">
                  <c:v>18</c:v>
                </c:pt>
                <c:pt idx="78">
                  <c:v>19.5</c:v>
                </c:pt>
                <c:pt idx="79">
                  <c:v>20</c:v>
                </c:pt>
                <c:pt idx="80">
                  <c:v>20</c:v>
                </c:pt>
                <c:pt idx="81">
                  <c:v>20</c:v>
                </c:pt>
                <c:pt idx="82">
                  <c:v>15</c:v>
                </c:pt>
                <c:pt idx="83">
                  <c:v>13.5</c:v>
                </c:pt>
                <c:pt idx="84">
                  <c:v>13</c:v>
                </c:pt>
                <c:pt idx="85">
                  <c:v>12</c:v>
                </c:pt>
                <c:pt idx="86">
                  <c:v>12</c:v>
                </c:pt>
                <c:pt idx="87">
                  <c:v>14</c:v>
                </c:pt>
                <c:pt idx="88">
                  <c:v>14</c:v>
                </c:pt>
                <c:pt idx="89">
                  <c:v>14</c:v>
                </c:pt>
                <c:pt idx="90">
                  <c:v>14</c:v>
                </c:pt>
                <c:pt idx="91">
                  <c:v>14</c:v>
                </c:pt>
                <c:pt idx="92">
                  <c:v>14</c:v>
                </c:pt>
                <c:pt idx="93">
                  <c:v>14</c:v>
                </c:pt>
                <c:pt idx="94">
                  <c:v>15</c:v>
                </c:pt>
                <c:pt idx="95">
                  <c:v>15</c:v>
                </c:pt>
                <c:pt idx="96">
                  <c:v>16</c:v>
                </c:pt>
              </c:numCache>
            </c:numRef>
          </c:val>
          <c:smooth val="0"/>
          <c:extLst xmlns:c16r2="http://schemas.microsoft.com/office/drawing/2015/06/chart">
            <c:ext xmlns:c16="http://schemas.microsoft.com/office/drawing/2014/chart" uri="{C3380CC4-5D6E-409C-BE32-E72D297353CC}">
              <c16:uniqueId val="{00000002-803F-46B9-B2CA-F264127A3B9F}"/>
            </c:ext>
          </c:extLst>
        </c:ser>
        <c:dLbls>
          <c:showLegendKey val="0"/>
          <c:showVal val="0"/>
          <c:showCatName val="0"/>
          <c:showSerName val="0"/>
          <c:showPercent val="0"/>
          <c:showBubbleSize val="0"/>
        </c:dLbls>
        <c:marker val="1"/>
        <c:smooth val="0"/>
        <c:axId val="67307392"/>
        <c:axId val="67305472"/>
      </c:lineChart>
      <c:dateAx>
        <c:axId val="67297664"/>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nb-NO"/>
          </a:p>
        </c:txPr>
        <c:crossAx val="67299200"/>
        <c:crosses val="autoZero"/>
        <c:auto val="1"/>
        <c:lblOffset val="100"/>
        <c:baseTimeUnit val="months"/>
        <c:majorUnit val="4"/>
        <c:majorTimeUnit val="months"/>
      </c:dateAx>
      <c:valAx>
        <c:axId val="6729920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1 yr-TC (USD/day)</a:t>
                </a:r>
              </a:p>
            </c:rich>
          </c:tx>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nb-NO"/>
          </a:p>
        </c:txPr>
        <c:crossAx val="67297664"/>
        <c:crosses val="autoZero"/>
        <c:crossBetween val="between"/>
      </c:valAx>
      <c:valAx>
        <c:axId val="67305472"/>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Asset values (mm USD)</a:t>
                </a:r>
              </a:p>
            </c:rich>
          </c:tx>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nb-NO"/>
          </a:p>
        </c:txPr>
        <c:crossAx val="67307392"/>
        <c:crosses val="max"/>
        <c:crossBetween val="between"/>
      </c:valAx>
      <c:dateAx>
        <c:axId val="67307392"/>
        <c:scaling>
          <c:orientation val="minMax"/>
        </c:scaling>
        <c:delete val="1"/>
        <c:axPos val="b"/>
        <c:numFmt formatCode="[$-409]mmm\-yy;@" sourceLinked="1"/>
        <c:majorTickMark val="out"/>
        <c:minorTickMark val="none"/>
        <c:tickLblPos val="nextTo"/>
        <c:crossAx val="67305472"/>
        <c:crosses val="autoZero"/>
        <c:auto val="1"/>
        <c:lblOffset val="100"/>
        <c:baseTimeUnit val="month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nb-NO"/>
        </a:p>
      </c:txPr>
    </c:legend>
    <c:plotVisOnly val="1"/>
    <c:dispBlanksAs val="gap"/>
    <c:showDLblsOverMax val="0"/>
  </c:chart>
  <c:spPr>
    <a:solidFill>
      <a:schemeClr val="bg1"/>
    </a:solid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nb-N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79134615748789E-2"/>
          <c:y val="3.5968000065911297E-2"/>
          <c:w val="0.89417113580499408"/>
          <c:h val="0.89271185847197021"/>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17102F"/>
              </a:solidFill>
              <a:ln>
                <a:noFill/>
              </a:ln>
              <a:effectLst/>
            </c:spPr>
            <c:extLst xmlns:c16r2="http://schemas.microsoft.com/office/drawing/2015/06/chart">
              <c:ext xmlns:c16="http://schemas.microsoft.com/office/drawing/2014/chart" uri="{C3380CC4-5D6E-409C-BE32-E72D297353CC}">
                <c16:uniqueId val="{00000001-447D-4C9E-A1C3-5F732612DEE8}"/>
              </c:ext>
            </c:extLst>
          </c:dPt>
          <c:dPt>
            <c:idx val="1"/>
            <c:invertIfNegative val="0"/>
            <c:bubble3D val="0"/>
            <c:spPr>
              <a:solidFill>
                <a:srgbClr val="17102F"/>
              </a:solidFill>
              <a:ln>
                <a:noFill/>
              </a:ln>
              <a:effectLst/>
            </c:spPr>
            <c:extLst xmlns:c16r2="http://schemas.microsoft.com/office/drawing/2015/06/chart">
              <c:ext xmlns:c16="http://schemas.microsoft.com/office/drawing/2014/chart" uri="{C3380CC4-5D6E-409C-BE32-E72D297353CC}">
                <c16:uniqueId val="{00000003-447D-4C9E-A1C3-5F732612DEE8}"/>
              </c:ext>
            </c:extLst>
          </c:dPt>
          <c:dPt>
            <c:idx val="2"/>
            <c:invertIfNegative val="0"/>
            <c:bubble3D val="0"/>
            <c:spPr>
              <a:solidFill>
                <a:srgbClr val="376092"/>
              </a:solidFill>
              <a:ln>
                <a:noFill/>
              </a:ln>
              <a:effectLst/>
            </c:spPr>
            <c:extLst xmlns:c16r2="http://schemas.microsoft.com/office/drawing/2015/06/chart">
              <c:ext xmlns:c16="http://schemas.microsoft.com/office/drawing/2014/chart" uri="{C3380CC4-5D6E-409C-BE32-E72D297353CC}">
                <c16:uniqueId val="{00000005-447D-4C9E-A1C3-5F732612DEE8}"/>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Sheet1!$B$6:$B$8</c:f>
              <c:strCache>
                <c:ptCount val="3"/>
                <c:pt idx="0">
                  <c:v>Pre 2016 refinancing</c:v>
                </c:pt>
                <c:pt idx="1">
                  <c:v>Post 2016 refinancing</c:v>
                </c:pt>
                <c:pt idx="2">
                  <c:v>Pro-forma</c:v>
                </c:pt>
              </c:strCache>
            </c:strRef>
          </c:cat>
          <c:val>
            <c:numRef>
              <c:f>Sheet1!$C$6:$C$8</c:f>
              <c:numCache>
                <c:formatCode>#,##0</c:formatCode>
                <c:ptCount val="3"/>
                <c:pt idx="0">
                  <c:v>12200</c:v>
                </c:pt>
                <c:pt idx="1">
                  <c:v>9200</c:v>
                </c:pt>
                <c:pt idx="2">
                  <c:v>9000</c:v>
                </c:pt>
              </c:numCache>
            </c:numRef>
          </c:val>
          <c:extLst xmlns:c16r2="http://schemas.microsoft.com/office/drawing/2015/06/chart">
            <c:ext xmlns:c16="http://schemas.microsoft.com/office/drawing/2014/chart" uri="{C3380CC4-5D6E-409C-BE32-E72D297353CC}">
              <c16:uniqueId val="{00000000-41AA-4A12-BCFE-4D00068B5C15}"/>
            </c:ext>
          </c:extLst>
        </c:ser>
        <c:dLbls>
          <c:showLegendKey val="0"/>
          <c:showVal val="0"/>
          <c:showCatName val="0"/>
          <c:showSerName val="0"/>
          <c:showPercent val="0"/>
          <c:showBubbleSize val="0"/>
        </c:dLbls>
        <c:gapWidth val="100"/>
        <c:overlap val="-27"/>
        <c:axId val="67914752"/>
        <c:axId val="67945216"/>
      </c:barChart>
      <c:catAx>
        <c:axId val="67914752"/>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nb-NO"/>
          </a:p>
        </c:txPr>
        <c:crossAx val="67945216"/>
        <c:crosses val="autoZero"/>
        <c:auto val="1"/>
        <c:lblAlgn val="ctr"/>
        <c:lblOffset val="100"/>
        <c:noMultiLvlLbl val="0"/>
      </c:catAx>
      <c:valAx>
        <c:axId val="6794521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solidFill>
                      <a:schemeClr val="tx1"/>
                    </a:solidFill>
                  </a:rPr>
                  <a:t>USD/day</a:t>
                </a:r>
              </a:p>
            </c:rich>
          </c:tx>
          <c:layout/>
          <c:overlay val="0"/>
          <c:spPr>
            <a:noFill/>
            <a:ln>
              <a:noFill/>
            </a:ln>
            <a:effectLst/>
          </c:spPr>
        </c:title>
        <c:numFmt formatCode="#,##0"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679147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nb-NO"/>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v>Average fleet age</c:v>
          </c:tx>
          <c:spPr>
            <a:solidFill>
              <a:srgbClr val="150F33"/>
            </a:solidFill>
            <a:ln>
              <a:noFill/>
            </a:ln>
            <a:effectLst/>
          </c:spPr>
          <c:invertIfNegative val="0"/>
          <c:cat>
            <c:strRef>
              <c:f>Sheet1!$N$5:$U$5</c:f>
              <c:strCache>
                <c:ptCount val="8"/>
                <c:pt idx="0">
                  <c:v>Golden Ocean</c:v>
                </c:pt>
                <c:pt idx="1">
                  <c:v>Scorpio Bulkers</c:v>
                </c:pt>
                <c:pt idx="2">
                  <c:v>Safe Bulkers</c:v>
                </c:pt>
                <c:pt idx="3">
                  <c:v>Diana Shipping</c:v>
                </c:pt>
                <c:pt idx="4">
                  <c:v>Star Bulk Carriers</c:v>
                </c:pt>
                <c:pt idx="5">
                  <c:v>Navios Maritime</c:v>
                </c:pt>
                <c:pt idx="6">
                  <c:v>Eagle Bulk</c:v>
                </c:pt>
                <c:pt idx="7">
                  <c:v>Genco Shipping</c:v>
                </c:pt>
              </c:strCache>
            </c:strRef>
          </c:cat>
          <c:val>
            <c:numRef>
              <c:f>Sheet1!$N$6:$U$6</c:f>
              <c:numCache>
                <c:formatCode>0.0</c:formatCode>
                <c:ptCount val="8"/>
                <c:pt idx="0">
                  <c:v>4.0999999999999996</c:v>
                </c:pt>
                <c:pt idx="1">
                  <c:v>1.5</c:v>
                </c:pt>
                <c:pt idx="2">
                  <c:v>6.6</c:v>
                </c:pt>
                <c:pt idx="3">
                  <c:v>7.7</c:v>
                </c:pt>
                <c:pt idx="4">
                  <c:v>8.1999999999999993</c:v>
                </c:pt>
                <c:pt idx="5">
                  <c:v>8.1999999999999993</c:v>
                </c:pt>
                <c:pt idx="6">
                  <c:v>8.9</c:v>
                </c:pt>
                <c:pt idx="7">
                  <c:v>10</c:v>
                </c:pt>
              </c:numCache>
            </c:numRef>
          </c:val>
          <c:extLst xmlns:c16r2="http://schemas.microsoft.com/office/drawing/2015/06/chart">
            <c:ext xmlns:c16="http://schemas.microsoft.com/office/drawing/2014/chart" uri="{C3380CC4-5D6E-409C-BE32-E72D297353CC}">
              <c16:uniqueId val="{00000000-0433-4A55-B897-C719AD0558DB}"/>
            </c:ext>
          </c:extLst>
        </c:ser>
        <c:dLbls>
          <c:showLegendKey val="0"/>
          <c:showVal val="0"/>
          <c:showCatName val="0"/>
          <c:showSerName val="0"/>
          <c:showPercent val="0"/>
          <c:showBubbleSize val="0"/>
        </c:dLbls>
        <c:gapWidth val="86"/>
        <c:overlap val="100"/>
        <c:axId val="68642688"/>
        <c:axId val="68644224"/>
      </c:barChart>
      <c:catAx>
        <c:axId val="6864268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nb-NO"/>
          </a:p>
        </c:txPr>
        <c:crossAx val="68644224"/>
        <c:crosses val="autoZero"/>
        <c:auto val="1"/>
        <c:lblAlgn val="ctr"/>
        <c:lblOffset val="100"/>
        <c:noMultiLvlLbl val="0"/>
      </c:catAx>
      <c:valAx>
        <c:axId val="68644224"/>
        <c:scaling>
          <c:orientation val="minMax"/>
          <c:max val="12"/>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900">
                    <a:solidFill>
                      <a:schemeClr val="bg1">
                        <a:lumMod val="50000"/>
                      </a:schemeClr>
                    </a:solidFill>
                  </a:rPr>
                  <a:t>Years</a:t>
                </a:r>
              </a:p>
            </c:rich>
          </c:tx>
          <c:layout/>
          <c:overlay val="0"/>
          <c:spPr>
            <a:noFill/>
            <a:ln>
              <a:noFill/>
            </a:ln>
            <a:effectLst/>
          </c:spPr>
        </c:title>
        <c:numFmt formatCode="0.0"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nb-NO"/>
          </a:p>
        </c:txPr>
        <c:crossAx val="68642688"/>
        <c:crosses val="autoZero"/>
        <c:crossBetween val="between"/>
      </c:valAx>
      <c:spPr>
        <a:noFill/>
        <a:ln>
          <a:noFill/>
        </a:ln>
        <a:effectLst/>
      </c:spPr>
    </c:plotArea>
    <c:legend>
      <c:legendPos val="b"/>
      <c:layout>
        <c:manualLayout>
          <c:xMode val="edge"/>
          <c:yMode val="edge"/>
          <c:x val="0.20447937171916014"/>
          <c:y val="9.5459809096896608E-2"/>
          <c:w val="0.1448593164209612"/>
          <c:h val="8.471497242619953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nb-NO"/>
        </a:p>
      </c:txPr>
    </c:legend>
    <c:plotVisOnly val="1"/>
    <c:dispBlanksAs val="gap"/>
    <c:showDLblsOverMax val="0"/>
  </c:chart>
  <c:spPr>
    <a:no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nb-NO"/>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118431093690381E-2"/>
          <c:y val="6.6578561482631568E-2"/>
          <c:w val="0.88658543576876681"/>
          <c:h val="0.91392801251956179"/>
        </c:manualLayout>
      </c:layout>
      <c:barChart>
        <c:barDir val="col"/>
        <c:grouping val="stacked"/>
        <c:varyColors val="0"/>
        <c:ser>
          <c:idx val="0"/>
          <c:order val="0"/>
          <c:spPr>
            <a:solidFill>
              <a:schemeClr val="accent1"/>
            </a:solidFill>
            <a:ln>
              <a:noFill/>
            </a:ln>
            <a:effectLst/>
          </c:spPr>
          <c:invertIfNegative val="0"/>
          <c:dPt>
            <c:idx val="0"/>
            <c:invertIfNegative val="0"/>
            <c:bubble3D val="0"/>
            <c:spPr>
              <a:solidFill>
                <a:srgbClr val="16102D"/>
              </a:solidFill>
              <a:ln>
                <a:noFill/>
              </a:ln>
              <a:effectLst/>
            </c:spPr>
            <c:extLst xmlns:c16r2="http://schemas.microsoft.com/office/drawing/2015/06/chart">
              <c:ext xmlns:c16="http://schemas.microsoft.com/office/drawing/2014/chart" uri="{C3380CC4-5D6E-409C-BE32-E72D297353CC}">
                <c16:uniqueId val="{00000001-B685-430A-8542-66D3EA364944}"/>
              </c:ext>
            </c:extLst>
          </c:dPt>
          <c:dPt>
            <c:idx val="1"/>
            <c:invertIfNegative val="0"/>
            <c:bubble3D val="0"/>
            <c:spPr>
              <a:solidFill>
                <a:srgbClr val="7F7F7F"/>
              </a:solidFill>
              <a:ln>
                <a:noFill/>
              </a:ln>
              <a:effectLst/>
            </c:spPr>
            <c:extLst xmlns:c16r2="http://schemas.microsoft.com/office/drawing/2015/06/chart">
              <c:ext xmlns:c16="http://schemas.microsoft.com/office/drawing/2014/chart" uri="{C3380CC4-5D6E-409C-BE32-E72D297353CC}">
                <c16:uniqueId val="{00000003-B685-430A-8542-66D3EA364944}"/>
              </c:ext>
            </c:extLst>
          </c:dPt>
          <c:dPt>
            <c:idx val="2"/>
            <c:invertIfNegative val="0"/>
            <c:bubble3D val="0"/>
            <c:spPr>
              <a:solidFill>
                <a:srgbClr val="E9B523"/>
              </a:solidFill>
              <a:ln>
                <a:noFill/>
              </a:ln>
              <a:effectLst/>
            </c:spPr>
            <c:extLst xmlns:c16r2="http://schemas.microsoft.com/office/drawing/2015/06/chart">
              <c:ext xmlns:c16="http://schemas.microsoft.com/office/drawing/2014/chart" uri="{C3380CC4-5D6E-409C-BE32-E72D297353CC}">
                <c16:uniqueId val="{00000005-B685-430A-8542-66D3EA364944}"/>
              </c:ext>
            </c:extLst>
          </c:dPt>
          <c:dPt>
            <c:idx val="4"/>
            <c:invertIfNegative val="0"/>
            <c:bubble3D val="0"/>
            <c:spPr>
              <a:solidFill>
                <a:srgbClr val="16102D"/>
              </a:solidFill>
              <a:ln>
                <a:noFill/>
              </a:ln>
              <a:effectLst/>
            </c:spPr>
            <c:extLst xmlns:c16r2="http://schemas.microsoft.com/office/drawing/2015/06/chart">
              <c:ext xmlns:c16="http://schemas.microsoft.com/office/drawing/2014/chart" uri="{C3380CC4-5D6E-409C-BE32-E72D297353CC}">
                <c16:uniqueId val="{00000007-B685-430A-8542-66D3EA364944}"/>
              </c:ext>
            </c:extLst>
          </c:dPt>
          <c:dPt>
            <c:idx val="5"/>
            <c:invertIfNegative val="0"/>
            <c:bubble3D val="0"/>
            <c:spPr>
              <a:solidFill>
                <a:srgbClr val="7F7F7F"/>
              </a:solidFill>
              <a:ln>
                <a:noFill/>
              </a:ln>
              <a:effectLst/>
            </c:spPr>
            <c:extLst xmlns:c16r2="http://schemas.microsoft.com/office/drawing/2015/06/chart">
              <c:ext xmlns:c16="http://schemas.microsoft.com/office/drawing/2014/chart" uri="{C3380CC4-5D6E-409C-BE32-E72D297353CC}">
                <c16:uniqueId val="{00000009-B685-430A-8542-66D3EA364944}"/>
              </c:ext>
            </c:extLst>
          </c:dPt>
          <c:dPt>
            <c:idx val="6"/>
            <c:invertIfNegative val="0"/>
            <c:bubble3D val="0"/>
            <c:spPr>
              <a:solidFill>
                <a:srgbClr val="E9B523"/>
              </a:solidFill>
              <a:ln>
                <a:noFill/>
              </a:ln>
              <a:effectLst/>
            </c:spPr>
            <c:extLst xmlns:c16r2="http://schemas.microsoft.com/office/drawing/2015/06/chart">
              <c:ext xmlns:c16="http://schemas.microsoft.com/office/drawing/2014/chart" uri="{C3380CC4-5D6E-409C-BE32-E72D297353CC}">
                <c16:uniqueId val="{0000000B-B685-430A-8542-66D3EA364944}"/>
              </c:ext>
            </c:extLst>
          </c:dPt>
          <c:dPt>
            <c:idx val="8"/>
            <c:invertIfNegative val="0"/>
            <c:bubble3D val="0"/>
            <c:spPr>
              <a:solidFill>
                <a:srgbClr val="16102D"/>
              </a:solidFill>
              <a:ln>
                <a:noFill/>
              </a:ln>
              <a:effectLst/>
            </c:spPr>
            <c:extLst xmlns:c16r2="http://schemas.microsoft.com/office/drawing/2015/06/chart">
              <c:ext xmlns:c16="http://schemas.microsoft.com/office/drawing/2014/chart" uri="{C3380CC4-5D6E-409C-BE32-E72D297353CC}">
                <c16:uniqueId val="{0000000D-B685-430A-8542-66D3EA364944}"/>
              </c:ext>
            </c:extLst>
          </c:dPt>
          <c:dPt>
            <c:idx val="9"/>
            <c:invertIfNegative val="0"/>
            <c:bubble3D val="0"/>
            <c:spPr>
              <a:solidFill>
                <a:srgbClr val="7F7F7F"/>
              </a:solidFill>
              <a:ln>
                <a:noFill/>
              </a:ln>
              <a:effectLst/>
            </c:spPr>
            <c:extLst xmlns:c16r2="http://schemas.microsoft.com/office/drawing/2015/06/chart">
              <c:ext xmlns:c16="http://schemas.microsoft.com/office/drawing/2014/chart" uri="{C3380CC4-5D6E-409C-BE32-E72D297353CC}">
                <c16:uniqueId val="{0000000F-B685-430A-8542-66D3EA364944}"/>
              </c:ext>
            </c:extLst>
          </c:dPt>
          <c:dPt>
            <c:idx val="10"/>
            <c:invertIfNegative val="0"/>
            <c:bubble3D val="0"/>
            <c:spPr>
              <a:solidFill>
                <a:srgbClr val="E9B523"/>
              </a:solidFill>
              <a:ln>
                <a:noFill/>
              </a:ln>
              <a:effectLst/>
            </c:spPr>
            <c:extLst xmlns:c16r2="http://schemas.microsoft.com/office/drawing/2015/06/chart">
              <c:ext xmlns:c16="http://schemas.microsoft.com/office/drawing/2014/chart" uri="{C3380CC4-5D6E-409C-BE32-E72D297353CC}">
                <c16:uniqueId val="{00000011-B685-430A-8542-66D3EA364944}"/>
              </c:ext>
            </c:extLst>
          </c:dPt>
          <c:dPt>
            <c:idx val="12"/>
            <c:invertIfNegative val="0"/>
            <c:bubble3D val="0"/>
            <c:spPr>
              <a:solidFill>
                <a:srgbClr val="16102D"/>
              </a:solidFill>
              <a:ln>
                <a:noFill/>
              </a:ln>
              <a:effectLst/>
            </c:spPr>
            <c:extLst xmlns:c16r2="http://schemas.microsoft.com/office/drawing/2015/06/chart">
              <c:ext xmlns:c16="http://schemas.microsoft.com/office/drawing/2014/chart" uri="{C3380CC4-5D6E-409C-BE32-E72D297353CC}">
                <c16:uniqueId val="{00000013-B685-430A-8542-66D3EA364944}"/>
              </c:ext>
            </c:extLst>
          </c:dPt>
          <c:dPt>
            <c:idx val="13"/>
            <c:invertIfNegative val="0"/>
            <c:bubble3D val="0"/>
            <c:spPr>
              <a:solidFill>
                <a:srgbClr val="7F7F7F"/>
              </a:solidFill>
              <a:ln>
                <a:noFill/>
              </a:ln>
              <a:effectLst/>
            </c:spPr>
            <c:extLst xmlns:c16r2="http://schemas.microsoft.com/office/drawing/2015/06/chart">
              <c:ext xmlns:c16="http://schemas.microsoft.com/office/drawing/2014/chart" uri="{C3380CC4-5D6E-409C-BE32-E72D297353CC}">
                <c16:uniqueId val="{00000015-B685-430A-8542-66D3EA364944}"/>
              </c:ext>
            </c:extLst>
          </c:dPt>
          <c:dPt>
            <c:idx val="14"/>
            <c:invertIfNegative val="0"/>
            <c:bubble3D val="0"/>
            <c:spPr>
              <a:solidFill>
                <a:srgbClr val="E9B523"/>
              </a:solidFill>
              <a:ln>
                <a:noFill/>
              </a:ln>
              <a:effectLst/>
            </c:spPr>
            <c:extLst xmlns:c16r2="http://schemas.microsoft.com/office/drawing/2015/06/chart">
              <c:ext xmlns:c16="http://schemas.microsoft.com/office/drawing/2014/chart" uri="{C3380CC4-5D6E-409C-BE32-E72D297353CC}">
                <c16:uniqueId val="{00000017-B685-430A-8542-66D3EA364944}"/>
              </c:ext>
            </c:extLst>
          </c:dPt>
          <c:dPt>
            <c:idx val="16"/>
            <c:invertIfNegative val="0"/>
            <c:bubble3D val="0"/>
            <c:spPr>
              <a:solidFill>
                <a:srgbClr val="16102D"/>
              </a:solidFill>
              <a:ln>
                <a:noFill/>
              </a:ln>
              <a:effectLst/>
            </c:spPr>
            <c:extLst xmlns:c16r2="http://schemas.microsoft.com/office/drawing/2015/06/chart">
              <c:ext xmlns:c16="http://schemas.microsoft.com/office/drawing/2014/chart" uri="{C3380CC4-5D6E-409C-BE32-E72D297353CC}">
                <c16:uniqueId val="{00000019-B685-430A-8542-66D3EA364944}"/>
              </c:ext>
            </c:extLst>
          </c:dPt>
          <c:dPt>
            <c:idx val="17"/>
            <c:invertIfNegative val="0"/>
            <c:bubble3D val="0"/>
            <c:spPr>
              <a:solidFill>
                <a:srgbClr val="7F7F7F"/>
              </a:solidFill>
              <a:ln>
                <a:noFill/>
              </a:ln>
              <a:effectLst/>
            </c:spPr>
            <c:extLst xmlns:c16r2="http://schemas.microsoft.com/office/drawing/2015/06/chart">
              <c:ext xmlns:c16="http://schemas.microsoft.com/office/drawing/2014/chart" uri="{C3380CC4-5D6E-409C-BE32-E72D297353CC}">
                <c16:uniqueId val="{0000001B-B685-430A-8542-66D3EA364944}"/>
              </c:ext>
            </c:extLst>
          </c:dPt>
          <c:dPt>
            <c:idx val="18"/>
            <c:invertIfNegative val="0"/>
            <c:bubble3D val="0"/>
            <c:spPr>
              <a:solidFill>
                <a:srgbClr val="E9B523"/>
              </a:solidFill>
              <a:ln>
                <a:noFill/>
              </a:ln>
              <a:effectLst/>
            </c:spPr>
            <c:extLst xmlns:c16r2="http://schemas.microsoft.com/office/drawing/2015/06/chart">
              <c:ext xmlns:c16="http://schemas.microsoft.com/office/drawing/2014/chart" uri="{C3380CC4-5D6E-409C-BE32-E72D297353CC}">
                <c16:uniqueId val="{0000001D-B685-430A-8542-66D3EA364944}"/>
              </c:ext>
            </c:extLst>
          </c:dPt>
          <c:dPt>
            <c:idx val="20"/>
            <c:invertIfNegative val="0"/>
            <c:bubble3D val="0"/>
            <c:spPr>
              <a:solidFill>
                <a:srgbClr val="16102D"/>
              </a:solidFill>
              <a:ln>
                <a:noFill/>
              </a:ln>
              <a:effectLst/>
            </c:spPr>
            <c:extLst xmlns:c16r2="http://schemas.microsoft.com/office/drawing/2015/06/chart">
              <c:ext xmlns:c16="http://schemas.microsoft.com/office/drawing/2014/chart" uri="{C3380CC4-5D6E-409C-BE32-E72D297353CC}">
                <c16:uniqueId val="{0000001F-B685-430A-8542-66D3EA364944}"/>
              </c:ext>
            </c:extLst>
          </c:dPt>
          <c:dPt>
            <c:idx val="21"/>
            <c:invertIfNegative val="0"/>
            <c:bubble3D val="0"/>
            <c:spPr>
              <a:solidFill>
                <a:srgbClr val="7F7F7F"/>
              </a:solidFill>
              <a:ln>
                <a:noFill/>
              </a:ln>
              <a:effectLst/>
            </c:spPr>
            <c:extLst xmlns:c16r2="http://schemas.microsoft.com/office/drawing/2015/06/chart">
              <c:ext xmlns:c16="http://schemas.microsoft.com/office/drawing/2014/chart" uri="{C3380CC4-5D6E-409C-BE32-E72D297353CC}">
                <c16:uniqueId val="{00000021-B685-430A-8542-66D3EA364944}"/>
              </c:ext>
            </c:extLst>
          </c:dPt>
          <c:dPt>
            <c:idx val="22"/>
            <c:invertIfNegative val="0"/>
            <c:bubble3D val="0"/>
            <c:spPr>
              <a:solidFill>
                <a:srgbClr val="E9B523"/>
              </a:solidFill>
              <a:ln>
                <a:noFill/>
              </a:ln>
              <a:effectLst/>
            </c:spPr>
            <c:extLst xmlns:c16r2="http://schemas.microsoft.com/office/drawing/2015/06/chart">
              <c:ext xmlns:c16="http://schemas.microsoft.com/office/drawing/2014/chart" uri="{C3380CC4-5D6E-409C-BE32-E72D297353CC}">
                <c16:uniqueId val="{00000023-B685-430A-8542-66D3EA364944}"/>
              </c:ext>
            </c:extLst>
          </c:dPt>
          <c:dPt>
            <c:idx val="24"/>
            <c:invertIfNegative val="0"/>
            <c:bubble3D val="0"/>
            <c:spPr>
              <a:solidFill>
                <a:srgbClr val="16102D"/>
              </a:solidFill>
              <a:ln>
                <a:noFill/>
              </a:ln>
              <a:effectLst/>
            </c:spPr>
            <c:extLst xmlns:c16r2="http://schemas.microsoft.com/office/drawing/2015/06/chart">
              <c:ext xmlns:c16="http://schemas.microsoft.com/office/drawing/2014/chart" uri="{C3380CC4-5D6E-409C-BE32-E72D297353CC}">
                <c16:uniqueId val="{00000025-B685-430A-8542-66D3EA364944}"/>
              </c:ext>
            </c:extLst>
          </c:dPt>
          <c:dPt>
            <c:idx val="25"/>
            <c:invertIfNegative val="0"/>
            <c:bubble3D val="0"/>
            <c:spPr>
              <a:solidFill>
                <a:srgbClr val="7F7F7F"/>
              </a:solidFill>
              <a:ln>
                <a:noFill/>
              </a:ln>
              <a:effectLst/>
            </c:spPr>
            <c:extLst xmlns:c16r2="http://schemas.microsoft.com/office/drawing/2015/06/chart">
              <c:ext xmlns:c16="http://schemas.microsoft.com/office/drawing/2014/chart" uri="{C3380CC4-5D6E-409C-BE32-E72D297353CC}">
                <c16:uniqueId val="{00000027-B685-430A-8542-66D3EA364944}"/>
              </c:ext>
            </c:extLst>
          </c:dPt>
          <c:dPt>
            <c:idx val="26"/>
            <c:invertIfNegative val="0"/>
            <c:bubble3D val="0"/>
            <c:spPr>
              <a:solidFill>
                <a:srgbClr val="E9B523"/>
              </a:solidFill>
              <a:ln>
                <a:noFill/>
              </a:ln>
              <a:effectLst/>
            </c:spPr>
            <c:extLst xmlns:c16r2="http://schemas.microsoft.com/office/drawing/2015/06/chart">
              <c:ext xmlns:c16="http://schemas.microsoft.com/office/drawing/2014/chart" uri="{C3380CC4-5D6E-409C-BE32-E72D297353CC}">
                <c16:uniqueId val="{00000029-B685-430A-8542-66D3EA364944}"/>
              </c:ext>
            </c:extLst>
          </c:dPt>
          <c:dLbls>
            <c:dLbl>
              <c:idx val="20"/>
              <c:layout>
                <c:manualLayout>
                  <c:x val="3.0594675114949837E-3"/>
                  <c:y val="7.8247261345852897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F-B685-430A-8542-66D3EA364944}"/>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nb-N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Sheet1!$E$4:$E$30</c:f>
              <c:strCache>
                <c:ptCount val="26"/>
                <c:pt idx="1">
                  <c:v>Q4 2016</c:v>
                </c:pt>
                <c:pt idx="5">
                  <c:v>Q3 2016</c:v>
                </c:pt>
                <c:pt idx="9">
                  <c:v>Q2 2016</c:v>
                </c:pt>
                <c:pt idx="13">
                  <c:v>Q1 2016</c:v>
                </c:pt>
                <c:pt idx="17">
                  <c:v>Q4 2015</c:v>
                </c:pt>
                <c:pt idx="21">
                  <c:v>Q3 2015</c:v>
                </c:pt>
                <c:pt idx="25">
                  <c:v>Q2 2015</c:v>
                </c:pt>
              </c:strCache>
            </c:strRef>
          </c:cat>
          <c:val>
            <c:numRef>
              <c:f>Sheet1!$F$4:$F$30</c:f>
              <c:numCache>
                <c:formatCode>_(* #,##0_);_(* \(#,##0\);_(* "-"??_);_(@_)</c:formatCode>
                <c:ptCount val="27"/>
                <c:pt idx="0">
                  <c:v>4696</c:v>
                </c:pt>
                <c:pt idx="1">
                  <c:v>5275</c:v>
                </c:pt>
                <c:pt idx="2">
                  <c:v>5371</c:v>
                </c:pt>
                <c:pt idx="4">
                  <c:v>4600</c:v>
                </c:pt>
                <c:pt idx="5">
                  <c:v>5341</c:v>
                </c:pt>
                <c:pt idx="6">
                  <c:v>4964</c:v>
                </c:pt>
                <c:pt idx="8">
                  <c:v>5218</c:v>
                </c:pt>
                <c:pt idx="9">
                  <c:v>5279</c:v>
                </c:pt>
                <c:pt idx="10">
                  <c:v>4724</c:v>
                </c:pt>
                <c:pt idx="12">
                  <c:v>4889</c:v>
                </c:pt>
                <c:pt idx="13">
                  <c:v>5321</c:v>
                </c:pt>
                <c:pt idx="14">
                  <c:v>5318</c:v>
                </c:pt>
                <c:pt idx="16">
                  <c:v>4597</c:v>
                </c:pt>
                <c:pt idx="17">
                  <c:v>5219</c:v>
                </c:pt>
                <c:pt idx="18">
                  <c:v>5367</c:v>
                </c:pt>
                <c:pt idx="20">
                  <c:v>4673</c:v>
                </c:pt>
                <c:pt idx="21">
                  <c:v>5505</c:v>
                </c:pt>
                <c:pt idx="22">
                  <c:v>5297</c:v>
                </c:pt>
                <c:pt idx="24">
                  <c:v>4699</c:v>
                </c:pt>
                <c:pt idx="25">
                  <c:v>5548</c:v>
                </c:pt>
                <c:pt idx="26">
                  <c:v>5577</c:v>
                </c:pt>
              </c:numCache>
            </c:numRef>
          </c:val>
          <c:extLst xmlns:c16r2="http://schemas.microsoft.com/office/drawing/2015/06/chart">
            <c:ext xmlns:c16="http://schemas.microsoft.com/office/drawing/2014/chart" uri="{C3380CC4-5D6E-409C-BE32-E72D297353CC}">
              <c16:uniqueId val="{0000002A-B685-430A-8542-66D3EA364944}"/>
            </c:ext>
          </c:extLst>
        </c:ser>
        <c:ser>
          <c:idx val="1"/>
          <c:order val="1"/>
          <c:spPr>
            <a:solidFill>
              <a:srgbClr val="0D0D0D"/>
            </a:solidFill>
            <a:ln>
              <a:noFill/>
            </a:ln>
            <a:effectLst/>
          </c:spPr>
          <c:invertIfNegative val="0"/>
          <c:dPt>
            <c:idx val="18"/>
            <c:invertIfNegative val="0"/>
            <c:bubble3D val="0"/>
            <c:spPr>
              <a:solidFill>
                <a:srgbClr val="A78011"/>
              </a:solidFill>
              <a:ln>
                <a:noFill/>
              </a:ln>
              <a:effectLst/>
            </c:spPr>
            <c:extLst xmlns:c16r2="http://schemas.microsoft.com/office/drawing/2015/06/chart">
              <c:ext xmlns:c16="http://schemas.microsoft.com/office/drawing/2014/chart" uri="{C3380CC4-5D6E-409C-BE32-E72D297353CC}">
                <c16:uniqueId val="{0000002C-B685-430A-8542-66D3EA364944}"/>
              </c:ext>
            </c:extLst>
          </c:dPt>
          <c:dPt>
            <c:idx val="22"/>
            <c:invertIfNegative val="0"/>
            <c:bubble3D val="0"/>
            <c:spPr>
              <a:solidFill>
                <a:srgbClr val="A78011"/>
              </a:solidFill>
              <a:ln>
                <a:noFill/>
              </a:ln>
              <a:effectLst/>
            </c:spPr>
            <c:extLst xmlns:c16r2="http://schemas.microsoft.com/office/drawing/2015/06/chart">
              <c:ext xmlns:c16="http://schemas.microsoft.com/office/drawing/2014/chart" uri="{C3380CC4-5D6E-409C-BE32-E72D297353CC}">
                <c16:uniqueId val="{0000002E-B685-430A-8542-66D3EA364944}"/>
              </c:ext>
            </c:extLst>
          </c:dPt>
          <c:dPt>
            <c:idx val="26"/>
            <c:invertIfNegative val="0"/>
            <c:bubble3D val="0"/>
            <c:spPr>
              <a:solidFill>
                <a:srgbClr val="A78011"/>
              </a:solidFill>
              <a:ln>
                <a:noFill/>
              </a:ln>
              <a:effectLst/>
            </c:spPr>
            <c:extLst xmlns:c16r2="http://schemas.microsoft.com/office/drawing/2015/06/chart">
              <c:ext xmlns:c16="http://schemas.microsoft.com/office/drawing/2014/chart" uri="{C3380CC4-5D6E-409C-BE32-E72D297353CC}">
                <c16:uniqueId val="{00000030-B685-430A-8542-66D3EA364944}"/>
              </c:ext>
            </c:extLst>
          </c:dPt>
          <c:dLbls>
            <c:dLbl>
              <c:idx val="9"/>
              <c:layout>
                <c:manualLayout>
                  <c:x val="1.121703472072246E-16"/>
                  <c:y val="2.3474178403755867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1-B685-430A-8542-66D3EA364944}"/>
                </c:ext>
                <c:ext xmlns:c15="http://schemas.microsoft.com/office/drawing/2012/chart" uri="{CE6537A1-D6FC-4f65-9D91-7224C49458BB}">
                  <c15:layout/>
                </c:ext>
              </c:extLst>
            </c:dLbl>
            <c:dLbl>
              <c:idx val="22"/>
              <c:layout>
                <c:manualLayout>
                  <c:x val="1.529854197740701E-3"/>
                  <c:y val="3.9123829174312445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E-B685-430A-8542-66D3EA364944}"/>
                </c:ext>
                <c:ext xmlns:c15="http://schemas.microsoft.com/office/drawing/2012/chart" uri="{CE6537A1-D6FC-4f65-9D91-7224C49458BB}">
                  <c15:layout/>
                </c:ext>
              </c:extLst>
            </c:dLbl>
            <c:dLbl>
              <c:idx val="26"/>
              <c:layout>
                <c:manualLayout>
                  <c:x val="1.529854197740701E-3"/>
                  <c:y val="-2.3173819821818029E-2"/>
                </c:manualLayout>
              </c:layout>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nb-NO"/>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0-B685-430A-8542-66D3EA364944}"/>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nb-N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Sheet1!$E$4:$E$30</c:f>
              <c:strCache>
                <c:ptCount val="26"/>
                <c:pt idx="1">
                  <c:v>Q4 2016</c:v>
                </c:pt>
                <c:pt idx="5">
                  <c:v>Q3 2016</c:v>
                </c:pt>
                <c:pt idx="9">
                  <c:v>Q2 2016</c:v>
                </c:pt>
                <c:pt idx="13">
                  <c:v>Q1 2016</c:v>
                </c:pt>
                <c:pt idx="17">
                  <c:v>Q4 2015</c:v>
                </c:pt>
                <c:pt idx="21">
                  <c:v>Q3 2015</c:v>
                </c:pt>
                <c:pt idx="25">
                  <c:v>Q2 2015</c:v>
                </c:pt>
              </c:strCache>
            </c:strRef>
          </c:cat>
          <c:val>
            <c:numRef>
              <c:f>Sheet1!$G$4:$G$30</c:f>
              <c:numCache>
                <c:formatCode>General</c:formatCode>
                <c:ptCount val="27"/>
                <c:pt idx="5" formatCode="_(* #,##0_);_(* \(#,##0\);_(* &quot;-&quot;??_);_(@_)">
                  <c:v>550</c:v>
                </c:pt>
                <c:pt idx="9" formatCode="_(* #,##0_);_(* \(#,##0\);_(* &quot;-&quot;??_);_(@_)">
                  <c:v>-101</c:v>
                </c:pt>
                <c:pt idx="13" formatCode="_(* #,##0_);_(* \(#,##0\);_(* &quot;-&quot;??_);_(@_)">
                  <c:v>434</c:v>
                </c:pt>
                <c:pt idx="18" formatCode="_(* #,##0_);_(* \(#,##0\);_(* &quot;-&quot;??_);_(@_)">
                  <c:v>400</c:v>
                </c:pt>
                <c:pt idx="21" formatCode="_(* #,##0_);_(* \(#,##0\);_(* &quot;-&quot;??_);_(@_)">
                  <c:v>912</c:v>
                </c:pt>
                <c:pt idx="22" formatCode="_(* #,##0_);_(* \(#,##0\);_(* &quot;-&quot;??_);_(@_)">
                  <c:v>446</c:v>
                </c:pt>
                <c:pt idx="25" formatCode="_(* #,##0_);_(* \(#,##0\);_(* &quot;-&quot;??_);_(@_)">
                  <c:v>391</c:v>
                </c:pt>
                <c:pt idx="26" formatCode="_(* #,##0_);_(* \(#,##0\);_(* &quot;-&quot;??_);_(@_)">
                  <c:v>54</c:v>
                </c:pt>
              </c:numCache>
            </c:numRef>
          </c:val>
          <c:extLst xmlns:c16r2="http://schemas.microsoft.com/office/drawing/2015/06/chart">
            <c:ext xmlns:c16="http://schemas.microsoft.com/office/drawing/2014/chart" uri="{C3380CC4-5D6E-409C-BE32-E72D297353CC}">
              <c16:uniqueId val="{00000032-B685-430A-8542-66D3EA364944}"/>
            </c:ext>
          </c:extLst>
        </c:ser>
        <c:dLbls>
          <c:dLblPos val="ctr"/>
          <c:showLegendKey val="0"/>
          <c:showVal val="1"/>
          <c:showCatName val="0"/>
          <c:showSerName val="0"/>
          <c:showPercent val="0"/>
          <c:showBubbleSize val="0"/>
        </c:dLbls>
        <c:gapWidth val="9"/>
        <c:overlap val="100"/>
        <c:axId val="68340352"/>
        <c:axId val="68350336"/>
      </c:barChart>
      <c:catAx>
        <c:axId val="68340352"/>
        <c:scaling>
          <c:orientation val="maxMin"/>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nb-NO"/>
          </a:p>
        </c:txPr>
        <c:crossAx val="68350336"/>
        <c:crosses val="autoZero"/>
        <c:auto val="1"/>
        <c:lblAlgn val="ctr"/>
        <c:lblOffset val="100"/>
        <c:noMultiLvlLbl val="0"/>
      </c:catAx>
      <c:valAx>
        <c:axId val="68350336"/>
        <c:scaling>
          <c:orientation val="minMax"/>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dirty="0"/>
                  <a:t>USD</a:t>
                </a:r>
              </a:p>
            </c:rich>
          </c:tx>
          <c:layout/>
          <c:overlay val="0"/>
          <c:spPr>
            <a:noFill/>
            <a:ln>
              <a:noFill/>
            </a:ln>
            <a:effectLst/>
          </c:spPr>
        </c:title>
        <c:numFmt formatCode="_(* #,##0_);_(* \(#,##0\);_(* &quot;-&quot;??_);_(@_)"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nb-NO"/>
          </a:p>
        </c:txPr>
        <c:crossAx val="68340352"/>
        <c:crosses val="max"/>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nb-NO"/>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'Series View'!$B$1</c:f>
              <c:strCache>
                <c:ptCount val="1"/>
                <c:pt idx="0">
                  <c:v>Avg. Monthly Rates</c:v>
                </c:pt>
              </c:strCache>
            </c:strRef>
          </c:tx>
          <c:spPr>
            <a:ln w="28575" cap="rnd">
              <a:solidFill>
                <a:srgbClr val="376092"/>
              </a:solidFill>
              <a:round/>
            </a:ln>
            <a:effectLst/>
          </c:spPr>
          <c:marker>
            <c:symbol val="none"/>
          </c:marker>
          <c:cat>
            <c:strRef>
              <c:f>'Series View'!$A$22:$A$88</c:f>
              <c:strCache>
                <c:ptCount val="67"/>
                <c:pt idx="0">
                  <c:v>Sep-11</c:v>
                </c:pt>
                <c:pt idx="1">
                  <c:v>Oct-11</c:v>
                </c:pt>
                <c:pt idx="2">
                  <c:v>Nov-11</c:v>
                </c:pt>
                <c:pt idx="3">
                  <c:v>Dec-11</c:v>
                </c:pt>
                <c:pt idx="4">
                  <c:v>Jan-12</c:v>
                </c:pt>
                <c:pt idx="5">
                  <c:v>Feb-12</c:v>
                </c:pt>
                <c:pt idx="6">
                  <c:v>Mar-12</c:v>
                </c:pt>
                <c:pt idx="7">
                  <c:v>Apr-12</c:v>
                </c:pt>
                <c:pt idx="8">
                  <c:v>May-12</c:v>
                </c:pt>
                <c:pt idx="9">
                  <c:v>Jun-12</c:v>
                </c:pt>
                <c:pt idx="10">
                  <c:v>Jul-12</c:v>
                </c:pt>
                <c:pt idx="11">
                  <c:v>Aug-12</c:v>
                </c:pt>
                <c:pt idx="12">
                  <c:v>Sep-12</c:v>
                </c:pt>
                <c:pt idx="13">
                  <c:v>Oct-12</c:v>
                </c:pt>
                <c:pt idx="14">
                  <c:v>Nov-12</c:v>
                </c:pt>
                <c:pt idx="15">
                  <c:v>Dec-12</c:v>
                </c:pt>
                <c:pt idx="16">
                  <c:v>Jan-13</c:v>
                </c:pt>
                <c:pt idx="17">
                  <c:v>Feb-13</c:v>
                </c:pt>
                <c:pt idx="18">
                  <c:v>Mar-13</c:v>
                </c:pt>
                <c:pt idx="19">
                  <c:v>Apr-13</c:v>
                </c:pt>
                <c:pt idx="20">
                  <c:v>May-13</c:v>
                </c:pt>
                <c:pt idx="21">
                  <c:v>Jun-13</c:v>
                </c:pt>
                <c:pt idx="22">
                  <c:v>Jul-13</c:v>
                </c:pt>
                <c:pt idx="23">
                  <c:v>Aug-13</c:v>
                </c:pt>
                <c:pt idx="24">
                  <c:v>Sep-13</c:v>
                </c:pt>
                <c:pt idx="25">
                  <c:v>Oct-13</c:v>
                </c:pt>
                <c:pt idx="26">
                  <c:v>Nov-13</c:v>
                </c:pt>
                <c:pt idx="27">
                  <c:v>Dec-13</c:v>
                </c:pt>
                <c:pt idx="28">
                  <c:v>Jan-14</c:v>
                </c:pt>
                <c:pt idx="29">
                  <c:v>Feb-14</c:v>
                </c:pt>
                <c:pt idx="30">
                  <c:v>Mar-14</c:v>
                </c:pt>
                <c:pt idx="31">
                  <c:v>Apr-14</c:v>
                </c:pt>
                <c:pt idx="32">
                  <c:v>May-14</c:v>
                </c:pt>
                <c:pt idx="33">
                  <c:v>Jun-14</c:v>
                </c:pt>
                <c:pt idx="34">
                  <c:v>Jul-14</c:v>
                </c:pt>
                <c:pt idx="35">
                  <c:v>Aug-14</c:v>
                </c:pt>
                <c:pt idx="36">
                  <c:v>Sep-14</c:v>
                </c:pt>
                <c:pt idx="37">
                  <c:v>Oct-14</c:v>
                </c:pt>
                <c:pt idx="38">
                  <c:v>Nov-14</c:v>
                </c:pt>
                <c:pt idx="39">
                  <c:v>Dec-14</c:v>
                </c:pt>
                <c:pt idx="40">
                  <c:v>Jan-15</c:v>
                </c:pt>
                <c:pt idx="41">
                  <c:v>Feb-15</c:v>
                </c:pt>
                <c:pt idx="42">
                  <c:v>Mar-15</c:v>
                </c:pt>
                <c:pt idx="43">
                  <c:v>Apr-15</c:v>
                </c:pt>
                <c:pt idx="44">
                  <c:v>May-15</c:v>
                </c:pt>
                <c:pt idx="45">
                  <c:v>Jun-15</c:v>
                </c:pt>
                <c:pt idx="46">
                  <c:v>Jul-15</c:v>
                </c:pt>
                <c:pt idx="47">
                  <c:v>Aug-15</c:v>
                </c:pt>
                <c:pt idx="48">
                  <c:v>Sep-15</c:v>
                </c:pt>
                <c:pt idx="49">
                  <c:v>Oct-15</c:v>
                </c:pt>
                <c:pt idx="50">
                  <c:v>Nov-15</c:v>
                </c:pt>
                <c:pt idx="51">
                  <c:v>Dec-15</c:v>
                </c:pt>
                <c:pt idx="52">
                  <c:v>Jan-16</c:v>
                </c:pt>
                <c:pt idx="53">
                  <c:v>Feb-16</c:v>
                </c:pt>
                <c:pt idx="54">
                  <c:v>Mar-16</c:v>
                </c:pt>
                <c:pt idx="55">
                  <c:v>Apr-16</c:v>
                </c:pt>
                <c:pt idx="56">
                  <c:v>May-16</c:v>
                </c:pt>
                <c:pt idx="57">
                  <c:v>Jun-16</c:v>
                </c:pt>
                <c:pt idx="58">
                  <c:v>Jul-16</c:v>
                </c:pt>
                <c:pt idx="59">
                  <c:v>Aug-16</c:v>
                </c:pt>
                <c:pt idx="60">
                  <c:v>Sep-16</c:v>
                </c:pt>
                <c:pt idx="61">
                  <c:v>Oct-16</c:v>
                </c:pt>
                <c:pt idx="62">
                  <c:v>Nov-16</c:v>
                </c:pt>
                <c:pt idx="63">
                  <c:v>Dec-16</c:v>
                </c:pt>
                <c:pt idx="64">
                  <c:v>Jan-17</c:v>
                </c:pt>
                <c:pt idx="65">
                  <c:v>Feb-17</c:v>
                </c:pt>
                <c:pt idx="66">
                  <c:v>Mar-17</c:v>
                </c:pt>
              </c:strCache>
            </c:strRef>
          </c:cat>
          <c:val>
            <c:numRef>
              <c:f>'Series View'!$B$22:$B$88</c:f>
              <c:numCache>
                <c:formatCode>#,##0</c:formatCode>
                <c:ptCount val="67"/>
                <c:pt idx="0">
                  <c:v>26170</c:v>
                </c:pt>
                <c:pt idx="1">
                  <c:v>29372.9047619048</c:v>
                </c:pt>
                <c:pt idx="2">
                  <c:v>26159.9545454545</c:v>
                </c:pt>
                <c:pt idx="3">
                  <c:v>30651.2352941176</c:v>
                </c:pt>
                <c:pt idx="4">
                  <c:v>10288.285714285699</c:v>
                </c:pt>
                <c:pt idx="5">
                  <c:v>5395.2857142857101</c:v>
                </c:pt>
                <c:pt idx="6">
                  <c:v>5306.9090909090901</c:v>
                </c:pt>
                <c:pt idx="7">
                  <c:v>6457.1052631578996</c:v>
                </c:pt>
                <c:pt idx="8">
                  <c:v>7617.7727272727298</c:v>
                </c:pt>
                <c:pt idx="9">
                  <c:v>3884.1578947368398</c:v>
                </c:pt>
                <c:pt idx="10">
                  <c:v>5909.7727272727298</c:v>
                </c:pt>
                <c:pt idx="11">
                  <c:v>3501.4090909090901</c:v>
                </c:pt>
                <c:pt idx="12">
                  <c:v>5095.5</c:v>
                </c:pt>
                <c:pt idx="13">
                  <c:v>13151.217391304301</c:v>
                </c:pt>
                <c:pt idx="14">
                  <c:v>15809.409090909099</c:v>
                </c:pt>
                <c:pt idx="15">
                  <c:v>8933.5625</c:v>
                </c:pt>
                <c:pt idx="16">
                  <c:v>7038.5</c:v>
                </c:pt>
                <c:pt idx="17">
                  <c:v>6310.8</c:v>
                </c:pt>
                <c:pt idx="18">
                  <c:v>4725.5</c:v>
                </c:pt>
                <c:pt idx="19">
                  <c:v>4447.5238095238101</c:v>
                </c:pt>
                <c:pt idx="20">
                  <c:v>5473.8095238095202</c:v>
                </c:pt>
                <c:pt idx="21">
                  <c:v>8844.85</c:v>
                </c:pt>
                <c:pt idx="22">
                  <c:v>13314.652173913</c:v>
                </c:pt>
                <c:pt idx="23">
                  <c:v>13642.619047619</c:v>
                </c:pt>
                <c:pt idx="24">
                  <c:v>30485.571428571398</c:v>
                </c:pt>
                <c:pt idx="25">
                  <c:v>29415.347826087</c:v>
                </c:pt>
                <c:pt idx="26">
                  <c:v>18839.857142857101</c:v>
                </c:pt>
                <c:pt idx="27">
                  <c:v>34069.529411764699</c:v>
                </c:pt>
                <c:pt idx="28">
                  <c:v>17088.727272727301</c:v>
                </c:pt>
                <c:pt idx="29">
                  <c:v>9680</c:v>
                </c:pt>
                <c:pt idx="30">
                  <c:v>21772.476190476202</c:v>
                </c:pt>
                <c:pt idx="31">
                  <c:v>12000.55</c:v>
                </c:pt>
                <c:pt idx="32">
                  <c:v>10681.35</c:v>
                </c:pt>
                <c:pt idx="33">
                  <c:v>12970.619047619</c:v>
                </c:pt>
                <c:pt idx="34">
                  <c:v>10361.5217391304</c:v>
                </c:pt>
                <c:pt idx="35">
                  <c:v>12428.4</c:v>
                </c:pt>
                <c:pt idx="36">
                  <c:v>15206.8636363636</c:v>
                </c:pt>
                <c:pt idx="37">
                  <c:v>13353.217391304301</c:v>
                </c:pt>
                <c:pt idx="38">
                  <c:v>22457.599999999999</c:v>
                </c:pt>
                <c:pt idx="39">
                  <c:v>6632.6666666666697</c:v>
                </c:pt>
                <c:pt idx="40">
                  <c:v>5523.2380952381</c:v>
                </c:pt>
                <c:pt idx="41">
                  <c:v>5031.2</c:v>
                </c:pt>
                <c:pt idx="42">
                  <c:v>3275.7727272727302</c:v>
                </c:pt>
                <c:pt idx="43">
                  <c:v>3236.3</c:v>
                </c:pt>
                <c:pt idx="44">
                  <c:v>4405.6315789473701</c:v>
                </c:pt>
                <c:pt idx="45">
                  <c:v>6010.3181818181802</c:v>
                </c:pt>
                <c:pt idx="46">
                  <c:v>11449.2608695652</c:v>
                </c:pt>
                <c:pt idx="47">
                  <c:v>13086.6</c:v>
                </c:pt>
                <c:pt idx="48">
                  <c:v>10201.8181818182</c:v>
                </c:pt>
                <c:pt idx="49">
                  <c:v>9713.1818181818198</c:v>
                </c:pt>
                <c:pt idx="50">
                  <c:v>5741.4761904761899</c:v>
                </c:pt>
                <c:pt idx="51">
                  <c:v>5338.8888888888896</c:v>
                </c:pt>
                <c:pt idx="52">
                  <c:v>2237.5500000000002</c:v>
                </c:pt>
                <c:pt idx="53">
                  <c:v>1377.9523809523801</c:v>
                </c:pt>
                <c:pt idx="54">
                  <c:v>695.61904761904805</c:v>
                </c:pt>
                <c:pt idx="55">
                  <c:v>5460.5714285714303</c:v>
                </c:pt>
                <c:pt idx="56">
                  <c:v>6096.75</c:v>
                </c:pt>
                <c:pt idx="57">
                  <c:v>5515.5</c:v>
                </c:pt>
                <c:pt idx="58">
                  <c:v>5721.7142857142899</c:v>
                </c:pt>
                <c:pt idx="59">
                  <c:v>4692.1818181818198</c:v>
                </c:pt>
                <c:pt idx="60">
                  <c:v>10178.5</c:v>
                </c:pt>
                <c:pt idx="61" formatCode="#,##0.00">
                  <c:v>10897.761904761899</c:v>
                </c:pt>
                <c:pt idx="62" formatCode="#,##0.00">
                  <c:v>14501.1363636364</c:v>
                </c:pt>
                <c:pt idx="63" formatCode="#,##0.00">
                  <c:v>8941.2352941176505</c:v>
                </c:pt>
                <c:pt idx="64" formatCode="#,##0.00">
                  <c:v>9795.8095238095193</c:v>
                </c:pt>
                <c:pt idx="65" formatCode="#,##0.00">
                  <c:v>5705.62</c:v>
                </c:pt>
                <c:pt idx="66" formatCode="#,##0.00">
                  <c:v>11116.53</c:v>
                </c:pt>
              </c:numCache>
            </c:numRef>
          </c:val>
          <c:smooth val="0"/>
          <c:extLst xmlns:c16r2="http://schemas.microsoft.com/office/drawing/2015/06/chart">
            <c:ext xmlns:c16="http://schemas.microsoft.com/office/drawing/2014/chart" uri="{C3380CC4-5D6E-409C-BE32-E72D297353CC}">
              <c16:uniqueId val="{00000000-AC42-4FE9-81C1-D159BA49AA69}"/>
            </c:ext>
          </c:extLst>
        </c:ser>
        <c:ser>
          <c:idx val="2"/>
          <c:order val="1"/>
          <c:tx>
            <c:strRef>
              <c:f>'Series View'!$D$1</c:f>
              <c:strCache>
                <c:ptCount val="1"/>
                <c:pt idx="0">
                  <c:v>Capesize breakeven</c:v>
                </c:pt>
              </c:strCache>
            </c:strRef>
          </c:tx>
          <c:spPr>
            <a:ln w="28575" cap="rnd">
              <a:solidFill>
                <a:srgbClr val="C6AB38"/>
              </a:solidFill>
              <a:prstDash val="sysDash"/>
              <a:round/>
            </a:ln>
            <a:effectLst/>
          </c:spPr>
          <c:marker>
            <c:symbol val="none"/>
          </c:marker>
          <c:cat>
            <c:strRef>
              <c:f>'Series View'!$A$22:$A$88</c:f>
              <c:strCache>
                <c:ptCount val="67"/>
                <c:pt idx="0">
                  <c:v>Sep-11</c:v>
                </c:pt>
                <c:pt idx="1">
                  <c:v>Oct-11</c:v>
                </c:pt>
                <c:pt idx="2">
                  <c:v>Nov-11</c:v>
                </c:pt>
                <c:pt idx="3">
                  <c:v>Dec-11</c:v>
                </c:pt>
                <c:pt idx="4">
                  <c:v>Jan-12</c:v>
                </c:pt>
                <c:pt idx="5">
                  <c:v>Feb-12</c:v>
                </c:pt>
                <c:pt idx="6">
                  <c:v>Mar-12</c:v>
                </c:pt>
                <c:pt idx="7">
                  <c:v>Apr-12</c:v>
                </c:pt>
                <c:pt idx="8">
                  <c:v>May-12</c:v>
                </c:pt>
                <c:pt idx="9">
                  <c:v>Jun-12</c:v>
                </c:pt>
                <c:pt idx="10">
                  <c:v>Jul-12</c:v>
                </c:pt>
                <c:pt idx="11">
                  <c:v>Aug-12</c:v>
                </c:pt>
                <c:pt idx="12">
                  <c:v>Sep-12</c:v>
                </c:pt>
                <c:pt idx="13">
                  <c:v>Oct-12</c:v>
                </c:pt>
                <c:pt idx="14">
                  <c:v>Nov-12</c:v>
                </c:pt>
                <c:pt idx="15">
                  <c:v>Dec-12</c:v>
                </c:pt>
                <c:pt idx="16">
                  <c:v>Jan-13</c:v>
                </c:pt>
                <c:pt idx="17">
                  <c:v>Feb-13</c:v>
                </c:pt>
                <c:pt idx="18">
                  <c:v>Mar-13</c:v>
                </c:pt>
                <c:pt idx="19">
                  <c:v>Apr-13</c:v>
                </c:pt>
                <c:pt idx="20">
                  <c:v>May-13</c:v>
                </c:pt>
                <c:pt idx="21">
                  <c:v>Jun-13</c:v>
                </c:pt>
                <c:pt idx="22">
                  <c:v>Jul-13</c:v>
                </c:pt>
                <c:pt idx="23">
                  <c:v>Aug-13</c:v>
                </c:pt>
                <c:pt idx="24">
                  <c:v>Sep-13</c:v>
                </c:pt>
                <c:pt idx="25">
                  <c:v>Oct-13</c:v>
                </c:pt>
                <c:pt idx="26">
                  <c:v>Nov-13</c:v>
                </c:pt>
                <c:pt idx="27">
                  <c:v>Dec-13</c:v>
                </c:pt>
                <c:pt idx="28">
                  <c:v>Jan-14</c:v>
                </c:pt>
                <c:pt idx="29">
                  <c:v>Feb-14</c:v>
                </c:pt>
                <c:pt idx="30">
                  <c:v>Mar-14</c:v>
                </c:pt>
                <c:pt idx="31">
                  <c:v>Apr-14</c:v>
                </c:pt>
                <c:pt idx="32">
                  <c:v>May-14</c:v>
                </c:pt>
                <c:pt idx="33">
                  <c:v>Jun-14</c:v>
                </c:pt>
                <c:pt idx="34">
                  <c:v>Jul-14</c:v>
                </c:pt>
                <c:pt idx="35">
                  <c:v>Aug-14</c:v>
                </c:pt>
                <c:pt idx="36">
                  <c:v>Sep-14</c:v>
                </c:pt>
                <c:pt idx="37">
                  <c:v>Oct-14</c:v>
                </c:pt>
                <c:pt idx="38">
                  <c:v>Nov-14</c:v>
                </c:pt>
                <c:pt idx="39">
                  <c:v>Dec-14</c:v>
                </c:pt>
                <c:pt idx="40">
                  <c:v>Jan-15</c:v>
                </c:pt>
                <c:pt idx="41">
                  <c:v>Feb-15</c:v>
                </c:pt>
                <c:pt idx="42">
                  <c:v>Mar-15</c:v>
                </c:pt>
                <c:pt idx="43">
                  <c:v>Apr-15</c:v>
                </c:pt>
                <c:pt idx="44">
                  <c:v>May-15</c:v>
                </c:pt>
                <c:pt idx="45">
                  <c:v>Jun-15</c:v>
                </c:pt>
                <c:pt idx="46">
                  <c:v>Jul-15</c:v>
                </c:pt>
                <c:pt idx="47">
                  <c:v>Aug-15</c:v>
                </c:pt>
                <c:pt idx="48">
                  <c:v>Sep-15</c:v>
                </c:pt>
                <c:pt idx="49">
                  <c:v>Oct-15</c:v>
                </c:pt>
                <c:pt idx="50">
                  <c:v>Nov-15</c:v>
                </c:pt>
                <c:pt idx="51">
                  <c:v>Dec-15</c:v>
                </c:pt>
                <c:pt idx="52">
                  <c:v>Jan-16</c:v>
                </c:pt>
                <c:pt idx="53">
                  <c:v>Feb-16</c:v>
                </c:pt>
                <c:pt idx="54">
                  <c:v>Mar-16</c:v>
                </c:pt>
                <c:pt idx="55">
                  <c:v>Apr-16</c:v>
                </c:pt>
                <c:pt idx="56">
                  <c:v>May-16</c:v>
                </c:pt>
                <c:pt idx="57">
                  <c:v>Jun-16</c:v>
                </c:pt>
                <c:pt idx="58">
                  <c:v>Jul-16</c:v>
                </c:pt>
                <c:pt idx="59">
                  <c:v>Aug-16</c:v>
                </c:pt>
                <c:pt idx="60">
                  <c:v>Sep-16</c:v>
                </c:pt>
                <c:pt idx="61">
                  <c:v>Oct-16</c:v>
                </c:pt>
                <c:pt idx="62">
                  <c:v>Nov-16</c:v>
                </c:pt>
                <c:pt idx="63">
                  <c:v>Dec-16</c:v>
                </c:pt>
                <c:pt idx="64">
                  <c:v>Jan-17</c:v>
                </c:pt>
                <c:pt idx="65">
                  <c:v>Feb-17</c:v>
                </c:pt>
                <c:pt idx="66">
                  <c:v>Mar-17</c:v>
                </c:pt>
              </c:strCache>
            </c:strRef>
          </c:cat>
          <c:val>
            <c:numRef>
              <c:f>'Series View'!$D$22:$D$88</c:f>
              <c:numCache>
                <c:formatCode>#,##0</c:formatCode>
                <c:ptCount val="67"/>
                <c:pt idx="0">
                  <c:v>10250</c:v>
                </c:pt>
                <c:pt idx="1">
                  <c:v>10250</c:v>
                </c:pt>
                <c:pt idx="2">
                  <c:v>10250</c:v>
                </c:pt>
                <c:pt idx="3">
                  <c:v>10250</c:v>
                </c:pt>
                <c:pt idx="4">
                  <c:v>10250</c:v>
                </c:pt>
                <c:pt idx="5">
                  <c:v>10250</c:v>
                </c:pt>
                <c:pt idx="6">
                  <c:v>10250</c:v>
                </c:pt>
                <c:pt idx="7">
                  <c:v>10250</c:v>
                </c:pt>
                <c:pt idx="8">
                  <c:v>10250</c:v>
                </c:pt>
                <c:pt idx="9">
                  <c:v>10250</c:v>
                </c:pt>
                <c:pt idx="10">
                  <c:v>10250</c:v>
                </c:pt>
                <c:pt idx="11">
                  <c:v>10250</c:v>
                </c:pt>
                <c:pt idx="12">
                  <c:v>10250</c:v>
                </c:pt>
                <c:pt idx="13">
                  <c:v>10250</c:v>
                </c:pt>
                <c:pt idx="14">
                  <c:v>10250</c:v>
                </c:pt>
                <c:pt idx="15">
                  <c:v>10250</c:v>
                </c:pt>
                <c:pt idx="16">
                  <c:v>10250</c:v>
                </c:pt>
                <c:pt idx="17">
                  <c:v>10250</c:v>
                </c:pt>
                <c:pt idx="18">
                  <c:v>10250</c:v>
                </c:pt>
                <c:pt idx="19">
                  <c:v>10250</c:v>
                </c:pt>
                <c:pt idx="20">
                  <c:v>10250</c:v>
                </c:pt>
                <c:pt idx="21">
                  <c:v>10250</c:v>
                </c:pt>
                <c:pt idx="22">
                  <c:v>10250</c:v>
                </c:pt>
                <c:pt idx="23">
                  <c:v>10250</c:v>
                </c:pt>
                <c:pt idx="24">
                  <c:v>10250</c:v>
                </c:pt>
                <c:pt idx="25">
                  <c:v>10250</c:v>
                </c:pt>
                <c:pt idx="26">
                  <c:v>10250</c:v>
                </c:pt>
                <c:pt idx="27">
                  <c:v>10250</c:v>
                </c:pt>
                <c:pt idx="28">
                  <c:v>10250</c:v>
                </c:pt>
                <c:pt idx="29">
                  <c:v>10250</c:v>
                </c:pt>
                <c:pt idx="30">
                  <c:v>10250</c:v>
                </c:pt>
                <c:pt idx="31">
                  <c:v>10250</c:v>
                </c:pt>
                <c:pt idx="32">
                  <c:v>10250</c:v>
                </c:pt>
                <c:pt idx="33">
                  <c:v>10250</c:v>
                </c:pt>
                <c:pt idx="34">
                  <c:v>10250</c:v>
                </c:pt>
                <c:pt idx="35">
                  <c:v>10250</c:v>
                </c:pt>
                <c:pt idx="36">
                  <c:v>10250</c:v>
                </c:pt>
                <c:pt idx="37">
                  <c:v>10250</c:v>
                </c:pt>
                <c:pt idx="38">
                  <c:v>10250</c:v>
                </c:pt>
                <c:pt idx="39">
                  <c:v>10250</c:v>
                </c:pt>
                <c:pt idx="40">
                  <c:v>10250</c:v>
                </c:pt>
                <c:pt idx="41">
                  <c:v>10250</c:v>
                </c:pt>
                <c:pt idx="42">
                  <c:v>10250</c:v>
                </c:pt>
                <c:pt idx="43">
                  <c:v>10250</c:v>
                </c:pt>
                <c:pt idx="44">
                  <c:v>10250</c:v>
                </c:pt>
                <c:pt idx="45">
                  <c:v>10250</c:v>
                </c:pt>
                <c:pt idx="46">
                  <c:v>10250</c:v>
                </c:pt>
                <c:pt idx="47">
                  <c:v>10250</c:v>
                </c:pt>
                <c:pt idx="48">
                  <c:v>10250</c:v>
                </c:pt>
                <c:pt idx="49">
                  <c:v>10250</c:v>
                </c:pt>
                <c:pt idx="50">
                  <c:v>10250</c:v>
                </c:pt>
                <c:pt idx="51">
                  <c:v>10250</c:v>
                </c:pt>
                <c:pt idx="52">
                  <c:v>10250</c:v>
                </c:pt>
                <c:pt idx="53">
                  <c:v>10250</c:v>
                </c:pt>
                <c:pt idx="54">
                  <c:v>10250</c:v>
                </c:pt>
                <c:pt idx="55">
                  <c:v>10250</c:v>
                </c:pt>
                <c:pt idx="56">
                  <c:v>10250</c:v>
                </c:pt>
                <c:pt idx="57">
                  <c:v>10250</c:v>
                </c:pt>
                <c:pt idx="58">
                  <c:v>10250</c:v>
                </c:pt>
                <c:pt idx="59">
                  <c:v>10250</c:v>
                </c:pt>
                <c:pt idx="60">
                  <c:v>10250</c:v>
                </c:pt>
                <c:pt idx="61">
                  <c:v>10250</c:v>
                </c:pt>
                <c:pt idx="62">
                  <c:v>10250</c:v>
                </c:pt>
                <c:pt idx="63">
                  <c:v>10250</c:v>
                </c:pt>
                <c:pt idx="64">
                  <c:v>10250</c:v>
                </c:pt>
                <c:pt idx="65">
                  <c:v>10250</c:v>
                </c:pt>
                <c:pt idx="66">
                  <c:v>10250</c:v>
                </c:pt>
              </c:numCache>
            </c:numRef>
          </c:val>
          <c:smooth val="0"/>
          <c:extLst xmlns:c16r2="http://schemas.microsoft.com/office/drawing/2015/06/chart">
            <c:ext xmlns:c16="http://schemas.microsoft.com/office/drawing/2014/chart" uri="{C3380CC4-5D6E-409C-BE32-E72D297353CC}">
              <c16:uniqueId val="{00000002-AC42-4FE9-81C1-D159BA49AA69}"/>
            </c:ext>
          </c:extLst>
        </c:ser>
        <c:dLbls>
          <c:showLegendKey val="0"/>
          <c:showVal val="0"/>
          <c:showCatName val="0"/>
          <c:showSerName val="0"/>
          <c:showPercent val="0"/>
          <c:showBubbleSize val="0"/>
        </c:dLbls>
        <c:marker val="1"/>
        <c:smooth val="0"/>
        <c:axId val="68399104"/>
        <c:axId val="68400640"/>
      </c:lineChart>
      <c:catAx>
        <c:axId val="683991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nb-NO"/>
          </a:p>
        </c:txPr>
        <c:crossAx val="68400640"/>
        <c:crosses val="autoZero"/>
        <c:auto val="1"/>
        <c:lblAlgn val="ctr"/>
        <c:lblOffset val="100"/>
        <c:noMultiLvlLbl val="0"/>
      </c:catAx>
      <c:valAx>
        <c:axId val="68400640"/>
        <c:scaling>
          <c:orientation val="minMax"/>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nb-NO"/>
          </a:p>
        </c:txPr>
        <c:crossAx val="683991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nb-NO"/>
        </a:p>
      </c:txPr>
    </c:legend>
    <c:plotVisOnly val="1"/>
    <c:dispBlanksAs val="gap"/>
    <c:showDLblsOverMax val="0"/>
  </c:chart>
  <c:spPr>
    <a:noFill/>
    <a:ln w="9525" cap="flat" cmpd="sng" algn="ctr">
      <a:noFill/>
      <a:round/>
    </a:ln>
    <a:effectLst/>
  </c:spPr>
  <c:txPr>
    <a:bodyPr/>
    <a:lstStyle/>
    <a:p>
      <a:pPr>
        <a:defRPr/>
      </a:pPr>
      <a:endParaRPr lang="nb-NO"/>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0009842519685038E-2"/>
          <c:y val="6.5075038387925457E-2"/>
          <c:w val="0.83233945281296362"/>
          <c:h val="0.80202973881656026"/>
        </c:manualLayout>
      </c:layout>
      <c:lineChart>
        <c:grouping val="standard"/>
        <c:varyColors val="0"/>
        <c:ser>
          <c:idx val="0"/>
          <c:order val="0"/>
          <c:tx>
            <c:strRef>
              <c:f>Sheet1!$B$1</c:f>
              <c:strCache>
                <c:ptCount val="1"/>
                <c:pt idx="0">
                  <c:v>   Supply</c:v>
                </c:pt>
              </c:strCache>
            </c:strRef>
          </c:tx>
          <c:spPr>
            <a:ln>
              <a:solidFill>
                <a:srgbClr val="130E3A"/>
              </a:solidFill>
            </a:ln>
          </c:spPr>
          <c:marker>
            <c:symbol val="none"/>
          </c:marker>
          <c:cat>
            <c:numRef>
              <c:f>Sheet1!$A$2:$A$69</c:f>
              <c:numCache>
                <c:formatCode>General</c:formatCode>
                <c:ptCount val="68"/>
                <c:pt idx="0">
                  <c:v>2000</c:v>
                </c:pt>
                <c:pt idx="4">
                  <c:v>2001</c:v>
                </c:pt>
                <c:pt idx="8">
                  <c:v>2002</c:v>
                </c:pt>
                <c:pt idx="12">
                  <c:v>2003</c:v>
                </c:pt>
                <c:pt idx="16">
                  <c:v>2004</c:v>
                </c:pt>
                <c:pt idx="20">
                  <c:v>2005</c:v>
                </c:pt>
                <c:pt idx="24">
                  <c:v>2006</c:v>
                </c:pt>
                <c:pt idx="28">
                  <c:v>2007</c:v>
                </c:pt>
                <c:pt idx="32">
                  <c:v>2008</c:v>
                </c:pt>
                <c:pt idx="36">
                  <c:v>2009</c:v>
                </c:pt>
                <c:pt idx="40">
                  <c:v>2010</c:v>
                </c:pt>
                <c:pt idx="44">
                  <c:v>2011</c:v>
                </c:pt>
                <c:pt idx="48">
                  <c:v>2012</c:v>
                </c:pt>
                <c:pt idx="52">
                  <c:v>2013</c:v>
                </c:pt>
                <c:pt idx="56">
                  <c:v>2014</c:v>
                </c:pt>
                <c:pt idx="60">
                  <c:v>2015</c:v>
                </c:pt>
                <c:pt idx="64">
                  <c:v>2016</c:v>
                </c:pt>
              </c:numCache>
            </c:numRef>
          </c:cat>
          <c:val>
            <c:numRef>
              <c:f>Sheet1!$B$2:$B$69</c:f>
              <c:numCache>
                <c:formatCode>#,##0</c:formatCode>
                <c:ptCount val="68"/>
                <c:pt idx="0">
                  <c:v>32224.952870549168</c:v>
                </c:pt>
                <c:pt idx="1">
                  <c:v>33148.163392663017</c:v>
                </c:pt>
                <c:pt idx="2">
                  <c:v>32788.781838448194</c:v>
                </c:pt>
                <c:pt idx="3">
                  <c:v>32400.307452153578</c:v>
                </c:pt>
                <c:pt idx="4">
                  <c:v>33359.089533116159</c:v>
                </c:pt>
                <c:pt idx="5">
                  <c:v>34759.146897314888</c:v>
                </c:pt>
                <c:pt idx="6">
                  <c:v>35384.338684240574</c:v>
                </c:pt>
                <c:pt idx="7">
                  <c:v>35538.148985217056</c:v>
                </c:pt>
                <c:pt idx="8">
                  <c:v>35851.380120038346</c:v>
                </c:pt>
                <c:pt idx="9">
                  <c:v>36088.050883553369</c:v>
                </c:pt>
                <c:pt idx="10">
                  <c:v>35990.895876124385</c:v>
                </c:pt>
                <c:pt idx="11">
                  <c:v>34902.039430446632</c:v>
                </c:pt>
                <c:pt idx="12">
                  <c:v>34905.311272987026</c:v>
                </c:pt>
                <c:pt idx="13">
                  <c:v>35175.144804580908</c:v>
                </c:pt>
                <c:pt idx="14">
                  <c:v>34128.399360263764</c:v>
                </c:pt>
                <c:pt idx="15">
                  <c:v>34153.504558178232</c:v>
                </c:pt>
                <c:pt idx="16">
                  <c:v>35301.006166275904</c:v>
                </c:pt>
                <c:pt idx="17">
                  <c:v>36331.876304870522</c:v>
                </c:pt>
                <c:pt idx="18">
                  <c:v>36299.791564508916</c:v>
                </c:pt>
                <c:pt idx="19">
                  <c:v>37037.987960894243</c:v>
                </c:pt>
                <c:pt idx="20">
                  <c:v>37681.836154217293</c:v>
                </c:pt>
                <c:pt idx="21">
                  <c:v>39190.655172428989</c:v>
                </c:pt>
                <c:pt idx="22">
                  <c:v>39857.596025737075</c:v>
                </c:pt>
                <c:pt idx="23">
                  <c:v>40300.311048041331</c:v>
                </c:pt>
                <c:pt idx="24">
                  <c:v>40606.105034956963</c:v>
                </c:pt>
                <c:pt idx="25">
                  <c:v>42788.163264878218</c:v>
                </c:pt>
                <c:pt idx="26">
                  <c:v>43204.276536518228</c:v>
                </c:pt>
                <c:pt idx="27">
                  <c:v>42661.873382492791</c:v>
                </c:pt>
                <c:pt idx="28">
                  <c:v>42237.564189036973</c:v>
                </c:pt>
                <c:pt idx="29">
                  <c:v>43780.262617504079</c:v>
                </c:pt>
                <c:pt idx="30">
                  <c:v>44245.211358352011</c:v>
                </c:pt>
                <c:pt idx="31">
                  <c:v>44127.206444174371</c:v>
                </c:pt>
                <c:pt idx="32">
                  <c:v>44654.168443391871</c:v>
                </c:pt>
                <c:pt idx="33">
                  <c:v>45629.017728723717</c:v>
                </c:pt>
                <c:pt idx="34">
                  <c:v>46165.11709447515</c:v>
                </c:pt>
                <c:pt idx="35">
                  <c:v>48331.152902518006</c:v>
                </c:pt>
                <c:pt idx="36">
                  <c:v>45898.067037723275</c:v>
                </c:pt>
                <c:pt idx="37">
                  <c:v>46811.205788938067</c:v>
                </c:pt>
                <c:pt idx="38">
                  <c:v>47989.917411763454</c:v>
                </c:pt>
                <c:pt idx="39">
                  <c:v>48745.987085874971</c:v>
                </c:pt>
                <c:pt idx="40">
                  <c:v>47997.221310239569</c:v>
                </c:pt>
                <c:pt idx="41">
                  <c:v>51082.963820264944</c:v>
                </c:pt>
                <c:pt idx="42">
                  <c:v>52217.243283016142</c:v>
                </c:pt>
                <c:pt idx="43">
                  <c:v>54219.041704728385</c:v>
                </c:pt>
                <c:pt idx="44">
                  <c:v>57492.398830842649</c:v>
                </c:pt>
                <c:pt idx="45">
                  <c:v>60116.393929811878</c:v>
                </c:pt>
                <c:pt idx="46">
                  <c:v>60845.735088560075</c:v>
                </c:pt>
                <c:pt idx="47">
                  <c:v>58680.090054098182</c:v>
                </c:pt>
                <c:pt idx="48">
                  <c:v>66006.384249554336</c:v>
                </c:pt>
                <c:pt idx="49">
                  <c:v>68099.844263957668</c:v>
                </c:pt>
                <c:pt idx="50">
                  <c:v>69880.215336458015</c:v>
                </c:pt>
                <c:pt idx="51">
                  <c:v>69796.349097835409</c:v>
                </c:pt>
                <c:pt idx="52">
                  <c:v>69181.954340490585</c:v>
                </c:pt>
                <c:pt idx="53">
                  <c:v>72202.245057471417</c:v>
                </c:pt>
                <c:pt idx="54">
                  <c:v>70236.963802737417</c:v>
                </c:pt>
                <c:pt idx="55">
                  <c:v>68749.309884136193</c:v>
                </c:pt>
                <c:pt idx="56">
                  <c:v>71068.831367269842</c:v>
                </c:pt>
                <c:pt idx="57">
                  <c:v>75478.007170554425</c:v>
                </c:pt>
                <c:pt idx="58">
                  <c:v>75847.209504728991</c:v>
                </c:pt>
                <c:pt idx="59">
                  <c:v>74483.459326762983</c:v>
                </c:pt>
                <c:pt idx="60">
                  <c:v>76676.218463163823</c:v>
                </c:pt>
                <c:pt idx="61">
                  <c:v>77697.974185025218</c:v>
                </c:pt>
                <c:pt idx="62">
                  <c:v>77937.830817982758</c:v>
                </c:pt>
                <c:pt idx="63">
                  <c:v>78718.903945455255</c:v>
                </c:pt>
                <c:pt idx="64">
                  <c:v>78993.671302414034</c:v>
                </c:pt>
                <c:pt idx="65">
                  <c:v>79833.726657466337</c:v>
                </c:pt>
                <c:pt idx="66">
                  <c:v>80385.744141591742</c:v>
                </c:pt>
                <c:pt idx="67">
                  <c:v>79025.039966653043</c:v>
                </c:pt>
              </c:numCache>
            </c:numRef>
          </c:val>
          <c:smooth val="0"/>
          <c:extLst xmlns:c16r2="http://schemas.microsoft.com/office/drawing/2015/06/chart">
            <c:ext xmlns:c16="http://schemas.microsoft.com/office/drawing/2014/chart" uri="{C3380CC4-5D6E-409C-BE32-E72D297353CC}">
              <c16:uniqueId val="{00000000-3838-4C77-B636-45CA1253C115}"/>
            </c:ext>
          </c:extLst>
        </c:ser>
        <c:ser>
          <c:idx val="1"/>
          <c:order val="1"/>
          <c:tx>
            <c:strRef>
              <c:f>Sheet1!$C$1</c:f>
              <c:strCache>
                <c:ptCount val="1"/>
                <c:pt idx="0">
                  <c:v>Demand</c:v>
                </c:pt>
              </c:strCache>
            </c:strRef>
          </c:tx>
          <c:spPr>
            <a:ln>
              <a:solidFill>
                <a:srgbClr val="C00000"/>
              </a:solidFill>
            </a:ln>
          </c:spPr>
          <c:marker>
            <c:symbol val="none"/>
          </c:marker>
          <c:cat>
            <c:numRef>
              <c:f>Sheet1!$A$2:$A$69</c:f>
              <c:numCache>
                <c:formatCode>General</c:formatCode>
                <c:ptCount val="68"/>
                <c:pt idx="0">
                  <c:v>2000</c:v>
                </c:pt>
                <c:pt idx="4">
                  <c:v>2001</c:v>
                </c:pt>
                <c:pt idx="8">
                  <c:v>2002</c:v>
                </c:pt>
                <c:pt idx="12">
                  <c:v>2003</c:v>
                </c:pt>
                <c:pt idx="16">
                  <c:v>2004</c:v>
                </c:pt>
                <c:pt idx="20">
                  <c:v>2005</c:v>
                </c:pt>
                <c:pt idx="24">
                  <c:v>2006</c:v>
                </c:pt>
                <c:pt idx="28">
                  <c:v>2007</c:v>
                </c:pt>
                <c:pt idx="32">
                  <c:v>2008</c:v>
                </c:pt>
                <c:pt idx="36">
                  <c:v>2009</c:v>
                </c:pt>
                <c:pt idx="40">
                  <c:v>2010</c:v>
                </c:pt>
                <c:pt idx="44">
                  <c:v>2011</c:v>
                </c:pt>
                <c:pt idx="48">
                  <c:v>2012</c:v>
                </c:pt>
                <c:pt idx="52">
                  <c:v>2013</c:v>
                </c:pt>
                <c:pt idx="56">
                  <c:v>2014</c:v>
                </c:pt>
                <c:pt idx="60">
                  <c:v>2015</c:v>
                </c:pt>
                <c:pt idx="64">
                  <c:v>2016</c:v>
                </c:pt>
              </c:numCache>
            </c:numRef>
          </c:cat>
          <c:val>
            <c:numRef>
              <c:f>Sheet1!$C$2:$C$69</c:f>
              <c:numCache>
                <c:formatCode>#,##0</c:formatCode>
                <c:ptCount val="68"/>
                <c:pt idx="0">
                  <c:v>29114.803031391937</c:v>
                </c:pt>
                <c:pt idx="1">
                  <c:v>29545.128243993175</c:v>
                </c:pt>
                <c:pt idx="2">
                  <c:v>29314.738412709663</c:v>
                </c:pt>
                <c:pt idx="3">
                  <c:v>28974.250559940381</c:v>
                </c:pt>
                <c:pt idx="4">
                  <c:v>30277.322926120476</c:v>
                </c:pt>
                <c:pt idx="5">
                  <c:v>30587.904639641227</c:v>
                </c:pt>
                <c:pt idx="6">
                  <c:v>29032.838220460835</c:v>
                </c:pt>
                <c:pt idx="7">
                  <c:v>29380.345756514645</c:v>
                </c:pt>
                <c:pt idx="8">
                  <c:v>30477.909996576887</c:v>
                </c:pt>
                <c:pt idx="9">
                  <c:v>30468.753911424279</c:v>
                </c:pt>
                <c:pt idx="10">
                  <c:v>30528.023172187583</c:v>
                </c:pt>
                <c:pt idx="11">
                  <c:v>30937.883716611919</c:v>
                </c:pt>
                <c:pt idx="12">
                  <c:v>32600.713474848471</c:v>
                </c:pt>
                <c:pt idx="13">
                  <c:v>32797.037099385387</c:v>
                </c:pt>
                <c:pt idx="14">
                  <c:v>32470.407435124769</c:v>
                </c:pt>
                <c:pt idx="15">
                  <c:v>33225.027556625486</c:v>
                </c:pt>
                <c:pt idx="16">
                  <c:v>34645.776494654136</c:v>
                </c:pt>
                <c:pt idx="17">
                  <c:v>35288.691792346828</c:v>
                </c:pt>
                <c:pt idx="18">
                  <c:v>35183.480059042151</c:v>
                </c:pt>
                <c:pt idx="19">
                  <c:v>35925.591869922791</c:v>
                </c:pt>
                <c:pt idx="20">
                  <c:v>37833.830848615347</c:v>
                </c:pt>
                <c:pt idx="21">
                  <c:v>37978.569861696727</c:v>
                </c:pt>
                <c:pt idx="22">
                  <c:v>37737.622873994136</c:v>
                </c:pt>
                <c:pt idx="23">
                  <c:v>38473.479320918632</c:v>
                </c:pt>
                <c:pt idx="24">
                  <c:v>39403.360633332166</c:v>
                </c:pt>
                <c:pt idx="25">
                  <c:v>41081.303094032555</c:v>
                </c:pt>
                <c:pt idx="26">
                  <c:v>41618.652157828372</c:v>
                </c:pt>
                <c:pt idx="27">
                  <c:v>41150.51074481228</c:v>
                </c:pt>
                <c:pt idx="28">
                  <c:v>42655.121934605282</c:v>
                </c:pt>
                <c:pt idx="29">
                  <c:v>42918.82978851995</c:v>
                </c:pt>
                <c:pt idx="30">
                  <c:v>43820.202887991676</c:v>
                </c:pt>
                <c:pt idx="31">
                  <c:v>43680.239537233152</c:v>
                </c:pt>
                <c:pt idx="32">
                  <c:v>44786.788996762007</c:v>
                </c:pt>
                <c:pt idx="33">
                  <c:v>46123.031934072125</c:v>
                </c:pt>
                <c:pt idx="34">
                  <c:v>45685.711660511086</c:v>
                </c:pt>
                <c:pt idx="35">
                  <c:v>41663.943245577546</c:v>
                </c:pt>
                <c:pt idx="36">
                  <c:v>38901.561306745185</c:v>
                </c:pt>
                <c:pt idx="37">
                  <c:v>43520.004315318496</c:v>
                </c:pt>
                <c:pt idx="38">
                  <c:v>46254.107476051562</c:v>
                </c:pt>
                <c:pt idx="39">
                  <c:v>47250.531213722155</c:v>
                </c:pt>
                <c:pt idx="40">
                  <c:v>47205.348598800716</c:v>
                </c:pt>
                <c:pt idx="41">
                  <c:v>48680.487287377611</c:v>
                </c:pt>
                <c:pt idx="42">
                  <c:v>49057.224994900622</c:v>
                </c:pt>
                <c:pt idx="43">
                  <c:v>51053.117410190367</c:v>
                </c:pt>
                <c:pt idx="44">
                  <c:v>50528.615657251168</c:v>
                </c:pt>
                <c:pt idx="45">
                  <c:v>50960.048980758831</c:v>
                </c:pt>
                <c:pt idx="46">
                  <c:v>54392.629822751784</c:v>
                </c:pt>
                <c:pt idx="47">
                  <c:v>54007.838797803575</c:v>
                </c:pt>
                <c:pt idx="48">
                  <c:v>54410.29371427936</c:v>
                </c:pt>
                <c:pt idx="49">
                  <c:v>55808.657837257124</c:v>
                </c:pt>
                <c:pt idx="50">
                  <c:v>56546.415830265163</c:v>
                </c:pt>
                <c:pt idx="51">
                  <c:v>57730.455087775968</c:v>
                </c:pt>
                <c:pt idx="52">
                  <c:v>56469.312546353583</c:v>
                </c:pt>
                <c:pt idx="53">
                  <c:v>58779.225364692458</c:v>
                </c:pt>
                <c:pt idx="54">
                  <c:v>60943.120904759489</c:v>
                </c:pt>
                <c:pt idx="55">
                  <c:v>61814.702214818826</c:v>
                </c:pt>
                <c:pt idx="56">
                  <c:v>61496.5390440513</c:v>
                </c:pt>
                <c:pt idx="57">
                  <c:v>63210.38646409873</c:v>
                </c:pt>
                <c:pt idx="58">
                  <c:v>62870.311732489521</c:v>
                </c:pt>
                <c:pt idx="59">
                  <c:v>62374.101139926555</c:v>
                </c:pt>
                <c:pt idx="60">
                  <c:v>62070.791004021783</c:v>
                </c:pt>
                <c:pt idx="61">
                  <c:v>61966.663221704701</c:v>
                </c:pt>
                <c:pt idx="62">
                  <c:v>65292.364007127864</c:v>
                </c:pt>
                <c:pt idx="63">
                  <c:v>64605.531438081169</c:v>
                </c:pt>
                <c:pt idx="64">
                  <c:v>62291.903475951869</c:v>
                </c:pt>
                <c:pt idx="65">
                  <c:v>64390.781578955342</c:v>
                </c:pt>
                <c:pt idx="66">
                  <c:v>66292.439985778037</c:v>
                </c:pt>
                <c:pt idx="67">
                  <c:v>65545.205443078914</c:v>
                </c:pt>
              </c:numCache>
            </c:numRef>
          </c:val>
          <c:smooth val="0"/>
          <c:extLst xmlns:c16r2="http://schemas.microsoft.com/office/drawing/2015/06/chart">
            <c:ext xmlns:c16="http://schemas.microsoft.com/office/drawing/2014/chart" uri="{C3380CC4-5D6E-409C-BE32-E72D297353CC}">
              <c16:uniqueId val="{00000001-3838-4C77-B636-45CA1253C115}"/>
            </c:ext>
          </c:extLst>
        </c:ser>
        <c:dLbls>
          <c:showLegendKey val="0"/>
          <c:showVal val="0"/>
          <c:showCatName val="0"/>
          <c:showSerName val="0"/>
          <c:showPercent val="0"/>
          <c:showBubbleSize val="0"/>
        </c:dLbls>
        <c:marker val="1"/>
        <c:smooth val="0"/>
        <c:axId val="114305664"/>
        <c:axId val="114307456"/>
      </c:lineChart>
      <c:lineChart>
        <c:grouping val="standard"/>
        <c:varyColors val="0"/>
        <c:ser>
          <c:idx val="2"/>
          <c:order val="2"/>
          <c:tx>
            <c:strRef>
              <c:f>Sheet1!$D$1</c:f>
              <c:strCache>
                <c:ptCount val="1"/>
                <c:pt idx="0">
                  <c:v>   Utilization rate</c:v>
                </c:pt>
              </c:strCache>
            </c:strRef>
          </c:tx>
          <c:spPr>
            <a:ln>
              <a:solidFill>
                <a:srgbClr val="E9B523"/>
              </a:solidFill>
              <a:prstDash val="sysDash"/>
            </a:ln>
          </c:spPr>
          <c:marker>
            <c:symbol val="none"/>
          </c:marker>
          <c:cat>
            <c:numRef>
              <c:f>Sheet1!$A$2:$A$69</c:f>
              <c:numCache>
                <c:formatCode>General</c:formatCode>
                <c:ptCount val="68"/>
                <c:pt idx="0">
                  <c:v>2000</c:v>
                </c:pt>
                <c:pt idx="4">
                  <c:v>2001</c:v>
                </c:pt>
                <c:pt idx="8">
                  <c:v>2002</c:v>
                </c:pt>
                <c:pt idx="12">
                  <c:v>2003</c:v>
                </c:pt>
                <c:pt idx="16">
                  <c:v>2004</c:v>
                </c:pt>
                <c:pt idx="20">
                  <c:v>2005</c:v>
                </c:pt>
                <c:pt idx="24">
                  <c:v>2006</c:v>
                </c:pt>
                <c:pt idx="28">
                  <c:v>2007</c:v>
                </c:pt>
                <c:pt idx="32">
                  <c:v>2008</c:v>
                </c:pt>
                <c:pt idx="36">
                  <c:v>2009</c:v>
                </c:pt>
                <c:pt idx="40">
                  <c:v>2010</c:v>
                </c:pt>
                <c:pt idx="44">
                  <c:v>2011</c:v>
                </c:pt>
                <c:pt idx="48">
                  <c:v>2012</c:v>
                </c:pt>
                <c:pt idx="52">
                  <c:v>2013</c:v>
                </c:pt>
                <c:pt idx="56">
                  <c:v>2014</c:v>
                </c:pt>
                <c:pt idx="60">
                  <c:v>2015</c:v>
                </c:pt>
                <c:pt idx="64">
                  <c:v>2016</c:v>
                </c:pt>
              </c:numCache>
            </c:numRef>
          </c:cat>
          <c:val>
            <c:numRef>
              <c:f>Sheet1!$D$2:$D$69</c:f>
              <c:numCache>
                <c:formatCode>0%</c:formatCode>
                <c:ptCount val="68"/>
                <c:pt idx="0">
                  <c:v>0.89504926364725268</c:v>
                </c:pt>
                <c:pt idx="1">
                  <c:v>0.89387186302933275</c:v>
                </c:pt>
                <c:pt idx="2">
                  <c:v>0.89476482301600191</c:v>
                </c:pt>
                <c:pt idx="3">
                  <c:v>0.89854143444743384</c:v>
                </c:pt>
                <c:pt idx="4">
                  <c:v>0.90329232055378539</c:v>
                </c:pt>
                <c:pt idx="5">
                  <c:v>0.87876291927058692</c:v>
                </c:pt>
                <c:pt idx="6">
                  <c:v>0.83016565068349724</c:v>
                </c:pt>
                <c:pt idx="7">
                  <c:v>0.82423116575981537</c:v>
                </c:pt>
                <c:pt idx="8">
                  <c:v>0.85164565457122732</c:v>
                </c:pt>
                <c:pt idx="9">
                  <c:v>0.84195526477198623</c:v>
                </c:pt>
                <c:pt idx="10">
                  <c:v>0.84518559719789488</c:v>
                </c:pt>
                <c:pt idx="11">
                  <c:v>0.89093279903894673</c:v>
                </c:pt>
                <c:pt idx="12">
                  <c:v>0.92879420131212209</c:v>
                </c:pt>
                <c:pt idx="13">
                  <c:v>0.9354089704967582</c:v>
                </c:pt>
                <c:pt idx="14">
                  <c:v>0.94221909934201686</c:v>
                </c:pt>
                <c:pt idx="15">
                  <c:v>0.97287717008476349</c:v>
                </c:pt>
                <c:pt idx="16">
                  <c:v>0.98648075215569919</c:v>
                </c:pt>
                <c:pt idx="17">
                  <c:v>0.96081638074946651</c:v>
                </c:pt>
                <c:pt idx="18">
                  <c:v>0.95561867787757182</c:v>
                </c:pt>
                <c:pt idx="19">
                  <c:v>0.97785552398365583</c:v>
                </c:pt>
                <c:pt idx="20">
                  <c:v>0.98791215962820578</c:v>
                </c:pt>
                <c:pt idx="21">
                  <c:v>0.96776709008183992</c:v>
                </c:pt>
                <c:pt idx="22">
                  <c:v>0.94619301651922438</c:v>
                </c:pt>
                <c:pt idx="23">
                  <c:v>0.96166070747950716</c:v>
                </c:pt>
                <c:pt idx="24">
                  <c:v>0.96222962430778025</c:v>
                </c:pt>
                <c:pt idx="25">
                  <c:v>0.95437071708033316</c:v>
                </c:pt>
                <c:pt idx="26">
                  <c:v>0.96999965882909767</c:v>
                </c:pt>
                <c:pt idx="27">
                  <c:v>0.97435917757788182</c:v>
                </c:pt>
                <c:pt idx="28">
                  <c:v>0.97715305044970735</c:v>
                </c:pt>
                <c:pt idx="29">
                  <c:v>0.98592582394899564</c:v>
                </c:pt>
                <c:pt idx="30">
                  <c:v>0.98873578009902208</c:v>
                </c:pt>
                <c:pt idx="31">
                  <c:v>0.98325426261642257</c:v>
                </c:pt>
                <c:pt idx="32">
                  <c:v>0.98348854758259252</c:v>
                </c:pt>
                <c:pt idx="33">
                  <c:v>0.9882233556797021</c:v>
                </c:pt>
                <c:pt idx="34">
                  <c:v>0.97300834826160154</c:v>
                </c:pt>
                <c:pt idx="35">
                  <c:v>0.86439341020921179</c:v>
                </c:pt>
                <c:pt idx="36">
                  <c:v>0.88303433612271498</c:v>
                </c:pt>
                <c:pt idx="37">
                  <c:v>0.94279331409367628</c:v>
                </c:pt>
                <c:pt idx="38">
                  <c:v>0.96304721370829149</c:v>
                </c:pt>
                <c:pt idx="39">
                  <c:v>0.98665314719565933</c:v>
                </c:pt>
                <c:pt idx="40">
                  <c:v>0.97572335999315951</c:v>
                </c:pt>
                <c:pt idx="41">
                  <c:v>0.95315855111418513</c:v>
                </c:pt>
                <c:pt idx="42">
                  <c:v>0.93601455104513498</c:v>
                </c:pt>
                <c:pt idx="43">
                  <c:v>0.94543711398248453</c:v>
                </c:pt>
                <c:pt idx="44">
                  <c:v>0.8640795859619993</c:v>
                </c:pt>
                <c:pt idx="45">
                  <c:v>0.83977441592116531</c:v>
                </c:pt>
                <c:pt idx="46">
                  <c:v>0.87453937987720964</c:v>
                </c:pt>
                <c:pt idx="47">
                  <c:v>0.90858181348612232</c:v>
                </c:pt>
                <c:pt idx="48">
                  <c:v>0.83747937647471982</c:v>
                </c:pt>
                <c:pt idx="49">
                  <c:v>0.8256927390566613</c:v>
                </c:pt>
                <c:pt idx="50">
                  <c:v>0.81089574768759665</c:v>
                </c:pt>
                <c:pt idx="51">
                  <c:v>0.83370534040329813</c:v>
                </c:pt>
                <c:pt idx="52">
                  <c:v>0.81524266032519721</c:v>
                </c:pt>
                <c:pt idx="53">
                  <c:v>0.81554262821800838</c:v>
                </c:pt>
                <c:pt idx="54">
                  <c:v>0.85537677191965911</c:v>
                </c:pt>
                <c:pt idx="55">
                  <c:v>0.90400464548638071</c:v>
                </c:pt>
                <c:pt idx="56">
                  <c:v>0.86538884477266065</c:v>
                </c:pt>
                <c:pt idx="57">
                  <c:v>0.83529901828756525</c:v>
                </c:pt>
                <c:pt idx="58">
                  <c:v>0.82123825519440141</c:v>
                </c:pt>
                <c:pt idx="59">
                  <c:v>0.83654851080527504</c:v>
                </c:pt>
                <c:pt idx="60">
                  <c:v>0.81280675218276477</c:v>
                </c:pt>
                <c:pt idx="61">
                  <c:v>0.79723480306837624</c:v>
                </c:pt>
                <c:pt idx="62">
                  <c:v>0.81932537796136373</c:v>
                </c:pt>
                <c:pt idx="63">
                  <c:v>0.81412602374916332</c:v>
                </c:pt>
                <c:pt idx="64">
                  <c:v>0.79408823023208974</c:v>
                </c:pt>
                <c:pt idx="65">
                  <c:v>0.80189888053223513</c:v>
                </c:pt>
                <c:pt idx="66">
                  <c:v>0.81299895112398701</c:v>
                </c:pt>
                <c:pt idx="67">
                  <c:v>0.82653980893060408</c:v>
                </c:pt>
              </c:numCache>
            </c:numRef>
          </c:val>
          <c:smooth val="0"/>
          <c:extLst xmlns:c16r2="http://schemas.microsoft.com/office/drawing/2015/06/chart">
            <c:ext xmlns:c16="http://schemas.microsoft.com/office/drawing/2014/chart" uri="{C3380CC4-5D6E-409C-BE32-E72D297353CC}">
              <c16:uniqueId val="{00000002-3838-4C77-B636-45CA1253C115}"/>
            </c:ext>
          </c:extLst>
        </c:ser>
        <c:ser>
          <c:idx val="3"/>
          <c:order val="3"/>
          <c:tx>
            <c:strRef>
              <c:f>Sheet1!$E$1</c:f>
              <c:strCache>
                <c:ptCount val="1"/>
                <c:pt idx="0">
                  <c:v>Column2</c:v>
                </c:pt>
              </c:strCache>
            </c:strRef>
          </c:tx>
          <c:spPr>
            <a:ln w="12700">
              <a:solidFill>
                <a:srgbClr val="000000">
                  <a:lumMod val="75000"/>
                  <a:lumOff val="25000"/>
                </a:srgbClr>
              </a:solidFill>
              <a:prstDash val="sysDash"/>
            </a:ln>
          </c:spPr>
          <c:marker>
            <c:symbol val="none"/>
          </c:marker>
          <c:cat>
            <c:numRef>
              <c:f>Sheet1!$A$2:$A$69</c:f>
              <c:numCache>
                <c:formatCode>General</c:formatCode>
                <c:ptCount val="68"/>
                <c:pt idx="0">
                  <c:v>2000</c:v>
                </c:pt>
                <c:pt idx="4">
                  <c:v>2001</c:v>
                </c:pt>
                <c:pt idx="8">
                  <c:v>2002</c:v>
                </c:pt>
                <c:pt idx="12">
                  <c:v>2003</c:v>
                </c:pt>
                <c:pt idx="16">
                  <c:v>2004</c:v>
                </c:pt>
                <c:pt idx="20">
                  <c:v>2005</c:v>
                </c:pt>
                <c:pt idx="24">
                  <c:v>2006</c:v>
                </c:pt>
                <c:pt idx="28">
                  <c:v>2007</c:v>
                </c:pt>
                <c:pt idx="32">
                  <c:v>2008</c:v>
                </c:pt>
                <c:pt idx="36">
                  <c:v>2009</c:v>
                </c:pt>
                <c:pt idx="40">
                  <c:v>2010</c:v>
                </c:pt>
                <c:pt idx="44">
                  <c:v>2011</c:v>
                </c:pt>
                <c:pt idx="48">
                  <c:v>2012</c:v>
                </c:pt>
                <c:pt idx="52">
                  <c:v>2013</c:v>
                </c:pt>
                <c:pt idx="56">
                  <c:v>2014</c:v>
                </c:pt>
                <c:pt idx="60">
                  <c:v>2015</c:v>
                </c:pt>
                <c:pt idx="64">
                  <c:v>2016</c:v>
                </c:pt>
              </c:numCache>
            </c:numRef>
          </c:cat>
          <c:val>
            <c:numRef>
              <c:f>Sheet1!$E$2:$E$69</c:f>
              <c:numCache>
                <c:formatCode>0%</c:formatCode>
                <c:ptCount val="68"/>
                <c:pt idx="0">
                  <c:v>0.8</c:v>
                </c:pt>
                <c:pt idx="1">
                  <c:v>0.8</c:v>
                </c:pt>
                <c:pt idx="2">
                  <c:v>0.8</c:v>
                </c:pt>
                <c:pt idx="3">
                  <c:v>0.8</c:v>
                </c:pt>
                <c:pt idx="4">
                  <c:v>0.8</c:v>
                </c:pt>
                <c:pt idx="5">
                  <c:v>0.8</c:v>
                </c:pt>
                <c:pt idx="6">
                  <c:v>0.8</c:v>
                </c:pt>
                <c:pt idx="7">
                  <c:v>0.8</c:v>
                </c:pt>
                <c:pt idx="8">
                  <c:v>0.8</c:v>
                </c:pt>
                <c:pt idx="9">
                  <c:v>0.8</c:v>
                </c:pt>
                <c:pt idx="10">
                  <c:v>0.8</c:v>
                </c:pt>
                <c:pt idx="11">
                  <c:v>0.8</c:v>
                </c:pt>
                <c:pt idx="12">
                  <c:v>0.8</c:v>
                </c:pt>
                <c:pt idx="13">
                  <c:v>0.8</c:v>
                </c:pt>
                <c:pt idx="14">
                  <c:v>0.8</c:v>
                </c:pt>
                <c:pt idx="15">
                  <c:v>0.8</c:v>
                </c:pt>
                <c:pt idx="16">
                  <c:v>0.8</c:v>
                </c:pt>
                <c:pt idx="17">
                  <c:v>0.8</c:v>
                </c:pt>
                <c:pt idx="18">
                  <c:v>0.8</c:v>
                </c:pt>
                <c:pt idx="19">
                  <c:v>0.8</c:v>
                </c:pt>
                <c:pt idx="20">
                  <c:v>0.8</c:v>
                </c:pt>
                <c:pt idx="21">
                  <c:v>0.8</c:v>
                </c:pt>
                <c:pt idx="22">
                  <c:v>0.8</c:v>
                </c:pt>
                <c:pt idx="23">
                  <c:v>0.8</c:v>
                </c:pt>
                <c:pt idx="24">
                  <c:v>0.8</c:v>
                </c:pt>
                <c:pt idx="25">
                  <c:v>0.8</c:v>
                </c:pt>
                <c:pt idx="26">
                  <c:v>0.8</c:v>
                </c:pt>
                <c:pt idx="27">
                  <c:v>0.8</c:v>
                </c:pt>
                <c:pt idx="28">
                  <c:v>0.8</c:v>
                </c:pt>
                <c:pt idx="29">
                  <c:v>0.8</c:v>
                </c:pt>
                <c:pt idx="30">
                  <c:v>0.8</c:v>
                </c:pt>
                <c:pt idx="31">
                  <c:v>0.8</c:v>
                </c:pt>
                <c:pt idx="32">
                  <c:v>0.8</c:v>
                </c:pt>
                <c:pt idx="33">
                  <c:v>0.8</c:v>
                </c:pt>
                <c:pt idx="34">
                  <c:v>0.8</c:v>
                </c:pt>
                <c:pt idx="35">
                  <c:v>0.8</c:v>
                </c:pt>
                <c:pt idx="36">
                  <c:v>0.8</c:v>
                </c:pt>
                <c:pt idx="37">
                  <c:v>0.8</c:v>
                </c:pt>
                <c:pt idx="38">
                  <c:v>0.8</c:v>
                </c:pt>
                <c:pt idx="39">
                  <c:v>0.8</c:v>
                </c:pt>
                <c:pt idx="40">
                  <c:v>0.8</c:v>
                </c:pt>
                <c:pt idx="41">
                  <c:v>0.8</c:v>
                </c:pt>
                <c:pt idx="42">
                  <c:v>0.8</c:v>
                </c:pt>
                <c:pt idx="43">
                  <c:v>0.8</c:v>
                </c:pt>
                <c:pt idx="44">
                  <c:v>0.8</c:v>
                </c:pt>
                <c:pt idx="45">
                  <c:v>0.8</c:v>
                </c:pt>
                <c:pt idx="46">
                  <c:v>0.8</c:v>
                </c:pt>
                <c:pt idx="47">
                  <c:v>0.8</c:v>
                </c:pt>
                <c:pt idx="48">
                  <c:v>0.8</c:v>
                </c:pt>
                <c:pt idx="49">
                  <c:v>0.8</c:v>
                </c:pt>
                <c:pt idx="50">
                  <c:v>0.8</c:v>
                </c:pt>
                <c:pt idx="51">
                  <c:v>0.8</c:v>
                </c:pt>
                <c:pt idx="52">
                  <c:v>0.8</c:v>
                </c:pt>
                <c:pt idx="53">
                  <c:v>0.8</c:v>
                </c:pt>
                <c:pt idx="54">
                  <c:v>0.8</c:v>
                </c:pt>
                <c:pt idx="55">
                  <c:v>0.8</c:v>
                </c:pt>
                <c:pt idx="56">
                  <c:v>0.8</c:v>
                </c:pt>
                <c:pt idx="57">
                  <c:v>0.8</c:v>
                </c:pt>
                <c:pt idx="58">
                  <c:v>0.8</c:v>
                </c:pt>
                <c:pt idx="59">
                  <c:v>0.8</c:v>
                </c:pt>
                <c:pt idx="60">
                  <c:v>0.8</c:v>
                </c:pt>
                <c:pt idx="61">
                  <c:v>0.8</c:v>
                </c:pt>
                <c:pt idx="62">
                  <c:v>0.8</c:v>
                </c:pt>
                <c:pt idx="63">
                  <c:v>0.8</c:v>
                </c:pt>
                <c:pt idx="64">
                  <c:v>0.8</c:v>
                </c:pt>
                <c:pt idx="65">
                  <c:v>0.8</c:v>
                </c:pt>
                <c:pt idx="66">
                  <c:v>0.8</c:v>
                </c:pt>
                <c:pt idx="67">
                  <c:v>0.8</c:v>
                </c:pt>
              </c:numCache>
            </c:numRef>
          </c:val>
          <c:smooth val="0"/>
          <c:extLst xmlns:c16r2="http://schemas.microsoft.com/office/drawing/2015/06/chart">
            <c:ext xmlns:c16="http://schemas.microsoft.com/office/drawing/2014/chart" uri="{C3380CC4-5D6E-409C-BE32-E72D297353CC}">
              <c16:uniqueId val="{00000003-3838-4C77-B636-45CA1253C115}"/>
            </c:ext>
          </c:extLst>
        </c:ser>
        <c:ser>
          <c:idx val="4"/>
          <c:order val="4"/>
          <c:tx>
            <c:strRef>
              <c:f>Sheet1!$F$1</c:f>
              <c:strCache>
                <c:ptCount val="1"/>
                <c:pt idx="0">
                  <c:v>Column3</c:v>
                </c:pt>
              </c:strCache>
            </c:strRef>
          </c:tx>
          <c:spPr>
            <a:ln w="12700">
              <a:solidFill>
                <a:srgbClr val="000000">
                  <a:lumMod val="75000"/>
                  <a:lumOff val="25000"/>
                </a:srgbClr>
              </a:solidFill>
              <a:prstDash val="sysDash"/>
            </a:ln>
          </c:spPr>
          <c:marker>
            <c:symbol val="none"/>
          </c:marker>
          <c:cat>
            <c:numRef>
              <c:f>Sheet1!$A$2:$A$69</c:f>
              <c:numCache>
                <c:formatCode>General</c:formatCode>
                <c:ptCount val="68"/>
                <c:pt idx="0">
                  <c:v>2000</c:v>
                </c:pt>
                <c:pt idx="4">
                  <c:v>2001</c:v>
                </c:pt>
                <c:pt idx="8">
                  <c:v>2002</c:v>
                </c:pt>
                <c:pt idx="12">
                  <c:v>2003</c:v>
                </c:pt>
                <c:pt idx="16">
                  <c:v>2004</c:v>
                </c:pt>
                <c:pt idx="20">
                  <c:v>2005</c:v>
                </c:pt>
                <c:pt idx="24">
                  <c:v>2006</c:v>
                </c:pt>
                <c:pt idx="28">
                  <c:v>2007</c:v>
                </c:pt>
                <c:pt idx="32">
                  <c:v>2008</c:v>
                </c:pt>
                <c:pt idx="36">
                  <c:v>2009</c:v>
                </c:pt>
                <c:pt idx="40">
                  <c:v>2010</c:v>
                </c:pt>
                <c:pt idx="44">
                  <c:v>2011</c:v>
                </c:pt>
                <c:pt idx="48">
                  <c:v>2012</c:v>
                </c:pt>
                <c:pt idx="52">
                  <c:v>2013</c:v>
                </c:pt>
                <c:pt idx="56">
                  <c:v>2014</c:v>
                </c:pt>
                <c:pt idx="60">
                  <c:v>2015</c:v>
                </c:pt>
                <c:pt idx="64">
                  <c:v>2016</c:v>
                </c:pt>
              </c:numCache>
            </c:numRef>
          </c:cat>
          <c:val>
            <c:numRef>
              <c:f>Sheet1!$F$2:$F$69</c:f>
              <c:numCache>
                <c:formatCode>0%</c:formatCode>
                <c:ptCount val="68"/>
                <c:pt idx="0">
                  <c:v>0.9</c:v>
                </c:pt>
                <c:pt idx="1">
                  <c:v>0.9</c:v>
                </c:pt>
                <c:pt idx="2">
                  <c:v>0.9</c:v>
                </c:pt>
                <c:pt idx="3">
                  <c:v>0.9</c:v>
                </c:pt>
                <c:pt idx="4">
                  <c:v>0.9</c:v>
                </c:pt>
                <c:pt idx="5">
                  <c:v>0.9</c:v>
                </c:pt>
                <c:pt idx="6">
                  <c:v>0.9</c:v>
                </c:pt>
                <c:pt idx="7">
                  <c:v>0.9</c:v>
                </c:pt>
                <c:pt idx="8">
                  <c:v>0.9</c:v>
                </c:pt>
                <c:pt idx="9">
                  <c:v>0.9</c:v>
                </c:pt>
                <c:pt idx="10">
                  <c:v>0.9</c:v>
                </c:pt>
                <c:pt idx="11">
                  <c:v>0.9</c:v>
                </c:pt>
                <c:pt idx="12">
                  <c:v>0.9</c:v>
                </c:pt>
                <c:pt idx="13">
                  <c:v>0.9</c:v>
                </c:pt>
                <c:pt idx="14">
                  <c:v>0.9</c:v>
                </c:pt>
                <c:pt idx="15">
                  <c:v>0.9</c:v>
                </c:pt>
                <c:pt idx="16">
                  <c:v>0.9</c:v>
                </c:pt>
                <c:pt idx="17">
                  <c:v>0.9</c:v>
                </c:pt>
                <c:pt idx="18">
                  <c:v>0.9</c:v>
                </c:pt>
                <c:pt idx="19">
                  <c:v>0.9</c:v>
                </c:pt>
                <c:pt idx="20">
                  <c:v>0.9</c:v>
                </c:pt>
                <c:pt idx="21">
                  <c:v>0.9</c:v>
                </c:pt>
                <c:pt idx="22">
                  <c:v>0.9</c:v>
                </c:pt>
                <c:pt idx="23">
                  <c:v>0.9</c:v>
                </c:pt>
                <c:pt idx="24">
                  <c:v>0.9</c:v>
                </c:pt>
                <c:pt idx="25">
                  <c:v>0.9</c:v>
                </c:pt>
                <c:pt idx="26">
                  <c:v>0.9</c:v>
                </c:pt>
                <c:pt idx="27">
                  <c:v>0.9</c:v>
                </c:pt>
                <c:pt idx="28">
                  <c:v>0.9</c:v>
                </c:pt>
                <c:pt idx="29">
                  <c:v>0.9</c:v>
                </c:pt>
                <c:pt idx="30">
                  <c:v>0.9</c:v>
                </c:pt>
                <c:pt idx="31">
                  <c:v>0.9</c:v>
                </c:pt>
                <c:pt idx="32">
                  <c:v>0.9</c:v>
                </c:pt>
                <c:pt idx="33">
                  <c:v>0.9</c:v>
                </c:pt>
                <c:pt idx="34">
                  <c:v>0.9</c:v>
                </c:pt>
                <c:pt idx="35">
                  <c:v>0.9</c:v>
                </c:pt>
                <c:pt idx="36">
                  <c:v>0.9</c:v>
                </c:pt>
                <c:pt idx="37">
                  <c:v>0.9</c:v>
                </c:pt>
                <c:pt idx="38">
                  <c:v>0.9</c:v>
                </c:pt>
                <c:pt idx="39">
                  <c:v>0.9</c:v>
                </c:pt>
                <c:pt idx="40">
                  <c:v>0.9</c:v>
                </c:pt>
                <c:pt idx="41">
                  <c:v>0.9</c:v>
                </c:pt>
                <c:pt idx="42">
                  <c:v>0.9</c:v>
                </c:pt>
                <c:pt idx="43">
                  <c:v>0.9</c:v>
                </c:pt>
                <c:pt idx="44">
                  <c:v>0.9</c:v>
                </c:pt>
                <c:pt idx="45">
                  <c:v>0.9</c:v>
                </c:pt>
                <c:pt idx="46">
                  <c:v>0.9</c:v>
                </c:pt>
                <c:pt idx="47">
                  <c:v>0.9</c:v>
                </c:pt>
                <c:pt idx="48">
                  <c:v>0.9</c:v>
                </c:pt>
                <c:pt idx="49">
                  <c:v>0.9</c:v>
                </c:pt>
                <c:pt idx="50">
                  <c:v>0.9</c:v>
                </c:pt>
                <c:pt idx="51">
                  <c:v>0.9</c:v>
                </c:pt>
                <c:pt idx="52">
                  <c:v>0.9</c:v>
                </c:pt>
                <c:pt idx="53">
                  <c:v>0.9</c:v>
                </c:pt>
                <c:pt idx="54">
                  <c:v>0.9</c:v>
                </c:pt>
                <c:pt idx="55">
                  <c:v>0.9</c:v>
                </c:pt>
                <c:pt idx="56">
                  <c:v>0.9</c:v>
                </c:pt>
                <c:pt idx="57">
                  <c:v>0.9</c:v>
                </c:pt>
                <c:pt idx="58">
                  <c:v>0.9</c:v>
                </c:pt>
                <c:pt idx="59">
                  <c:v>0.9</c:v>
                </c:pt>
                <c:pt idx="60">
                  <c:v>0.9</c:v>
                </c:pt>
                <c:pt idx="61">
                  <c:v>0.9</c:v>
                </c:pt>
                <c:pt idx="62">
                  <c:v>0.9</c:v>
                </c:pt>
                <c:pt idx="63">
                  <c:v>0.9</c:v>
                </c:pt>
                <c:pt idx="64">
                  <c:v>0.9</c:v>
                </c:pt>
                <c:pt idx="65">
                  <c:v>0.9</c:v>
                </c:pt>
                <c:pt idx="66">
                  <c:v>0.9</c:v>
                </c:pt>
                <c:pt idx="67">
                  <c:v>0.9</c:v>
                </c:pt>
              </c:numCache>
            </c:numRef>
          </c:val>
          <c:smooth val="0"/>
          <c:extLst xmlns:c16r2="http://schemas.microsoft.com/office/drawing/2015/06/chart">
            <c:ext xmlns:c16="http://schemas.microsoft.com/office/drawing/2014/chart" uri="{C3380CC4-5D6E-409C-BE32-E72D297353CC}">
              <c16:uniqueId val="{00000004-3838-4C77-B636-45CA1253C115}"/>
            </c:ext>
          </c:extLst>
        </c:ser>
        <c:dLbls>
          <c:showLegendKey val="0"/>
          <c:showVal val="0"/>
          <c:showCatName val="0"/>
          <c:showSerName val="0"/>
          <c:showPercent val="0"/>
          <c:showBubbleSize val="0"/>
        </c:dLbls>
        <c:marker val="1"/>
        <c:smooth val="0"/>
        <c:axId val="114315648"/>
        <c:axId val="114309376"/>
      </c:lineChart>
      <c:catAx>
        <c:axId val="114305664"/>
        <c:scaling>
          <c:orientation val="minMax"/>
        </c:scaling>
        <c:delete val="0"/>
        <c:axPos val="b"/>
        <c:numFmt formatCode="0" sourceLinked="0"/>
        <c:majorTickMark val="none"/>
        <c:minorTickMark val="none"/>
        <c:tickLblPos val="nextTo"/>
        <c:txPr>
          <a:bodyPr/>
          <a:lstStyle/>
          <a:p>
            <a:pPr>
              <a:defRPr sz="900">
                <a:solidFill>
                  <a:srgbClr val="595959"/>
                </a:solidFill>
              </a:defRPr>
            </a:pPr>
            <a:endParaRPr lang="nb-NO"/>
          </a:p>
        </c:txPr>
        <c:crossAx val="114307456"/>
        <c:crosses val="autoZero"/>
        <c:auto val="1"/>
        <c:lblAlgn val="ctr"/>
        <c:lblOffset val="100"/>
        <c:tickMarkSkip val="4"/>
        <c:noMultiLvlLbl val="0"/>
      </c:catAx>
      <c:valAx>
        <c:axId val="114307456"/>
        <c:scaling>
          <c:orientation val="minMax"/>
        </c:scaling>
        <c:delete val="0"/>
        <c:axPos val="l"/>
        <c:majorGridlines>
          <c:spPr>
            <a:ln>
              <a:solidFill>
                <a:schemeClr val="bg1"/>
              </a:solidFill>
            </a:ln>
          </c:spPr>
        </c:majorGridlines>
        <c:title>
          <c:tx>
            <c:rich>
              <a:bodyPr/>
              <a:lstStyle/>
              <a:p>
                <a:pPr>
                  <a:defRPr sz="1000" b="0">
                    <a:solidFill>
                      <a:srgbClr val="595959"/>
                    </a:solidFill>
                  </a:defRPr>
                </a:pPr>
                <a:r>
                  <a:rPr lang="en-US" sz="1000" b="0" dirty="0" err="1">
                    <a:solidFill>
                      <a:srgbClr val="595959"/>
                    </a:solidFill>
                  </a:rPr>
                  <a:t>Tonne</a:t>
                </a:r>
                <a:r>
                  <a:rPr lang="en-US" sz="1000" b="0" dirty="0">
                    <a:solidFill>
                      <a:srgbClr val="595959"/>
                    </a:solidFill>
                  </a:rPr>
                  <a:t> miles</a:t>
                </a:r>
                <a:r>
                  <a:rPr lang="en-US" sz="1000" b="0" baseline="0" dirty="0">
                    <a:solidFill>
                      <a:srgbClr val="595959"/>
                    </a:solidFill>
                  </a:rPr>
                  <a:t> </a:t>
                </a:r>
                <a:r>
                  <a:rPr lang="en-US" sz="1000" b="0" i="1" baseline="0" dirty="0">
                    <a:solidFill>
                      <a:srgbClr val="595959"/>
                    </a:solidFill>
                  </a:rPr>
                  <a:t>(billions)</a:t>
                </a:r>
                <a:endParaRPr lang="en-US" sz="1000" b="0" dirty="0">
                  <a:solidFill>
                    <a:srgbClr val="595959"/>
                  </a:solidFill>
                </a:endParaRPr>
              </a:p>
            </c:rich>
          </c:tx>
          <c:layout/>
          <c:overlay val="0"/>
        </c:title>
        <c:numFmt formatCode="#,##0" sourceLinked="0"/>
        <c:majorTickMark val="out"/>
        <c:minorTickMark val="none"/>
        <c:tickLblPos val="nextTo"/>
        <c:spPr>
          <a:ln>
            <a:solidFill>
              <a:srgbClr val="595959"/>
            </a:solidFill>
          </a:ln>
        </c:spPr>
        <c:txPr>
          <a:bodyPr/>
          <a:lstStyle/>
          <a:p>
            <a:pPr>
              <a:defRPr sz="1000"/>
            </a:pPr>
            <a:endParaRPr lang="nb-NO"/>
          </a:p>
        </c:txPr>
        <c:crossAx val="114305664"/>
        <c:crossesAt val="1"/>
        <c:crossBetween val="between"/>
      </c:valAx>
      <c:valAx>
        <c:axId val="114309376"/>
        <c:scaling>
          <c:orientation val="minMax"/>
          <c:max val="1"/>
          <c:min val="0.60000000000000009"/>
        </c:scaling>
        <c:delete val="0"/>
        <c:axPos val="r"/>
        <c:majorGridlines>
          <c:spPr>
            <a:ln>
              <a:solidFill>
                <a:prstClr val="white"/>
              </a:solidFill>
            </a:ln>
          </c:spPr>
        </c:majorGridlines>
        <c:title>
          <c:tx>
            <c:rich>
              <a:bodyPr/>
              <a:lstStyle/>
              <a:p>
                <a:pPr>
                  <a:defRPr sz="1000" b="0">
                    <a:solidFill>
                      <a:srgbClr val="595959"/>
                    </a:solidFill>
                  </a:defRPr>
                </a:pPr>
                <a:r>
                  <a:rPr lang="en-US" sz="1000" b="0" dirty="0">
                    <a:solidFill>
                      <a:srgbClr val="595959"/>
                    </a:solidFill>
                  </a:rPr>
                  <a:t>Fleet utilization</a:t>
                </a:r>
              </a:p>
            </c:rich>
          </c:tx>
          <c:layout/>
          <c:overlay val="0"/>
        </c:title>
        <c:numFmt formatCode="0%" sourceLinked="0"/>
        <c:majorTickMark val="out"/>
        <c:minorTickMark val="none"/>
        <c:tickLblPos val="nextTo"/>
        <c:txPr>
          <a:bodyPr/>
          <a:lstStyle/>
          <a:p>
            <a:pPr>
              <a:defRPr sz="1000">
                <a:solidFill>
                  <a:srgbClr val="595959"/>
                </a:solidFill>
              </a:defRPr>
            </a:pPr>
            <a:endParaRPr lang="nb-NO"/>
          </a:p>
        </c:txPr>
        <c:crossAx val="114315648"/>
        <c:crosses val="max"/>
        <c:crossBetween val="between"/>
      </c:valAx>
      <c:catAx>
        <c:axId val="114315648"/>
        <c:scaling>
          <c:orientation val="minMax"/>
        </c:scaling>
        <c:delete val="1"/>
        <c:axPos val="b"/>
        <c:numFmt formatCode="General" sourceLinked="1"/>
        <c:majorTickMark val="out"/>
        <c:minorTickMark val="none"/>
        <c:tickLblPos val="none"/>
        <c:crossAx val="114309376"/>
        <c:crosses val="autoZero"/>
        <c:auto val="1"/>
        <c:lblAlgn val="ctr"/>
        <c:lblOffset val="100"/>
        <c:noMultiLvlLbl val="0"/>
      </c:catAx>
    </c:plotArea>
    <c:legend>
      <c:legendPos val="b"/>
      <c:legendEntry>
        <c:idx val="3"/>
        <c:delete val="1"/>
      </c:legendEntry>
      <c:legendEntry>
        <c:idx val="4"/>
        <c:delete val="1"/>
      </c:legendEntry>
      <c:layout/>
      <c:overlay val="0"/>
      <c:txPr>
        <a:bodyPr/>
        <a:lstStyle/>
        <a:p>
          <a:pPr>
            <a:defRPr sz="1200">
              <a:solidFill>
                <a:srgbClr val="595959"/>
              </a:solidFill>
            </a:defRPr>
          </a:pPr>
          <a:endParaRPr lang="nb-NO"/>
        </a:p>
      </c:txPr>
    </c:legend>
    <c:plotVisOnly val="1"/>
    <c:dispBlanksAs val="gap"/>
    <c:showDLblsOverMax val="0"/>
  </c:chart>
  <c:txPr>
    <a:bodyPr/>
    <a:lstStyle/>
    <a:p>
      <a:pPr>
        <a:defRPr sz="1800">
          <a:latin typeface="Times New Roman" panose="02020603050405020304" pitchFamily="18" charset="0"/>
          <a:cs typeface="Times New Roman" panose="02020603050405020304" pitchFamily="18" charset="0"/>
        </a:defRPr>
      </a:pPr>
      <a:endParaRPr lang="nb-NO"/>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15"/>
            <a:ext cx="3036219" cy="465139"/>
          </a:xfrm>
          <a:prstGeom prst="rect">
            <a:avLst/>
          </a:prstGeom>
        </p:spPr>
        <p:txBody>
          <a:bodyPr vert="horz" wrap="square" lIns="92025" tIns="46015" rIns="92025" bIns="46015" numCol="1" anchor="t" anchorCtr="0" compatLnSpc="1">
            <a:prstTxWarp prst="textNoShape">
              <a:avLst/>
            </a:prstTxWarp>
          </a:bodyPr>
          <a:lstStyle>
            <a:lvl1pPr algn="l">
              <a:defRPr sz="1300"/>
            </a:lvl1pPr>
          </a:lstStyle>
          <a:p>
            <a:pPr>
              <a:defRPr/>
            </a:pPr>
            <a:endParaRPr lang="en-US"/>
          </a:p>
        </p:txBody>
      </p:sp>
      <p:sp>
        <p:nvSpPr>
          <p:cNvPr id="3" name="Date Placeholder 2"/>
          <p:cNvSpPr>
            <a:spLocks noGrp="1"/>
          </p:cNvSpPr>
          <p:nvPr>
            <p:ph type="dt" sz="quarter" idx="1"/>
          </p:nvPr>
        </p:nvSpPr>
        <p:spPr>
          <a:xfrm>
            <a:off x="3972570" y="15"/>
            <a:ext cx="3036219" cy="465139"/>
          </a:xfrm>
          <a:prstGeom prst="rect">
            <a:avLst/>
          </a:prstGeom>
        </p:spPr>
        <p:txBody>
          <a:bodyPr vert="horz" wrap="square" lIns="92025" tIns="46015" rIns="92025" bIns="46015" numCol="1" anchor="t" anchorCtr="0" compatLnSpc="1">
            <a:prstTxWarp prst="textNoShape">
              <a:avLst/>
            </a:prstTxWarp>
          </a:bodyPr>
          <a:lstStyle>
            <a:lvl1pPr algn="r">
              <a:defRPr sz="1300">
                <a:latin typeface="Times" charset="0"/>
                <a:ea typeface="MS PGothic" pitchFamily="34" charset="-128"/>
                <a:cs typeface="+mn-cs"/>
              </a:defRPr>
            </a:lvl1pPr>
          </a:lstStyle>
          <a:p>
            <a:pPr>
              <a:defRPr/>
            </a:pPr>
            <a:fld id="{3D39BE7A-EA5D-4B6A-B2F7-99863EEAA704}" type="datetime3">
              <a:rPr lang="en-US" smtClean="0"/>
              <a:t>3 April 2017</a:t>
            </a:fld>
            <a:endParaRPr lang="en-US"/>
          </a:p>
        </p:txBody>
      </p:sp>
      <p:sp>
        <p:nvSpPr>
          <p:cNvPr id="4" name="Footer Placeholder 3"/>
          <p:cNvSpPr>
            <a:spLocks noGrp="1"/>
          </p:cNvSpPr>
          <p:nvPr>
            <p:ph type="ftr" sz="quarter" idx="2"/>
          </p:nvPr>
        </p:nvSpPr>
        <p:spPr>
          <a:xfrm>
            <a:off x="10" y="8829679"/>
            <a:ext cx="3036219" cy="465139"/>
          </a:xfrm>
          <a:prstGeom prst="rect">
            <a:avLst/>
          </a:prstGeom>
        </p:spPr>
        <p:txBody>
          <a:bodyPr vert="horz" wrap="square" lIns="92025" tIns="46015" rIns="92025" bIns="46015" numCol="1" anchor="b" anchorCtr="0" compatLnSpc="1">
            <a:prstTxWarp prst="textNoShape">
              <a:avLst/>
            </a:prstTxWarp>
          </a:bodyPr>
          <a:lstStyle>
            <a:lvl1pPr algn="l">
              <a:defRPr sz="1300"/>
            </a:lvl1pPr>
          </a:lstStyle>
          <a:p>
            <a:pPr>
              <a:defRPr/>
            </a:pPr>
            <a:endParaRPr lang="en-US"/>
          </a:p>
        </p:txBody>
      </p:sp>
      <p:sp>
        <p:nvSpPr>
          <p:cNvPr id="5" name="Slide Number Placeholder 4"/>
          <p:cNvSpPr>
            <a:spLocks noGrp="1"/>
          </p:cNvSpPr>
          <p:nvPr>
            <p:ph type="sldNum" sz="quarter" idx="3"/>
          </p:nvPr>
        </p:nvSpPr>
        <p:spPr>
          <a:xfrm>
            <a:off x="3972570" y="8829679"/>
            <a:ext cx="3036219" cy="465139"/>
          </a:xfrm>
          <a:prstGeom prst="rect">
            <a:avLst/>
          </a:prstGeom>
        </p:spPr>
        <p:txBody>
          <a:bodyPr vert="horz" wrap="square" lIns="92025" tIns="46015" rIns="92025" bIns="46015" numCol="1" anchor="b" anchorCtr="0" compatLnSpc="1">
            <a:prstTxWarp prst="textNoShape">
              <a:avLst/>
            </a:prstTxWarp>
          </a:bodyPr>
          <a:lstStyle>
            <a:lvl1pPr algn="r">
              <a:defRPr sz="1300"/>
            </a:lvl1pPr>
          </a:lstStyle>
          <a:p>
            <a:pPr>
              <a:defRPr/>
            </a:pPr>
            <a:fld id="{095862B9-CDE8-4132-9FAE-E7542D3D15FC}" type="slidenum">
              <a:rPr lang="en-US"/>
              <a:pPr>
                <a:defRPr/>
              </a:pPr>
              <a:t>‹#›</a:t>
            </a:fld>
            <a:endParaRPr lang="en-US"/>
          </a:p>
        </p:txBody>
      </p:sp>
    </p:spTree>
    <p:extLst>
      <p:ext uri="{BB962C8B-B14F-4D97-AF65-F5344CB8AC3E}">
        <p14:creationId xmlns:p14="http://schemas.microsoft.com/office/powerpoint/2010/main" val="692496647"/>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0" y="15"/>
            <a:ext cx="3036219" cy="465139"/>
          </a:xfrm>
          <a:prstGeom prst="rect">
            <a:avLst/>
          </a:prstGeom>
        </p:spPr>
        <p:txBody>
          <a:bodyPr vert="horz" wrap="square" lIns="92025" tIns="46015" rIns="92025" bIns="46015" numCol="1" anchor="t" anchorCtr="0" compatLnSpc="1">
            <a:prstTxWarp prst="textNoShape">
              <a:avLst/>
            </a:prstTxWarp>
          </a:bodyPr>
          <a:lstStyle>
            <a:lvl1pPr algn="l">
              <a:defRPr sz="1300"/>
            </a:lvl1pPr>
          </a:lstStyle>
          <a:p>
            <a:pPr>
              <a:defRPr/>
            </a:pPr>
            <a:endParaRPr lang="nb-NO"/>
          </a:p>
        </p:txBody>
      </p:sp>
      <p:sp>
        <p:nvSpPr>
          <p:cNvPr id="3" name="Plassholder for dato 2"/>
          <p:cNvSpPr>
            <a:spLocks noGrp="1"/>
          </p:cNvSpPr>
          <p:nvPr>
            <p:ph type="dt" idx="1"/>
          </p:nvPr>
        </p:nvSpPr>
        <p:spPr>
          <a:xfrm>
            <a:off x="3972570" y="15"/>
            <a:ext cx="3036219" cy="465139"/>
          </a:xfrm>
          <a:prstGeom prst="rect">
            <a:avLst/>
          </a:prstGeom>
        </p:spPr>
        <p:txBody>
          <a:bodyPr vert="horz" wrap="square" lIns="92025" tIns="46015" rIns="92025" bIns="46015" numCol="1" anchor="t" anchorCtr="0" compatLnSpc="1">
            <a:prstTxWarp prst="textNoShape">
              <a:avLst/>
            </a:prstTxWarp>
          </a:bodyPr>
          <a:lstStyle>
            <a:lvl1pPr algn="r">
              <a:defRPr sz="1300"/>
            </a:lvl1pPr>
          </a:lstStyle>
          <a:p>
            <a:pPr>
              <a:defRPr/>
            </a:pPr>
            <a:fld id="{EA695F81-9A18-49C5-8946-F1EAA0EE009E}" type="datetime3">
              <a:rPr lang="en-US" smtClean="0"/>
              <a:t>3 April 2017</a:t>
            </a:fld>
            <a:endParaRPr lang="nb-NO"/>
          </a:p>
        </p:txBody>
      </p:sp>
      <p:sp>
        <p:nvSpPr>
          <p:cNvPr id="4" name="Plassholder for lysbilde 3"/>
          <p:cNvSpPr>
            <a:spLocks noGrp="1" noRot="1" noChangeAspect="1"/>
          </p:cNvSpPr>
          <p:nvPr>
            <p:ph type="sldImg" idx="2"/>
          </p:nvPr>
        </p:nvSpPr>
        <p:spPr>
          <a:xfrm>
            <a:off x="1179513" y="695325"/>
            <a:ext cx="4651375" cy="3487738"/>
          </a:xfrm>
          <a:prstGeom prst="rect">
            <a:avLst/>
          </a:prstGeom>
          <a:noFill/>
          <a:ln w="12700">
            <a:solidFill>
              <a:prstClr val="black"/>
            </a:solidFill>
          </a:ln>
        </p:spPr>
        <p:txBody>
          <a:bodyPr vert="horz" wrap="square" lIns="92025" tIns="46015" rIns="92025" bIns="46015" numCol="1" anchor="ctr" anchorCtr="0" compatLnSpc="1">
            <a:prstTxWarp prst="textNoShape">
              <a:avLst/>
            </a:prstTxWarp>
          </a:bodyPr>
          <a:lstStyle/>
          <a:p>
            <a:pPr lvl="0"/>
            <a:endParaRPr lang="nb-NO" noProof="0"/>
          </a:p>
        </p:txBody>
      </p:sp>
      <p:sp>
        <p:nvSpPr>
          <p:cNvPr id="5" name="Plassholder for notater 4"/>
          <p:cNvSpPr>
            <a:spLocks noGrp="1"/>
          </p:cNvSpPr>
          <p:nvPr>
            <p:ph type="body" sz="quarter" idx="3"/>
          </p:nvPr>
        </p:nvSpPr>
        <p:spPr>
          <a:xfrm>
            <a:off x="701040" y="4416442"/>
            <a:ext cx="5608320" cy="4183063"/>
          </a:xfrm>
          <a:prstGeom prst="rect">
            <a:avLst/>
          </a:prstGeom>
        </p:spPr>
        <p:txBody>
          <a:bodyPr vert="horz" wrap="square" lIns="92025" tIns="46015" rIns="92025" bIns="46015" numCol="1" anchor="t" anchorCtr="0" compatLnSpc="1">
            <a:prstTxWarp prst="textNoShape">
              <a:avLst/>
            </a:prstTxWarp>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6" name="Plassholder for bunntekst 5"/>
          <p:cNvSpPr>
            <a:spLocks noGrp="1"/>
          </p:cNvSpPr>
          <p:nvPr>
            <p:ph type="ftr" sz="quarter" idx="4"/>
          </p:nvPr>
        </p:nvSpPr>
        <p:spPr>
          <a:xfrm>
            <a:off x="10" y="8829679"/>
            <a:ext cx="3036219" cy="465139"/>
          </a:xfrm>
          <a:prstGeom prst="rect">
            <a:avLst/>
          </a:prstGeom>
        </p:spPr>
        <p:txBody>
          <a:bodyPr vert="horz" wrap="square" lIns="92025" tIns="46015" rIns="92025" bIns="46015" numCol="1" anchor="b" anchorCtr="0" compatLnSpc="1">
            <a:prstTxWarp prst="textNoShape">
              <a:avLst/>
            </a:prstTxWarp>
          </a:bodyPr>
          <a:lstStyle>
            <a:lvl1pPr algn="l">
              <a:defRPr sz="1300"/>
            </a:lvl1pPr>
          </a:lstStyle>
          <a:p>
            <a:pPr>
              <a:defRPr/>
            </a:pPr>
            <a:endParaRPr lang="nb-NO"/>
          </a:p>
        </p:txBody>
      </p:sp>
      <p:sp>
        <p:nvSpPr>
          <p:cNvPr id="7" name="Plassholder for lysbildenummer 6"/>
          <p:cNvSpPr>
            <a:spLocks noGrp="1"/>
          </p:cNvSpPr>
          <p:nvPr>
            <p:ph type="sldNum" sz="quarter" idx="5"/>
          </p:nvPr>
        </p:nvSpPr>
        <p:spPr>
          <a:xfrm>
            <a:off x="3972570" y="8829679"/>
            <a:ext cx="3036219" cy="465139"/>
          </a:xfrm>
          <a:prstGeom prst="rect">
            <a:avLst/>
          </a:prstGeom>
        </p:spPr>
        <p:txBody>
          <a:bodyPr vert="horz" wrap="square" lIns="92025" tIns="46015" rIns="92025" bIns="46015" numCol="1" anchor="b" anchorCtr="0" compatLnSpc="1">
            <a:prstTxWarp prst="textNoShape">
              <a:avLst/>
            </a:prstTxWarp>
          </a:bodyPr>
          <a:lstStyle>
            <a:lvl1pPr algn="r">
              <a:defRPr sz="1300"/>
            </a:lvl1pPr>
          </a:lstStyle>
          <a:p>
            <a:pPr>
              <a:defRPr/>
            </a:pPr>
            <a:fld id="{7B1B1F94-2490-427E-9BF8-F96F7D57FACA}" type="slidenum">
              <a:rPr lang="nb-NO"/>
              <a:pPr>
                <a:defRPr/>
              </a:pPr>
              <a:t>‹#›</a:t>
            </a:fld>
            <a:endParaRPr lang="nb-NO"/>
          </a:p>
        </p:txBody>
      </p:sp>
    </p:spTree>
    <p:extLst>
      <p:ext uri="{BB962C8B-B14F-4D97-AF65-F5344CB8AC3E}">
        <p14:creationId xmlns:p14="http://schemas.microsoft.com/office/powerpoint/2010/main" val="1705923707"/>
      </p:ext>
    </p:extLst>
  </p:cSld>
  <p:clrMap bg1="lt1" tx1="dk1" bg2="lt2" tx2="dk2" accent1="accent1" accent2="accent2" accent3="accent3" accent4="accent4" accent5="accent5" accent6="accent6" hlink="hlink" folHlink="folHlink"/>
  <p:hf sldNum="0" hdr="0" ftr="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7892"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 charset="0"/>
                <a:ea typeface="MS PGothic" pitchFamily="34" charset="-128"/>
              </a:defRPr>
            </a:lvl1pPr>
            <a:lvl2pPr marL="741333" indent="-285130">
              <a:defRPr sz="2400">
                <a:solidFill>
                  <a:schemeClr val="tx1"/>
                </a:solidFill>
                <a:latin typeface="Times" pitchFamily="1" charset="0"/>
                <a:ea typeface="MS PGothic" pitchFamily="34" charset="-128"/>
              </a:defRPr>
            </a:lvl2pPr>
            <a:lvl3pPr marL="1140513" indent="-228103">
              <a:defRPr sz="2400">
                <a:solidFill>
                  <a:schemeClr val="tx1"/>
                </a:solidFill>
                <a:latin typeface="Times" pitchFamily="1" charset="0"/>
                <a:ea typeface="MS PGothic" pitchFamily="34" charset="-128"/>
              </a:defRPr>
            </a:lvl3pPr>
            <a:lvl4pPr marL="1596721" indent="-228103">
              <a:defRPr sz="2400">
                <a:solidFill>
                  <a:schemeClr val="tx1"/>
                </a:solidFill>
                <a:latin typeface="Times" pitchFamily="1" charset="0"/>
                <a:ea typeface="MS PGothic" pitchFamily="34" charset="-128"/>
              </a:defRPr>
            </a:lvl4pPr>
            <a:lvl5pPr marL="2052926" indent="-228103">
              <a:defRPr sz="2400">
                <a:solidFill>
                  <a:schemeClr val="tx1"/>
                </a:solidFill>
                <a:latin typeface="Times" pitchFamily="1" charset="0"/>
                <a:ea typeface="MS PGothic" pitchFamily="34" charset="-128"/>
              </a:defRPr>
            </a:lvl5pPr>
            <a:lvl6pPr marL="2509131" indent="-228103" algn="ctr" eaLnBrk="0" fontAlgn="base" hangingPunct="0">
              <a:spcBef>
                <a:spcPct val="0"/>
              </a:spcBef>
              <a:spcAft>
                <a:spcPct val="0"/>
              </a:spcAft>
              <a:defRPr sz="2400">
                <a:solidFill>
                  <a:schemeClr val="tx1"/>
                </a:solidFill>
                <a:latin typeface="Times" pitchFamily="1" charset="0"/>
                <a:ea typeface="MS PGothic" pitchFamily="34" charset="-128"/>
              </a:defRPr>
            </a:lvl6pPr>
            <a:lvl7pPr marL="2965337" indent="-228103" algn="ctr" eaLnBrk="0" fontAlgn="base" hangingPunct="0">
              <a:spcBef>
                <a:spcPct val="0"/>
              </a:spcBef>
              <a:spcAft>
                <a:spcPct val="0"/>
              </a:spcAft>
              <a:defRPr sz="2400">
                <a:solidFill>
                  <a:schemeClr val="tx1"/>
                </a:solidFill>
                <a:latin typeface="Times" pitchFamily="1" charset="0"/>
                <a:ea typeface="MS PGothic" pitchFamily="34" charset="-128"/>
              </a:defRPr>
            </a:lvl7pPr>
            <a:lvl8pPr marL="3421543" indent="-228103" algn="ctr" eaLnBrk="0" fontAlgn="base" hangingPunct="0">
              <a:spcBef>
                <a:spcPct val="0"/>
              </a:spcBef>
              <a:spcAft>
                <a:spcPct val="0"/>
              </a:spcAft>
              <a:defRPr sz="2400">
                <a:solidFill>
                  <a:schemeClr val="tx1"/>
                </a:solidFill>
                <a:latin typeface="Times" pitchFamily="1" charset="0"/>
                <a:ea typeface="MS PGothic" pitchFamily="34" charset="-128"/>
              </a:defRPr>
            </a:lvl8pPr>
            <a:lvl9pPr marL="3877749" indent="-228103" algn="ctr" eaLnBrk="0" fontAlgn="base" hangingPunct="0">
              <a:spcBef>
                <a:spcPct val="0"/>
              </a:spcBef>
              <a:spcAft>
                <a:spcPct val="0"/>
              </a:spcAft>
              <a:defRPr sz="2400">
                <a:solidFill>
                  <a:schemeClr val="tx1"/>
                </a:solidFill>
                <a:latin typeface="Times" pitchFamily="1" charset="0"/>
                <a:ea typeface="MS PGothic" pitchFamily="34" charset="-128"/>
              </a:defRPr>
            </a:lvl9pPr>
          </a:lstStyle>
          <a:p>
            <a:fld id="{71BB5C40-A538-41DB-9FBD-5BD330D03472}" type="datetime3">
              <a:rPr lang="en-US" sz="1300"/>
              <a:t>3 April 2017</a:t>
            </a:fld>
            <a:endParaRPr lang="nb-NO" sz="1300"/>
          </a:p>
        </p:txBody>
      </p:sp>
    </p:spTree>
    <p:extLst>
      <p:ext uri="{BB962C8B-B14F-4D97-AF65-F5344CB8AC3E}">
        <p14:creationId xmlns:p14="http://schemas.microsoft.com/office/powerpoint/2010/main" val="3921285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endParaRPr lang="en-GB" dirty="0"/>
          </a:p>
        </p:txBody>
      </p:sp>
      <p:sp>
        <p:nvSpPr>
          <p:cNvPr id="4" name="Date Placeholder 3"/>
          <p:cNvSpPr>
            <a:spLocks noGrp="1"/>
          </p:cNvSpPr>
          <p:nvPr>
            <p:ph type="dt" idx="10"/>
          </p:nvPr>
        </p:nvSpPr>
        <p:spPr/>
        <p:txBody>
          <a:bodyPr/>
          <a:lstStyle/>
          <a:p>
            <a:pPr>
              <a:defRPr/>
            </a:pPr>
            <a:fld id="{EA695F81-9A18-49C5-8946-F1EAA0EE009E}" type="datetime3">
              <a:rPr lang="en-US" smtClean="0"/>
              <a:t>3 April 2017</a:t>
            </a:fld>
            <a:endParaRPr lang="nb-NO"/>
          </a:p>
        </p:txBody>
      </p:sp>
    </p:spTree>
    <p:extLst>
      <p:ext uri="{BB962C8B-B14F-4D97-AF65-F5344CB8AC3E}">
        <p14:creationId xmlns:p14="http://schemas.microsoft.com/office/powerpoint/2010/main" val="1637465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425" indent="-168425" defTabSz="449131">
              <a:buFont typeface="Arial" panose="020B0604020202020204" pitchFamily="34" charset="0"/>
              <a:buChar char="•"/>
              <a:defRPr/>
            </a:pPr>
            <a:endParaRPr lang="nb-NO" dirty="0"/>
          </a:p>
        </p:txBody>
      </p:sp>
      <p:sp>
        <p:nvSpPr>
          <p:cNvPr id="4" name="Date Placeholder 3"/>
          <p:cNvSpPr>
            <a:spLocks noGrp="1"/>
          </p:cNvSpPr>
          <p:nvPr>
            <p:ph type="dt" idx="10"/>
          </p:nvPr>
        </p:nvSpPr>
        <p:spPr/>
        <p:txBody>
          <a:bodyPr/>
          <a:lstStyle/>
          <a:p>
            <a:pPr>
              <a:defRPr/>
            </a:pPr>
            <a:fld id="{EA695F81-9A18-49C5-8946-F1EAA0EE009E}" type="datetime3">
              <a:rPr lang="en-US" smtClean="0"/>
              <a:t>3 April 2017</a:t>
            </a:fld>
            <a:endParaRPr lang="nb-NO"/>
          </a:p>
        </p:txBody>
      </p:sp>
    </p:spTree>
    <p:extLst>
      <p:ext uri="{BB962C8B-B14F-4D97-AF65-F5344CB8AC3E}">
        <p14:creationId xmlns:p14="http://schemas.microsoft.com/office/powerpoint/2010/main" val="4020723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endParaRPr lang="nb-NO" dirty="0"/>
          </a:p>
        </p:txBody>
      </p:sp>
      <p:sp>
        <p:nvSpPr>
          <p:cNvPr id="4" name="Date Placeholder 3"/>
          <p:cNvSpPr>
            <a:spLocks noGrp="1"/>
          </p:cNvSpPr>
          <p:nvPr>
            <p:ph type="dt" idx="10"/>
          </p:nvPr>
        </p:nvSpPr>
        <p:spPr/>
        <p:txBody>
          <a:bodyPr/>
          <a:lstStyle/>
          <a:p>
            <a:pPr>
              <a:defRPr/>
            </a:pPr>
            <a:fld id="{EA695F81-9A18-49C5-8946-F1EAA0EE009E}" type="datetime3">
              <a:rPr lang="en-US" smtClean="0"/>
              <a:t>3 April 2017</a:t>
            </a:fld>
            <a:endParaRPr lang="nb-NO"/>
          </a:p>
        </p:txBody>
      </p:sp>
    </p:spTree>
    <p:extLst>
      <p:ext uri="{BB962C8B-B14F-4D97-AF65-F5344CB8AC3E}">
        <p14:creationId xmlns:p14="http://schemas.microsoft.com/office/powerpoint/2010/main" val="3225429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nb-NO" dirty="0"/>
          </a:p>
        </p:txBody>
      </p:sp>
      <p:sp>
        <p:nvSpPr>
          <p:cNvPr id="4" name="Date Placeholder 3"/>
          <p:cNvSpPr>
            <a:spLocks noGrp="1"/>
          </p:cNvSpPr>
          <p:nvPr>
            <p:ph type="dt" idx="10"/>
          </p:nvPr>
        </p:nvSpPr>
        <p:spPr/>
        <p:txBody>
          <a:bodyPr/>
          <a:lstStyle/>
          <a:p>
            <a:pPr>
              <a:defRPr/>
            </a:pPr>
            <a:fld id="{EA695F81-9A18-49C5-8946-F1EAA0EE009E}" type="datetime3">
              <a:rPr lang="en-US" smtClean="0"/>
              <a:t>3 April 2017</a:t>
            </a:fld>
            <a:endParaRPr lang="nb-NO"/>
          </a:p>
        </p:txBody>
      </p:sp>
    </p:spTree>
    <p:extLst>
      <p:ext uri="{BB962C8B-B14F-4D97-AF65-F5344CB8AC3E}">
        <p14:creationId xmlns:p14="http://schemas.microsoft.com/office/powerpoint/2010/main" val="761430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endParaRPr lang="nb-NO" dirty="0"/>
          </a:p>
        </p:txBody>
      </p:sp>
      <p:sp>
        <p:nvSpPr>
          <p:cNvPr id="4" name="Date Placeholder 3"/>
          <p:cNvSpPr>
            <a:spLocks noGrp="1"/>
          </p:cNvSpPr>
          <p:nvPr>
            <p:ph type="dt" idx="10"/>
          </p:nvPr>
        </p:nvSpPr>
        <p:spPr/>
        <p:txBody>
          <a:bodyPr/>
          <a:lstStyle/>
          <a:p>
            <a:pPr>
              <a:defRPr/>
            </a:pPr>
            <a:fld id="{EA695F81-9A18-49C5-8946-F1EAA0EE009E}" type="datetime3">
              <a:rPr lang="en-US" smtClean="0">
                <a:solidFill>
                  <a:prstClr val="black"/>
                </a:solidFill>
              </a:rPr>
              <a:pPr>
                <a:defRPr/>
              </a:pPr>
              <a:t>3 April 2017</a:t>
            </a:fld>
            <a:endParaRPr lang="nb-NO">
              <a:solidFill>
                <a:prstClr val="black"/>
              </a:solidFill>
            </a:endParaRPr>
          </a:p>
        </p:txBody>
      </p:sp>
    </p:spTree>
    <p:extLst>
      <p:ext uri="{BB962C8B-B14F-4D97-AF65-F5344CB8AC3E}">
        <p14:creationId xmlns:p14="http://schemas.microsoft.com/office/powerpoint/2010/main" val="688831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endParaRPr lang="nb-NO" dirty="0"/>
          </a:p>
        </p:txBody>
      </p:sp>
      <p:sp>
        <p:nvSpPr>
          <p:cNvPr id="4" name="Date Placeholder 3"/>
          <p:cNvSpPr>
            <a:spLocks noGrp="1"/>
          </p:cNvSpPr>
          <p:nvPr>
            <p:ph type="dt" idx="10"/>
          </p:nvPr>
        </p:nvSpPr>
        <p:spPr/>
        <p:txBody>
          <a:bodyPr/>
          <a:lstStyle/>
          <a:p>
            <a:pPr>
              <a:defRPr/>
            </a:pPr>
            <a:fld id="{EA695F81-9A18-49C5-8946-F1EAA0EE009E}" type="datetime3">
              <a:rPr lang="en-US" smtClean="0"/>
              <a:t>3 April 2017</a:t>
            </a:fld>
            <a:endParaRPr lang="nb-NO"/>
          </a:p>
        </p:txBody>
      </p:sp>
    </p:spTree>
    <p:extLst>
      <p:ext uri="{BB962C8B-B14F-4D97-AF65-F5344CB8AC3E}">
        <p14:creationId xmlns:p14="http://schemas.microsoft.com/office/powerpoint/2010/main" val="310395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nb-NO"/>
          </a:p>
        </p:txBody>
      </p:sp>
      <p:sp>
        <p:nvSpPr>
          <p:cNvPr id="48132"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 charset="0"/>
                <a:ea typeface="MS PGothic" pitchFamily="34" charset="-128"/>
              </a:defRPr>
            </a:lvl1pPr>
            <a:lvl2pPr marL="741333" indent="-285130">
              <a:defRPr sz="2400">
                <a:solidFill>
                  <a:schemeClr val="tx1"/>
                </a:solidFill>
                <a:latin typeface="Times" pitchFamily="1" charset="0"/>
                <a:ea typeface="MS PGothic" pitchFamily="34" charset="-128"/>
              </a:defRPr>
            </a:lvl2pPr>
            <a:lvl3pPr marL="1140513" indent="-228103">
              <a:defRPr sz="2400">
                <a:solidFill>
                  <a:schemeClr val="tx1"/>
                </a:solidFill>
                <a:latin typeface="Times" pitchFamily="1" charset="0"/>
                <a:ea typeface="MS PGothic" pitchFamily="34" charset="-128"/>
              </a:defRPr>
            </a:lvl3pPr>
            <a:lvl4pPr marL="1596721" indent="-228103">
              <a:defRPr sz="2400">
                <a:solidFill>
                  <a:schemeClr val="tx1"/>
                </a:solidFill>
                <a:latin typeface="Times" pitchFamily="1" charset="0"/>
                <a:ea typeface="MS PGothic" pitchFamily="34" charset="-128"/>
              </a:defRPr>
            </a:lvl4pPr>
            <a:lvl5pPr marL="2052926" indent="-228103">
              <a:defRPr sz="2400">
                <a:solidFill>
                  <a:schemeClr val="tx1"/>
                </a:solidFill>
                <a:latin typeface="Times" pitchFamily="1" charset="0"/>
                <a:ea typeface="MS PGothic" pitchFamily="34" charset="-128"/>
              </a:defRPr>
            </a:lvl5pPr>
            <a:lvl6pPr marL="2509131" indent="-228103" algn="ctr" eaLnBrk="0" fontAlgn="base" hangingPunct="0">
              <a:spcBef>
                <a:spcPct val="0"/>
              </a:spcBef>
              <a:spcAft>
                <a:spcPct val="0"/>
              </a:spcAft>
              <a:defRPr sz="2400">
                <a:solidFill>
                  <a:schemeClr val="tx1"/>
                </a:solidFill>
                <a:latin typeface="Times" pitchFamily="1" charset="0"/>
                <a:ea typeface="MS PGothic" pitchFamily="34" charset="-128"/>
              </a:defRPr>
            </a:lvl6pPr>
            <a:lvl7pPr marL="2965337" indent="-228103" algn="ctr" eaLnBrk="0" fontAlgn="base" hangingPunct="0">
              <a:spcBef>
                <a:spcPct val="0"/>
              </a:spcBef>
              <a:spcAft>
                <a:spcPct val="0"/>
              </a:spcAft>
              <a:defRPr sz="2400">
                <a:solidFill>
                  <a:schemeClr val="tx1"/>
                </a:solidFill>
                <a:latin typeface="Times" pitchFamily="1" charset="0"/>
                <a:ea typeface="MS PGothic" pitchFamily="34" charset="-128"/>
              </a:defRPr>
            </a:lvl7pPr>
            <a:lvl8pPr marL="3421543" indent="-228103" algn="ctr" eaLnBrk="0" fontAlgn="base" hangingPunct="0">
              <a:spcBef>
                <a:spcPct val="0"/>
              </a:spcBef>
              <a:spcAft>
                <a:spcPct val="0"/>
              </a:spcAft>
              <a:defRPr sz="2400">
                <a:solidFill>
                  <a:schemeClr val="tx1"/>
                </a:solidFill>
                <a:latin typeface="Times" pitchFamily="1" charset="0"/>
                <a:ea typeface="MS PGothic" pitchFamily="34" charset="-128"/>
              </a:defRPr>
            </a:lvl8pPr>
            <a:lvl9pPr marL="3877749" indent="-228103" algn="ctr" eaLnBrk="0" fontAlgn="base" hangingPunct="0">
              <a:spcBef>
                <a:spcPct val="0"/>
              </a:spcBef>
              <a:spcAft>
                <a:spcPct val="0"/>
              </a:spcAft>
              <a:defRPr sz="2400">
                <a:solidFill>
                  <a:schemeClr val="tx1"/>
                </a:solidFill>
                <a:latin typeface="Times" pitchFamily="1" charset="0"/>
                <a:ea typeface="MS PGothic" pitchFamily="34" charset="-128"/>
              </a:defRPr>
            </a:lvl9pPr>
          </a:lstStyle>
          <a:p>
            <a:fld id="{2F7FA3A4-D658-4AA7-A661-4DF25A3A5037}" type="datetime3">
              <a:rPr lang="en-US" sz="1300"/>
              <a:t>3 April 2017</a:t>
            </a:fld>
            <a:endParaRPr lang="nb-NO" sz="1300"/>
          </a:p>
        </p:txBody>
      </p:sp>
    </p:spTree>
    <p:extLst>
      <p:ext uri="{BB962C8B-B14F-4D97-AF65-F5344CB8AC3E}">
        <p14:creationId xmlns:p14="http://schemas.microsoft.com/office/powerpoint/2010/main" val="1947249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Char char="•"/>
            </a:pPr>
            <a:endParaRPr lang="en-US" dirty="0"/>
          </a:p>
        </p:txBody>
      </p:sp>
      <p:sp>
        <p:nvSpPr>
          <p:cNvPr id="38916"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4322" indent="-297818">
              <a:defRPr sz="2500">
                <a:solidFill>
                  <a:schemeClr val="tx1"/>
                </a:solidFill>
                <a:latin typeface="Times" pitchFamily="1" charset="0"/>
                <a:ea typeface="MS PGothic" pitchFamily="34" charset="-128"/>
              </a:defRPr>
            </a:lvl2pPr>
            <a:lvl3pPr marL="1191266" indent="-238254">
              <a:defRPr sz="2500">
                <a:solidFill>
                  <a:schemeClr val="tx1"/>
                </a:solidFill>
                <a:latin typeface="Times" pitchFamily="1" charset="0"/>
                <a:ea typeface="MS PGothic" pitchFamily="34" charset="-128"/>
              </a:defRPr>
            </a:lvl3pPr>
            <a:lvl4pPr marL="1667775" indent="-238254">
              <a:defRPr sz="2500">
                <a:solidFill>
                  <a:schemeClr val="tx1"/>
                </a:solidFill>
                <a:latin typeface="Times" pitchFamily="1" charset="0"/>
                <a:ea typeface="MS PGothic" pitchFamily="34" charset="-128"/>
              </a:defRPr>
            </a:lvl4pPr>
            <a:lvl5pPr marL="2144281" indent="-238254">
              <a:defRPr sz="2500">
                <a:solidFill>
                  <a:schemeClr val="tx1"/>
                </a:solidFill>
                <a:latin typeface="Times" pitchFamily="1" charset="0"/>
                <a:ea typeface="MS PGothic" pitchFamily="34" charset="-128"/>
              </a:defRPr>
            </a:lvl5pPr>
            <a:lvl6pPr marL="2620787" indent="-238254" algn="ctr" eaLnBrk="0" fontAlgn="base" hangingPunct="0">
              <a:spcBef>
                <a:spcPct val="0"/>
              </a:spcBef>
              <a:spcAft>
                <a:spcPct val="0"/>
              </a:spcAft>
              <a:defRPr sz="2500">
                <a:solidFill>
                  <a:schemeClr val="tx1"/>
                </a:solidFill>
                <a:latin typeface="Times" pitchFamily="1" charset="0"/>
                <a:ea typeface="MS PGothic" pitchFamily="34" charset="-128"/>
              </a:defRPr>
            </a:lvl6pPr>
            <a:lvl7pPr marL="3097294" indent="-238254" algn="ctr" eaLnBrk="0" fontAlgn="base" hangingPunct="0">
              <a:spcBef>
                <a:spcPct val="0"/>
              </a:spcBef>
              <a:spcAft>
                <a:spcPct val="0"/>
              </a:spcAft>
              <a:defRPr sz="2500">
                <a:solidFill>
                  <a:schemeClr val="tx1"/>
                </a:solidFill>
                <a:latin typeface="Times" pitchFamily="1" charset="0"/>
                <a:ea typeface="MS PGothic" pitchFamily="34" charset="-128"/>
              </a:defRPr>
            </a:lvl7pPr>
            <a:lvl8pPr marL="3573802" indent="-238254" algn="ctr" eaLnBrk="0" fontAlgn="base" hangingPunct="0">
              <a:spcBef>
                <a:spcPct val="0"/>
              </a:spcBef>
              <a:spcAft>
                <a:spcPct val="0"/>
              </a:spcAft>
              <a:defRPr sz="2500">
                <a:solidFill>
                  <a:schemeClr val="tx1"/>
                </a:solidFill>
                <a:latin typeface="Times" pitchFamily="1" charset="0"/>
                <a:ea typeface="MS PGothic" pitchFamily="34" charset="-128"/>
              </a:defRPr>
            </a:lvl8pPr>
            <a:lvl9pPr marL="4050309" indent="-238254" algn="ctr" eaLnBrk="0" fontAlgn="base" hangingPunct="0">
              <a:spcBef>
                <a:spcPct val="0"/>
              </a:spcBef>
              <a:spcAft>
                <a:spcPct val="0"/>
              </a:spcAft>
              <a:defRPr sz="2500">
                <a:solidFill>
                  <a:schemeClr val="tx1"/>
                </a:solidFill>
                <a:latin typeface="Times" pitchFamily="1" charset="0"/>
                <a:ea typeface="MS PGothic" pitchFamily="34" charset="-128"/>
              </a:defRPr>
            </a:lvl9pPr>
          </a:lstStyle>
          <a:p>
            <a:fld id="{1056C102-0A82-4A1B-A941-A567A37806F5}" type="datetime3">
              <a:rPr lang="en-US" sz="1400">
                <a:solidFill>
                  <a:prstClr val="black"/>
                </a:solidFill>
              </a:rPr>
              <a:pPr/>
              <a:t>3 April 2017</a:t>
            </a:fld>
            <a:endParaRPr lang="nb-NO" sz="1400">
              <a:solidFill>
                <a:prstClr val="black"/>
              </a:solidFill>
            </a:endParaRPr>
          </a:p>
        </p:txBody>
      </p:sp>
    </p:spTree>
    <p:extLst>
      <p:ext uri="{BB962C8B-B14F-4D97-AF65-F5344CB8AC3E}">
        <p14:creationId xmlns:p14="http://schemas.microsoft.com/office/powerpoint/2010/main" val="890047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EA695F81-9A18-49C5-8946-F1EAA0EE009E}" type="datetime3">
              <a:rPr lang="en-US" smtClean="0"/>
              <a:t>3 April 2017</a:t>
            </a:fld>
            <a:endParaRPr lang="nb-NO"/>
          </a:p>
        </p:txBody>
      </p:sp>
    </p:spTree>
    <p:extLst>
      <p:ext uri="{BB962C8B-B14F-4D97-AF65-F5344CB8AC3E}">
        <p14:creationId xmlns:p14="http://schemas.microsoft.com/office/powerpoint/2010/main" val="827545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endParaRPr lang="nb-NO" dirty="0"/>
          </a:p>
        </p:txBody>
      </p:sp>
      <p:sp>
        <p:nvSpPr>
          <p:cNvPr id="4" name="Date Placeholder 3"/>
          <p:cNvSpPr>
            <a:spLocks noGrp="1"/>
          </p:cNvSpPr>
          <p:nvPr>
            <p:ph type="dt" idx="10"/>
          </p:nvPr>
        </p:nvSpPr>
        <p:spPr/>
        <p:txBody>
          <a:bodyPr/>
          <a:lstStyle/>
          <a:p>
            <a:pPr>
              <a:defRPr/>
            </a:pPr>
            <a:fld id="{EA695F81-9A18-49C5-8946-F1EAA0EE009E}" type="datetime3">
              <a:rPr lang="en-US" smtClean="0">
                <a:solidFill>
                  <a:prstClr val="black"/>
                </a:solidFill>
              </a:rPr>
              <a:pPr>
                <a:defRPr/>
              </a:pPr>
              <a:t>3 April 2017</a:t>
            </a:fld>
            <a:endParaRPr lang="nb-NO">
              <a:solidFill>
                <a:prstClr val="black"/>
              </a:solidFill>
            </a:endParaRPr>
          </a:p>
        </p:txBody>
      </p:sp>
    </p:spTree>
    <p:extLst>
      <p:ext uri="{BB962C8B-B14F-4D97-AF65-F5344CB8AC3E}">
        <p14:creationId xmlns:p14="http://schemas.microsoft.com/office/powerpoint/2010/main" val="1886916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EA695F81-9A18-49C5-8946-F1EAA0EE009E}" type="datetime3">
              <a:rPr lang="en-US" smtClean="0"/>
              <a:t>3 April 2017</a:t>
            </a:fld>
            <a:endParaRPr lang="nb-NO"/>
          </a:p>
        </p:txBody>
      </p:sp>
    </p:spTree>
    <p:extLst>
      <p:ext uri="{BB962C8B-B14F-4D97-AF65-F5344CB8AC3E}">
        <p14:creationId xmlns:p14="http://schemas.microsoft.com/office/powerpoint/2010/main" val="1650518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idx="10"/>
          </p:nvPr>
        </p:nvSpPr>
        <p:spPr/>
        <p:txBody>
          <a:bodyPr/>
          <a:lstStyle/>
          <a:p>
            <a:pPr>
              <a:defRPr/>
            </a:pPr>
            <a:fld id="{EA695F81-9A18-49C5-8946-F1EAA0EE009E}" type="datetime3">
              <a:rPr lang="en-US" smtClean="0"/>
              <a:t>3 April 2017</a:t>
            </a:fld>
            <a:endParaRPr lang="nb-NO"/>
          </a:p>
        </p:txBody>
      </p:sp>
    </p:spTree>
    <p:extLst>
      <p:ext uri="{BB962C8B-B14F-4D97-AF65-F5344CB8AC3E}">
        <p14:creationId xmlns:p14="http://schemas.microsoft.com/office/powerpoint/2010/main" val="2180092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108" indent="-164108">
              <a:buFont typeface="Arial" panose="020B0604020202020204" pitchFamily="34" charset="0"/>
              <a:buChar char="•"/>
            </a:pPr>
            <a:endParaRPr lang="nb-NO" dirty="0"/>
          </a:p>
        </p:txBody>
      </p:sp>
      <p:sp>
        <p:nvSpPr>
          <p:cNvPr id="4" name="Date Placeholder 3"/>
          <p:cNvSpPr>
            <a:spLocks noGrp="1"/>
          </p:cNvSpPr>
          <p:nvPr>
            <p:ph type="dt" idx="10"/>
          </p:nvPr>
        </p:nvSpPr>
        <p:spPr/>
        <p:txBody>
          <a:bodyPr/>
          <a:lstStyle/>
          <a:p>
            <a:pPr>
              <a:defRPr/>
            </a:pPr>
            <a:fld id="{EA695F81-9A18-49C5-8946-F1EAA0EE009E}" type="datetime3">
              <a:rPr lang="en-US" smtClean="0"/>
              <a:t>3 April 2017</a:t>
            </a:fld>
            <a:endParaRPr lang="nb-NO"/>
          </a:p>
        </p:txBody>
      </p:sp>
    </p:spTree>
    <p:extLst>
      <p:ext uri="{BB962C8B-B14F-4D97-AF65-F5344CB8AC3E}">
        <p14:creationId xmlns:p14="http://schemas.microsoft.com/office/powerpoint/2010/main" val="1097957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endParaRPr lang="nn-NO" dirty="0">
              <a:solidFill>
                <a:schemeClr val="tx1"/>
              </a:solidFill>
            </a:endParaRPr>
          </a:p>
        </p:txBody>
      </p:sp>
      <p:sp>
        <p:nvSpPr>
          <p:cNvPr id="46084"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 charset="0"/>
                <a:ea typeface="MS PGothic" pitchFamily="34" charset="-128"/>
              </a:defRPr>
            </a:lvl1pPr>
            <a:lvl2pPr marL="741333" indent="-285130">
              <a:defRPr sz="2400">
                <a:solidFill>
                  <a:schemeClr val="tx1"/>
                </a:solidFill>
                <a:latin typeface="Times" pitchFamily="1" charset="0"/>
                <a:ea typeface="MS PGothic" pitchFamily="34" charset="-128"/>
              </a:defRPr>
            </a:lvl2pPr>
            <a:lvl3pPr marL="1140513" indent="-228103">
              <a:defRPr sz="2400">
                <a:solidFill>
                  <a:schemeClr val="tx1"/>
                </a:solidFill>
                <a:latin typeface="Times" pitchFamily="1" charset="0"/>
                <a:ea typeface="MS PGothic" pitchFamily="34" charset="-128"/>
              </a:defRPr>
            </a:lvl3pPr>
            <a:lvl4pPr marL="1596721" indent="-228103">
              <a:defRPr sz="2400">
                <a:solidFill>
                  <a:schemeClr val="tx1"/>
                </a:solidFill>
                <a:latin typeface="Times" pitchFamily="1" charset="0"/>
                <a:ea typeface="MS PGothic" pitchFamily="34" charset="-128"/>
              </a:defRPr>
            </a:lvl4pPr>
            <a:lvl5pPr marL="2052926" indent="-228103">
              <a:defRPr sz="2400">
                <a:solidFill>
                  <a:schemeClr val="tx1"/>
                </a:solidFill>
                <a:latin typeface="Times" pitchFamily="1" charset="0"/>
                <a:ea typeface="MS PGothic" pitchFamily="34" charset="-128"/>
              </a:defRPr>
            </a:lvl5pPr>
            <a:lvl6pPr marL="2509131" indent="-228103" algn="ctr" eaLnBrk="0" fontAlgn="base" hangingPunct="0">
              <a:spcBef>
                <a:spcPct val="0"/>
              </a:spcBef>
              <a:spcAft>
                <a:spcPct val="0"/>
              </a:spcAft>
              <a:defRPr sz="2400">
                <a:solidFill>
                  <a:schemeClr val="tx1"/>
                </a:solidFill>
                <a:latin typeface="Times" pitchFamily="1" charset="0"/>
                <a:ea typeface="MS PGothic" pitchFamily="34" charset="-128"/>
              </a:defRPr>
            </a:lvl6pPr>
            <a:lvl7pPr marL="2965337" indent="-228103" algn="ctr" eaLnBrk="0" fontAlgn="base" hangingPunct="0">
              <a:spcBef>
                <a:spcPct val="0"/>
              </a:spcBef>
              <a:spcAft>
                <a:spcPct val="0"/>
              </a:spcAft>
              <a:defRPr sz="2400">
                <a:solidFill>
                  <a:schemeClr val="tx1"/>
                </a:solidFill>
                <a:latin typeface="Times" pitchFamily="1" charset="0"/>
                <a:ea typeface="MS PGothic" pitchFamily="34" charset="-128"/>
              </a:defRPr>
            </a:lvl7pPr>
            <a:lvl8pPr marL="3421543" indent="-228103" algn="ctr" eaLnBrk="0" fontAlgn="base" hangingPunct="0">
              <a:spcBef>
                <a:spcPct val="0"/>
              </a:spcBef>
              <a:spcAft>
                <a:spcPct val="0"/>
              </a:spcAft>
              <a:defRPr sz="2400">
                <a:solidFill>
                  <a:schemeClr val="tx1"/>
                </a:solidFill>
                <a:latin typeface="Times" pitchFamily="1" charset="0"/>
                <a:ea typeface="MS PGothic" pitchFamily="34" charset="-128"/>
              </a:defRPr>
            </a:lvl8pPr>
            <a:lvl9pPr marL="3877749" indent="-228103" algn="ctr" eaLnBrk="0" fontAlgn="base" hangingPunct="0">
              <a:spcBef>
                <a:spcPct val="0"/>
              </a:spcBef>
              <a:spcAft>
                <a:spcPct val="0"/>
              </a:spcAft>
              <a:defRPr sz="2400">
                <a:solidFill>
                  <a:schemeClr val="tx1"/>
                </a:solidFill>
                <a:latin typeface="Times" pitchFamily="1" charset="0"/>
                <a:ea typeface="MS PGothic" pitchFamily="34" charset="-128"/>
              </a:defRPr>
            </a:lvl9pPr>
          </a:lstStyle>
          <a:p>
            <a:fld id="{B151B272-6E18-430D-BDF0-6E122CFC2DFC}" type="datetime3">
              <a:rPr lang="en-US" sz="1300"/>
              <a:t>3 April 2017</a:t>
            </a:fld>
            <a:endParaRPr lang="nb-NO" sz="1300"/>
          </a:p>
        </p:txBody>
      </p:sp>
    </p:spTree>
    <p:extLst>
      <p:ext uri="{BB962C8B-B14F-4D97-AF65-F5344CB8AC3E}">
        <p14:creationId xmlns:p14="http://schemas.microsoft.com/office/powerpoint/2010/main" val="1024001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425" indent="-168425">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pPr>
              <a:defRPr/>
            </a:pPr>
            <a:fld id="{EA695F81-9A18-49C5-8946-F1EAA0EE009E}" type="datetime3">
              <a:rPr lang="en-US" smtClean="0">
                <a:solidFill>
                  <a:prstClr val="black"/>
                </a:solidFill>
              </a:rPr>
              <a:pPr>
                <a:defRPr/>
              </a:pPr>
              <a:t>3 April 2017</a:t>
            </a:fld>
            <a:endParaRPr lang="nb-NO">
              <a:solidFill>
                <a:prstClr val="black"/>
              </a:solidFill>
            </a:endParaRPr>
          </a:p>
        </p:txBody>
      </p:sp>
    </p:spTree>
    <p:extLst>
      <p:ext uri="{BB962C8B-B14F-4D97-AF65-F5344CB8AC3E}">
        <p14:creationId xmlns:p14="http://schemas.microsoft.com/office/powerpoint/2010/main" val="33820101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3139" r="2698"/>
          <a:stretch>
            <a:fillRect/>
          </a:stretch>
        </p:blipFill>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2"/>
          <p:cNvSpPr>
            <a:spLocks noGrp="1" noChangeArrowheads="1"/>
          </p:cNvSpPr>
          <p:nvPr>
            <p:ph type="ctrTitle"/>
          </p:nvPr>
        </p:nvSpPr>
        <p:spPr>
          <a:xfrm>
            <a:off x="990600" y="5441950"/>
            <a:ext cx="7315200" cy="360363"/>
          </a:xfrm>
        </p:spPr>
        <p:txBody>
          <a:bodyPr/>
          <a:lstStyle>
            <a:lvl1pPr algn="ctr">
              <a:defRPr/>
            </a:lvl1pPr>
          </a:lstStyle>
          <a:p>
            <a:r>
              <a:rPr lang="nb-NO"/>
              <a:t>Click to edit Master title style</a:t>
            </a:r>
          </a:p>
        </p:txBody>
      </p:sp>
      <p:sp>
        <p:nvSpPr>
          <p:cNvPr id="12291" name="Rectangle 3"/>
          <p:cNvSpPr>
            <a:spLocks noGrp="1" noChangeArrowheads="1"/>
          </p:cNvSpPr>
          <p:nvPr>
            <p:ph type="subTitle" idx="1"/>
          </p:nvPr>
        </p:nvSpPr>
        <p:spPr>
          <a:xfrm>
            <a:off x="990600" y="5830888"/>
            <a:ext cx="7315200" cy="685800"/>
          </a:xfrm>
        </p:spPr>
        <p:txBody>
          <a:bodyPr/>
          <a:lstStyle>
            <a:lvl1pPr marL="0" indent="0" algn="ctr">
              <a:buFont typeface="Times" pitchFamily="84" charset="0"/>
              <a:buNone/>
              <a:defRPr sz="2000"/>
            </a:lvl1pPr>
          </a:lstStyle>
          <a:p>
            <a:r>
              <a:rPr lang="nb-NO"/>
              <a:t>Click to edit Master subtitle style</a:t>
            </a:r>
          </a:p>
        </p:txBody>
      </p:sp>
    </p:spTree>
    <p:extLst>
      <p:ext uri="{BB962C8B-B14F-4D97-AF65-F5344CB8AC3E}">
        <p14:creationId xmlns:p14="http://schemas.microsoft.com/office/powerpoint/2010/main" val="4097636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348" r="172"/>
          <a:stretch>
            <a:fillRect/>
          </a:stretch>
        </p:blipFill>
        <p:spPr bwMode="auto">
          <a:xfrm>
            <a:off x="0" y="0"/>
            <a:ext cx="9147175"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2"/>
          <p:cNvSpPr>
            <a:spLocks noGrp="1" noChangeArrowheads="1"/>
          </p:cNvSpPr>
          <p:nvPr>
            <p:ph type="ctrTitle"/>
          </p:nvPr>
        </p:nvSpPr>
        <p:spPr>
          <a:xfrm>
            <a:off x="990600" y="3429000"/>
            <a:ext cx="7315200" cy="609600"/>
          </a:xfrm>
        </p:spPr>
        <p:txBody>
          <a:bodyPr/>
          <a:lstStyle>
            <a:lvl1pPr>
              <a:defRPr sz="2800"/>
            </a:lvl1pPr>
          </a:lstStyle>
          <a:p>
            <a:r>
              <a:rPr lang="nb-NO"/>
              <a:t>Click to edit Master title style</a:t>
            </a:r>
          </a:p>
        </p:txBody>
      </p:sp>
      <p:sp>
        <p:nvSpPr>
          <p:cNvPr id="12291" name="Rectangle 3"/>
          <p:cNvSpPr>
            <a:spLocks noGrp="1" noChangeArrowheads="1"/>
          </p:cNvSpPr>
          <p:nvPr>
            <p:ph type="subTitle" idx="1"/>
          </p:nvPr>
        </p:nvSpPr>
        <p:spPr>
          <a:xfrm>
            <a:off x="990600" y="4114800"/>
            <a:ext cx="7315200" cy="685800"/>
          </a:xfrm>
        </p:spPr>
        <p:txBody>
          <a:bodyPr/>
          <a:lstStyle>
            <a:lvl1pPr marL="0" indent="0">
              <a:buFont typeface="Times" pitchFamily="84" charset="0"/>
              <a:buNone/>
              <a:defRPr sz="2800"/>
            </a:lvl1pPr>
          </a:lstStyle>
          <a:p>
            <a:r>
              <a:rPr lang="nb-NO"/>
              <a:t>Click to edit Master subtitle style</a:t>
            </a:r>
          </a:p>
        </p:txBody>
      </p:sp>
    </p:spTree>
    <p:extLst>
      <p:ext uri="{BB962C8B-B14F-4D97-AF65-F5344CB8AC3E}">
        <p14:creationId xmlns:p14="http://schemas.microsoft.com/office/powerpoint/2010/main" val="3212669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lysbildenummer 1"/>
          <p:cNvSpPr>
            <a:spLocks noGrp="1"/>
          </p:cNvSpPr>
          <p:nvPr>
            <p:ph type="sldNum" sz="quarter" idx="10"/>
          </p:nvPr>
        </p:nvSpPr>
        <p:spPr/>
        <p:txBody>
          <a:bodyPr/>
          <a:lstStyle>
            <a:lvl1pPr>
              <a:defRPr>
                <a:solidFill>
                  <a:schemeClr val="bg1">
                    <a:lumMod val="50000"/>
                  </a:schemeClr>
                </a:solidFill>
              </a:defRPr>
            </a:lvl1pPr>
          </a:lstStyle>
          <a:p>
            <a:pPr>
              <a:defRPr/>
            </a:pPr>
            <a:fld id="{5D02E293-BDA3-4D5A-86B5-D894051D440B}" type="slidenum">
              <a:rPr lang="en-GB" smtClean="0">
                <a:solidFill>
                  <a:srgbClr val="FFFFFF">
                    <a:lumMod val="50000"/>
                  </a:srgbClr>
                </a:solidFill>
              </a:rPr>
              <a:pPr>
                <a:defRPr/>
              </a:pPr>
              <a:t>‹#›</a:t>
            </a:fld>
            <a:endParaRPr lang="en-GB">
              <a:solidFill>
                <a:srgbClr val="FFFFFF">
                  <a:lumMod val="50000"/>
                </a:srgbClr>
              </a:solidFill>
            </a:endParaRPr>
          </a:p>
        </p:txBody>
      </p:sp>
    </p:spTree>
    <p:extLst>
      <p:ext uri="{BB962C8B-B14F-4D97-AF65-F5344CB8AC3E}">
        <p14:creationId xmlns:p14="http://schemas.microsoft.com/office/powerpoint/2010/main" val="1359354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010400" y="6477000"/>
            <a:ext cx="1905000" cy="457200"/>
          </a:xfrm>
        </p:spPr>
        <p:txBody>
          <a:bodyPr anchor="t"/>
          <a:lstStyle>
            <a:lvl1pPr>
              <a:defRPr>
                <a:solidFill>
                  <a:schemeClr val="bg1">
                    <a:lumMod val="50000"/>
                  </a:schemeClr>
                </a:solidFill>
              </a:defRPr>
            </a:lvl1pPr>
          </a:lstStyle>
          <a:p>
            <a:pPr>
              <a:defRPr/>
            </a:pPr>
            <a:fld id="{F259A86C-1BE4-4774-A285-0E68F130C2A9}" type="slidenum">
              <a:rPr lang="en-GB" smtClean="0">
                <a:solidFill>
                  <a:srgbClr val="FFFFFF">
                    <a:lumMod val="50000"/>
                  </a:srgbClr>
                </a:solidFill>
              </a:rPr>
              <a:pPr>
                <a:defRPr/>
              </a:pPr>
              <a:t>‹#›</a:t>
            </a:fld>
            <a:endParaRPr lang="en-GB">
              <a:solidFill>
                <a:srgbClr val="FFFFFF">
                  <a:lumMod val="50000"/>
                </a:srgbClr>
              </a:solidFill>
            </a:endParaRPr>
          </a:p>
        </p:txBody>
      </p:sp>
    </p:spTree>
    <p:extLst>
      <p:ext uri="{BB962C8B-B14F-4D97-AF65-F5344CB8AC3E}">
        <p14:creationId xmlns:p14="http://schemas.microsoft.com/office/powerpoint/2010/main" val="2456883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1208" y="100584"/>
            <a:ext cx="7872984" cy="658368"/>
          </a:xfrm>
        </p:spPr>
        <p:txBody>
          <a:bodyPr anchor="ctr" anchorCtr="0"/>
          <a:lstStyle/>
          <a:p>
            <a:r>
              <a:rPr lang="en-US"/>
              <a:t>Click to edit Master title style</a:t>
            </a:r>
            <a:endParaRPr lang="nb-NO"/>
          </a:p>
        </p:txBody>
      </p:sp>
      <p:sp>
        <p:nvSpPr>
          <p:cNvPr id="3" name="Content Placeholder 2"/>
          <p:cNvSpPr>
            <a:spLocks noGrp="1"/>
          </p:cNvSpPr>
          <p:nvPr>
            <p:ph idx="1"/>
          </p:nvPr>
        </p:nvSpPr>
        <p:spPr>
          <a:xfrm>
            <a:off x="990600" y="1966365"/>
            <a:ext cx="7370763" cy="44185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0" name="Content Placeholder 2"/>
          <p:cNvSpPr>
            <a:spLocks noGrp="1"/>
          </p:cNvSpPr>
          <p:nvPr>
            <p:ph idx="10"/>
          </p:nvPr>
        </p:nvSpPr>
        <p:spPr>
          <a:xfrm>
            <a:off x="989252" y="6408891"/>
            <a:ext cx="7370763" cy="449109"/>
          </a:xfrm>
        </p:spPr>
        <p:txBody>
          <a:bodyPr/>
          <a:lstStyle>
            <a:lvl1pPr marL="0" indent="0">
              <a:buNone/>
              <a:defRPr sz="800"/>
            </a:lvl1pPr>
            <a:lvl2pPr>
              <a:defRPr sz="800"/>
            </a:lvl2pPr>
            <a:lvl3pPr>
              <a:defRPr sz="600"/>
            </a:lvl3pPr>
            <a:lvl4pPr>
              <a:defRPr sz="600"/>
            </a:lvl4pPr>
            <a:lvl5pPr>
              <a:defRPr sz="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1" name="Content Placeholder 2"/>
          <p:cNvSpPr>
            <a:spLocks noGrp="1"/>
          </p:cNvSpPr>
          <p:nvPr>
            <p:ph idx="11"/>
          </p:nvPr>
        </p:nvSpPr>
        <p:spPr>
          <a:xfrm>
            <a:off x="990600" y="1516063"/>
            <a:ext cx="7370763" cy="434118"/>
          </a:xfrm>
        </p:spPr>
        <p:txBody>
          <a:bodyPr anchor="b"/>
          <a:lstStyle>
            <a:lvl1pPr marL="0" indent="0" algn="ctr">
              <a:buNone/>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3"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F206C-B09C-4C84-A301-5F9EEB2A4B60}"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2750251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a:xfrm>
            <a:off x="990600" y="1966365"/>
            <a:ext cx="7370763" cy="44185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0" name="Content Placeholder 2"/>
          <p:cNvSpPr>
            <a:spLocks noGrp="1"/>
          </p:cNvSpPr>
          <p:nvPr>
            <p:ph idx="10"/>
          </p:nvPr>
        </p:nvSpPr>
        <p:spPr>
          <a:xfrm>
            <a:off x="989252" y="6408891"/>
            <a:ext cx="7370763" cy="449109"/>
          </a:xfrm>
        </p:spPr>
        <p:txBody>
          <a:bodyPr/>
          <a:lstStyle>
            <a:lvl1pPr marL="0" indent="0">
              <a:buNone/>
              <a:defRPr sz="800"/>
            </a:lvl1pPr>
            <a:lvl2pPr>
              <a:defRPr sz="800"/>
            </a:lvl2pPr>
            <a:lvl3pPr>
              <a:defRPr sz="600"/>
            </a:lvl3pPr>
            <a:lvl4pPr>
              <a:defRPr sz="600"/>
            </a:lvl4pPr>
            <a:lvl5pPr>
              <a:defRPr sz="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1" name="Content Placeholder 2"/>
          <p:cNvSpPr>
            <a:spLocks noGrp="1"/>
          </p:cNvSpPr>
          <p:nvPr>
            <p:ph idx="11"/>
          </p:nvPr>
        </p:nvSpPr>
        <p:spPr>
          <a:xfrm>
            <a:off x="990600" y="1516063"/>
            <a:ext cx="7370763" cy="434118"/>
          </a:xfrm>
        </p:spPr>
        <p:txBody>
          <a:bodyPr anchor="b"/>
          <a:lstStyle>
            <a:lvl1pPr marL="0" indent="0" algn="ctr">
              <a:buNone/>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3"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F206C-B09C-4C84-A301-5F9EEB2A4B60}"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768078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a:xfrm>
            <a:off x="990600" y="1966365"/>
            <a:ext cx="7370763" cy="44185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0" name="Content Placeholder 2"/>
          <p:cNvSpPr>
            <a:spLocks noGrp="1"/>
          </p:cNvSpPr>
          <p:nvPr>
            <p:ph idx="10"/>
          </p:nvPr>
        </p:nvSpPr>
        <p:spPr>
          <a:xfrm>
            <a:off x="989252" y="6408891"/>
            <a:ext cx="7370763" cy="449109"/>
          </a:xfrm>
        </p:spPr>
        <p:txBody>
          <a:bodyPr/>
          <a:lstStyle>
            <a:lvl1pPr marL="0" indent="0">
              <a:buNone/>
              <a:defRPr sz="800"/>
            </a:lvl1pPr>
            <a:lvl2pPr>
              <a:defRPr sz="800"/>
            </a:lvl2pPr>
            <a:lvl3pPr>
              <a:defRPr sz="600"/>
            </a:lvl3pPr>
            <a:lvl4pPr>
              <a:defRPr sz="600"/>
            </a:lvl4pPr>
            <a:lvl5pPr>
              <a:defRPr sz="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1" name="Content Placeholder 2"/>
          <p:cNvSpPr>
            <a:spLocks noGrp="1"/>
          </p:cNvSpPr>
          <p:nvPr>
            <p:ph idx="11"/>
          </p:nvPr>
        </p:nvSpPr>
        <p:spPr>
          <a:xfrm>
            <a:off x="990600" y="1516063"/>
            <a:ext cx="7370763" cy="434118"/>
          </a:xfrm>
        </p:spPr>
        <p:txBody>
          <a:bodyPr anchor="b"/>
          <a:lstStyle>
            <a:lvl1pPr marL="0" indent="0" algn="ctr">
              <a:buNone/>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3"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F206C-B09C-4C84-A301-5F9EEB2A4B60}"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3612606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a:xfrm>
            <a:off x="990600" y="1966365"/>
            <a:ext cx="7370763" cy="44185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0" name="Content Placeholder 2"/>
          <p:cNvSpPr>
            <a:spLocks noGrp="1"/>
          </p:cNvSpPr>
          <p:nvPr>
            <p:ph idx="10"/>
          </p:nvPr>
        </p:nvSpPr>
        <p:spPr>
          <a:xfrm>
            <a:off x="989252" y="6408891"/>
            <a:ext cx="7370763" cy="449109"/>
          </a:xfrm>
        </p:spPr>
        <p:txBody>
          <a:bodyPr/>
          <a:lstStyle>
            <a:lvl1pPr marL="0" indent="0">
              <a:buNone/>
              <a:defRPr sz="800"/>
            </a:lvl1pPr>
            <a:lvl2pPr>
              <a:defRPr sz="800"/>
            </a:lvl2pPr>
            <a:lvl3pPr>
              <a:defRPr sz="600"/>
            </a:lvl3pPr>
            <a:lvl4pPr>
              <a:defRPr sz="600"/>
            </a:lvl4pPr>
            <a:lvl5pPr>
              <a:defRPr sz="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1" name="Content Placeholder 2"/>
          <p:cNvSpPr>
            <a:spLocks noGrp="1"/>
          </p:cNvSpPr>
          <p:nvPr>
            <p:ph idx="11"/>
          </p:nvPr>
        </p:nvSpPr>
        <p:spPr>
          <a:xfrm>
            <a:off x="990600" y="1516063"/>
            <a:ext cx="7370763" cy="434118"/>
          </a:xfrm>
        </p:spPr>
        <p:txBody>
          <a:bodyPr anchor="b"/>
          <a:lstStyle>
            <a:lvl1pPr marL="0" indent="0" algn="ctr">
              <a:buNone/>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3"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F206C-B09C-4C84-A301-5F9EEB2A4B60}"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2411734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348" r="172"/>
          <a:stretch>
            <a:fillRect/>
          </a:stretch>
        </p:blipFill>
        <p:spPr bwMode="auto">
          <a:xfrm>
            <a:off x="0" y="0"/>
            <a:ext cx="9147175"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2"/>
          <p:cNvSpPr>
            <a:spLocks noGrp="1" noChangeArrowheads="1"/>
          </p:cNvSpPr>
          <p:nvPr>
            <p:ph type="ctrTitle"/>
          </p:nvPr>
        </p:nvSpPr>
        <p:spPr>
          <a:xfrm>
            <a:off x="990600" y="3429000"/>
            <a:ext cx="7315200" cy="609600"/>
          </a:xfrm>
        </p:spPr>
        <p:txBody>
          <a:bodyPr/>
          <a:lstStyle>
            <a:lvl1pPr>
              <a:defRPr sz="2800"/>
            </a:lvl1pPr>
          </a:lstStyle>
          <a:p>
            <a:r>
              <a:rPr lang="nb-NO"/>
              <a:t>Click to edit Master title style</a:t>
            </a:r>
          </a:p>
        </p:txBody>
      </p:sp>
      <p:sp>
        <p:nvSpPr>
          <p:cNvPr id="12291" name="Rectangle 3"/>
          <p:cNvSpPr>
            <a:spLocks noGrp="1" noChangeArrowheads="1"/>
          </p:cNvSpPr>
          <p:nvPr>
            <p:ph type="subTitle" idx="1"/>
          </p:nvPr>
        </p:nvSpPr>
        <p:spPr>
          <a:xfrm>
            <a:off x="990600" y="4114800"/>
            <a:ext cx="7315200" cy="685800"/>
          </a:xfrm>
        </p:spPr>
        <p:txBody>
          <a:bodyPr/>
          <a:lstStyle>
            <a:lvl1pPr marL="0" indent="0">
              <a:buFont typeface="Times" pitchFamily="84" charset="0"/>
              <a:buNone/>
              <a:defRPr sz="2800"/>
            </a:lvl1pPr>
          </a:lstStyle>
          <a:p>
            <a:r>
              <a:rPr lang="nb-NO"/>
              <a:t>Click to edit Master subtitle style</a:t>
            </a:r>
          </a:p>
        </p:txBody>
      </p:sp>
    </p:spTree>
    <p:extLst>
      <p:ext uri="{BB962C8B-B14F-4D97-AF65-F5344CB8AC3E}">
        <p14:creationId xmlns:p14="http://schemas.microsoft.com/office/powerpoint/2010/main" val="2945220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lysbildenummer 1"/>
          <p:cNvSpPr>
            <a:spLocks noGrp="1"/>
          </p:cNvSpPr>
          <p:nvPr>
            <p:ph type="sldNum" sz="quarter" idx="10"/>
          </p:nvPr>
        </p:nvSpPr>
        <p:spPr/>
        <p:txBody>
          <a:bodyPr/>
          <a:lstStyle>
            <a:lvl1pPr>
              <a:defRPr/>
            </a:lvl1pPr>
          </a:lstStyle>
          <a:p>
            <a:pPr>
              <a:defRPr/>
            </a:pPr>
            <a:fld id="{5D02E293-BDA3-4D5A-86B5-D894051D440B}" type="slidenum">
              <a:rPr lang="en-GB"/>
              <a:pPr>
                <a:defRPr/>
              </a:pPr>
              <a:t>‹#›</a:t>
            </a:fld>
            <a:endParaRPr lang="en-GB"/>
          </a:p>
        </p:txBody>
      </p:sp>
    </p:spTree>
    <p:extLst>
      <p:ext uri="{BB962C8B-B14F-4D97-AF65-F5344CB8AC3E}">
        <p14:creationId xmlns:p14="http://schemas.microsoft.com/office/powerpoint/2010/main" val="21114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010400" y="6477000"/>
            <a:ext cx="1905000" cy="457200"/>
          </a:xfrm>
        </p:spPr>
        <p:txBody>
          <a:bodyPr anchor="t"/>
          <a:lstStyle>
            <a:lvl1pPr>
              <a:defRPr/>
            </a:lvl1pPr>
          </a:lstStyle>
          <a:p>
            <a:pPr>
              <a:defRPr/>
            </a:pPr>
            <a:fld id="{F259A86C-1BE4-4774-A285-0E68F130C2A9}" type="slidenum">
              <a:rPr lang="en-GB"/>
              <a:pPr>
                <a:defRPr/>
              </a:pPr>
              <a:t>‹#›</a:t>
            </a:fld>
            <a:endParaRPr lang="en-GB"/>
          </a:p>
        </p:txBody>
      </p:sp>
    </p:spTree>
    <p:extLst>
      <p:ext uri="{BB962C8B-B14F-4D97-AF65-F5344CB8AC3E}">
        <p14:creationId xmlns:p14="http://schemas.microsoft.com/office/powerpoint/2010/main" val="335764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1208" y="100584"/>
            <a:ext cx="7872984" cy="658368"/>
          </a:xfrm>
        </p:spPr>
        <p:txBody>
          <a:bodyPr anchor="ctr" anchorCtr="0"/>
          <a:lstStyle/>
          <a:p>
            <a:r>
              <a:rPr lang="en-US"/>
              <a:t>Click to edit Master title style</a:t>
            </a:r>
            <a:endParaRPr lang="nb-NO"/>
          </a:p>
        </p:txBody>
      </p:sp>
      <p:sp>
        <p:nvSpPr>
          <p:cNvPr id="3" name="Content Placeholder 2"/>
          <p:cNvSpPr>
            <a:spLocks noGrp="1"/>
          </p:cNvSpPr>
          <p:nvPr>
            <p:ph idx="1"/>
          </p:nvPr>
        </p:nvSpPr>
        <p:spPr>
          <a:xfrm>
            <a:off x="990600" y="1966365"/>
            <a:ext cx="7370763" cy="44185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0" name="Content Placeholder 2"/>
          <p:cNvSpPr>
            <a:spLocks noGrp="1"/>
          </p:cNvSpPr>
          <p:nvPr>
            <p:ph idx="10"/>
          </p:nvPr>
        </p:nvSpPr>
        <p:spPr>
          <a:xfrm>
            <a:off x="989252" y="6408891"/>
            <a:ext cx="7370763" cy="449109"/>
          </a:xfrm>
        </p:spPr>
        <p:txBody>
          <a:bodyPr/>
          <a:lstStyle>
            <a:lvl1pPr marL="0" indent="0">
              <a:buNone/>
              <a:defRPr sz="800"/>
            </a:lvl1pPr>
            <a:lvl2pPr>
              <a:defRPr sz="800"/>
            </a:lvl2pPr>
            <a:lvl3pPr>
              <a:defRPr sz="600"/>
            </a:lvl3pPr>
            <a:lvl4pPr>
              <a:defRPr sz="600"/>
            </a:lvl4pPr>
            <a:lvl5pPr>
              <a:defRPr sz="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1" name="Content Placeholder 2"/>
          <p:cNvSpPr>
            <a:spLocks noGrp="1"/>
          </p:cNvSpPr>
          <p:nvPr>
            <p:ph idx="11"/>
          </p:nvPr>
        </p:nvSpPr>
        <p:spPr>
          <a:xfrm>
            <a:off x="990600" y="1516063"/>
            <a:ext cx="7370763" cy="434118"/>
          </a:xfrm>
        </p:spPr>
        <p:txBody>
          <a:bodyPr anchor="b"/>
          <a:lstStyle>
            <a:lvl1pPr marL="0" indent="0" algn="ctr">
              <a:buNone/>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3"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F206C-B09C-4C84-A301-5F9EEB2A4B60}" type="slidenum">
              <a:rPr lang="en-GB" smtClean="0"/>
              <a:t>‹#›</a:t>
            </a:fld>
            <a:endParaRPr lang="en-GB"/>
          </a:p>
        </p:txBody>
      </p:sp>
    </p:spTree>
    <p:extLst>
      <p:ext uri="{BB962C8B-B14F-4D97-AF65-F5344CB8AC3E}">
        <p14:creationId xmlns:p14="http://schemas.microsoft.com/office/powerpoint/2010/main" val="1989552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a:xfrm>
            <a:off x="990600" y="1966365"/>
            <a:ext cx="7370763" cy="44185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0" name="Content Placeholder 2"/>
          <p:cNvSpPr>
            <a:spLocks noGrp="1"/>
          </p:cNvSpPr>
          <p:nvPr>
            <p:ph idx="10"/>
          </p:nvPr>
        </p:nvSpPr>
        <p:spPr>
          <a:xfrm>
            <a:off x="989252" y="6408891"/>
            <a:ext cx="7370763" cy="449109"/>
          </a:xfrm>
        </p:spPr>
        <p:txBody>
          <a:bodyPr/>
          <a:lstStyle>
            <a:lvl1pPr marL="0" indent="0">
              <a:buNone/>
              <a:defRPr sz="800"/>
            </a:lvl1pPr>
            <a:lvl2pPr>
              <a:defRPr sz="800"/>
            </a:lvl2pPr>
            <a:lvl3pPr>
              <a:defRPr sz="600"/>
            </a:lvl3pPr>
            <a:lvl4pPr>
              <a:defRPr sz="600"/>
            </a:lvl4pPr>
            <a:lvl5pPr>
              <a:defRPr sz="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1" name="Content Placeholder 2"/>
          <p:cNvSpPr>
            <a:spLocks noGrp="1"/>
          </p:cNvSpPr>
          <p:nvPr>
            <p:ph idx="11"/>
          </p:nvPr>
        </p:nvSpPr>
        <p:spPr>
          <a:xfrm>
            <a:off x="990600" y="1516063"/>
            <a:ext cx="7370763" cy="434118"/>
          </a:xfrm>
        </p:spPr>
        <p:txBody>
          <a:bodyPr anchor="b"/>
          <a:lstStyle>
            <a:lvl1pPr marL="0" indent="0" algn="ctr">
              <a:buNone/>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3"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F206C-B09C-4C84-A301-5F9EEB2A4B60}" type="slidenum">
              <a:rPr lang="en-GB" smtClean="0"/>
              <a:t>‹#›</a:t>
            </a:fld>
            <a:endParaRPr lang="en-GB"/>
          </a:p>
        </p:txBody>
      </p:sp>
    </p:spTree>
    <p:extLst>
      <p:ext uri="{BB962C8B-B14F-4D97-AF65-F5344CB8AC3E}">
        <p14:creationId xmlns:p14="http://schemas.microsoft.com/office/powerpoint/2010/main" val="1235360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a:xfrm>
            <a:off x="990600" y="1966365"/>
            <a:ext cx="7370763" cy="44185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0" name="Content Placeholder 2"/>
          <p:cNvSpPr>
            <a:spLocks noGrp="1"/>
          </p:cNvSpPr>
          <p:nvPr>
            <p:ph idx="10"/>
          </p:nvPr>
        </p:nvSpPr>
        <p:spPr>
          <a:xfrm>
            <a:off x="989252" y="6408891"/>
            <a:ext cx="7370763" cy="449109"/>
          </a:xfrm>
        </p:spPr>
        <p:txBody>
          <a:bodyPr/>
          <a:lstStyle>
            <a:lvl1pPr marL="0" indent="0">
              <a:buNone/>
              <a:defRPr sz="800"/>
            </a:lvl1pPr>
            <a:lvl2pPr>
              <a:defRPr sz="800"/>
            </a:lvl2pPr>
            <a:lvl3pPr>
              <a:defRPr sz="600"/>
            </a:lvl3pPr>
            <a:lvl4pPr>
              <a:defRPr sz="600"/>
            </a:lvl4pPr>
            <a:lvl5pPr>
              <a:defRPr sz="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1" name="Content Placeholder 2"/>
          <p:cNvSpPr>
            <a:spLocks noGrp="1"/>
          </p:cNvSpPr>
          <p:nvPr>
            <p:ph idx="11"/>
          </p:nvPr>
        </p:nvSpPr>
        <p:spPr>
          <a:xfrm>
            <a:off x="990600" y="1516063"/>
            <a:ext cx="7370763" cy="434118"/>
          </a:xfrm>
        </p:spPr>
        <p:txBody>
          <a:bodyPr anchor="b"/>
          <a:lstStyle>
            <a:lvl1pPr marL="0" indent="0" algn="ctr">
              <a:buNone/>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3"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F206C-B09C-4C84-A301-5F9EEB2A4B60}" type="slidenum">
              <a:rPr lang="en-GB" smtClean="0"/>
              <a:t>‹#›</a:t>
            </a:fld>
            <a:endParaRPr lang="en-GB"/>
          </a:p>
        </p:txBody>
      </p:sp>
    </p:spTree>
    <p:extLst>
      <p:ext uri="{BB962C8B-B14F-4D97-AF65-F5344CB8AC3E}">
        <p14:creationId xmlns:p14="http://schemas.microsoft.com/office/powerpoint/2010/main" val="3439840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a:xfrm>
            <a:off x="990600" y="1966365"/>
            <a:ext cx="7370763" cy="44185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0" name="Content Placeholder 2"/>
          <p:cNvSpPr>
            <a:spLocks noGrp="1"/>
          </p:cNvSpPr>
          <p:nvPr>
            <p:ph idx="10"/>
          </p:nvPr>
        </p:nvSpPr>
        <p:spPr>
          <a:xfrm>
            <a:off x="989252" y="6408891"/>
            <a:ext cx="7370763" cy="449109"/>
          </a:xfrm>
        </p:spPr>
        <p:txBody>
          <a:bodyPr/>
          <a:lstStyle>
            <a:lvl1pPr marL="0" indent="0">
              <a:buNone/>
              <a:defRPr sz="800"/>
            </a:lvl1pPr>
            <a:lvl2pPr>
              <a:defRPr sz="800"/>
            </a:lvl2pPr>
            <a:lvl3pPr>
              <a:defRPr sz="600"/>
            </a:lvl3pPr>
            <a:lvl4pPr>
              <a:defRPr sz="600"/>
            </a:lvl4pPr>
            <a:lvl5pPr>
              <a:defRPr sz="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1" name="Content Placeholder 2"/>
          <p:cNvSpPr>
            <a:spLocks noGrp="1"/>
          </p:cNvSpPr>
          <p:nvPr>
            <p:ph idx="11"/>
          </p:nvPr>
        </p:nvSpPr>
        <p:spPr>
          <a:xfrm>
            <a:off x="990600" y="1516063"/>
            <a:ext cx="7370763" cy="434118"/>
          </a:xfrm>
        </p:spPr>
        <p:txBody>
          <a:bodyPr anchor="b"/>
          <a:lstStyle>
            <a:lvl1pPr marL="0" indent="0" algn="ctr">
              <a:buNone/>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3"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F206C-B09C-4C84-A301-5F9EEB2A4B60}" type="slidenum">
              <a:rPr lang="en-GB" smtClean="0"/>
              <a:t>‹#›</a:t>
            </a:fld>
            <a:endParaRPr lang="en-GB"/>
          </a:p>
        </p:txBody>
      </p:sp>
    </p:spTree>
    <p:extLst>
      <p:ext uri="{BB962C8B-B14F-4D97-AF65-F5344CB8AC3E}">
        <p14:creationId xmlns:p14="http://schemas.microsoft.com/office/powerpoint/2010/main" val="44302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3139" r="2698"/>
          <a:stretch>
            <a:fillRect/>
          </a:stretch>
        </p:blipFill>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2"/>
          <p:cNvSpPr>
            <a:spLocks noGrp="1" noChangeArrowheads="1"/>
          </p:cNvSpPr>
          <p:nvPr>
            <p:ph type="ctrTitle"/>
          </p:nvPr>
        </p:nvSpPr>
        <p:spPr>
          <a:xfrm>
            <a:off x="990600" y="5441950"/>
            <a:ext cx="7315200" cy="360363"/>
          </a:xfrm>
        </p:spPr>
        <p:txBody>
          <a:bodyPr/>
          <a:lstStyle>
            <a:lvl1pPr algn="ctr">
              <a:defRPr/>
            </a:lvl1pPr>
          </a:lstStyle>
          <a:p>
            <a:r>
              <a:rPr lang="nb-NO"/>
              <a:t>Click to edit Master title style</a:t>
            </a:r>
          </a:p>
        </p:txBody>
      </p:sp>
      <p:sp>
        <p:nvSpPr>
          <p:cNvPr id="12291" name="Rectangle 3"/>
          <p:cNvSpPr>
            <a:spLocks noGrp="1" noChangeArrowheads="1"/>
          </p:cNvSpPr>
          <p:nvPr>
            <p:ph type="subTitle" idx="1"/>
          </p:nvPr>
        </p:nvSpPr>
        <p:spPr>
          <a:xfrm>
            <a:off x="990600" y="5830888"/>
            <a:ext cx="7315200" cy="685800"/>
          </a:xfrm>
        </p:spPr>
        <p:txBody>
          <a:bodyPr/>
          <a:lstStyle>
            <a:lvl1pPr marL="0" indent="0" algn="ctr">
              <a:buFont typeface="Times" pitchFamily="84" charset="0"/>
              <a:buNone/>
              <a:defRPr sz="2000"/>
            </a:lvl1pPr>
          </a:lstStyle>
          <a:p>
            <a:r>
              <a:rPr lang="nb-NO"/>
              <a:t>Click to edit Master subtitle style</a:t>
            </a:r>
          </a:p>
        </p:txBody>
      </p:sp>
    </p:spTree>
    <p:extLst>
      <p:ext uri="{BB962C8B-B14F-4D97-AF65-F5344CB8AC3E}">
        <p14:creationId xmlns:p14="http://schemas.microsoft.com/office/powerpoint/2010/main" val="4294121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jpe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1"/>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l="16902" t="60699" r="24242" b="2582"/>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bwMode="auto">
          <a:xfrm>
            <a:off x="990600" y="382588"/>
            <a:ext cx="73707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title style</a:t>
            </a:r>
          </a:p>
        </p:txBody>
      </p:sp>
      <p:sp>
        <p:nvSpPr>
          <p:cNvPr id="3076" name="Rectangle 3"/>
          <p:cNvSpPr>
            <a:spLocks noGrp="1" noChangeArrowheads="1"/>
          </p:cNvSpPr>
          <p:nvPr>
            <p:ph type="body" idx="1"/>
          </p:nvPr>
        </p:nvSpPr>
        <p:spPr bwMode="auto">
          <a:xfrm>
            <a:off x="990600" y="1516063"/>
            <a:ext cx="7370763" cy="486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Plassholder for lysbildenummer 1"/>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C01F4EA3-8ACD-4D18-BE1A-18905C92521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575" r:id="rId1"/>
    <p:sldLayoutId id="2147484576" r:id="rId2"/>
    <p:sldLayoutId id="2147484574" r:id="rId3"/>
    <p:sldLayoutId id="2147484577" r:id="rId4"/>
    <p:sldLayoutId id="2147484578" r:id="rId5"/>
    <p:sldLayoutId id="2147484597" r:id="rId6"/>
    <p:sldLayoutId id="2147484608" r:id="rId7"/>
    <p:sldLayoutId id="2147484618" r:id="rId8"/>
  </p:sldLayoutIdLst>
  <p:hf hdr="0" ftr="0" dt="0"/>
  <p:txStyles>
    <p:titleStyle>
      <a:lvl1pPr algn="l" rtl="0" eaLnBrk="0" fontAlgn="base" hangingPunct="0">
        <a:spcBef>
          <a:spcPct val="0"/>
        </a:spcBef>
        <a:spcAft>
          <a:spcPct val="0"/>
        </a:spcAft>
        <a:defRPr sz="2000" b="1">
          <a:solidFill>
            <a:srgbClr val="C6AB38"/>
          </a:solidFill>
          <a:latin typeface="+mj-lt"/>
          <a:ea typeface="MS PGothic" pitchFamily="34" charset="-128"/>
          <a:cs typeface="MS PGothic" charset="0"/>
        </a:defRPr>
      </a:lvl1pPr>
      <a:lvl2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2pPr>
      <a:lvl3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3pPr>
      <a:lvl4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4pPr>
      <a:lvl5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5pPr>
      <a:lvl6pPr marL="457200" algn="l" rtl="0" fontAlgn="base">
        <a:spcBef>
          <a:spcPct val="0"/>
        </a:spcBef>
        <a:spcAft>
          <a:spcPct val="0"/>
        </a:spcAft>
        <a:defRPr sz="2000" b="1">
          <a:solidFill>
            <a:srgbClr val="C6AB38"/>
          </a:solidFill>
          <a:latin typeface="Times" pitchFamily="84" charset="0"/>
        </a:defRPr>
      </a:lvl6pPr>
      <a:lvl7pPr marL="914400" algn="l" rtl="0" fontAlgn="base">
        <a:spcBef>
          <a:spcPct val="0"/>
        </a:spcBef>
        <a:spcAft>
          <a:spcPct val="0"/>
        </a:spcAft>
        <a:defRPr sz="2000" b="1">
          <a:solidFill>
            <a:srgbClr val="C6AB38"/>
          </a:solidFill>
          <a:latin typeface="Times" pitchFamily="84" charset="0"/>
        </a:defRPr>
      </a:lvl7pPr>
      <a:lvl8pPr marL="1371600" algn="l" rtl="0" fontAlgn="base">
        <a:spcBef>
          <a:spcPct val="0"/>
        </a:spcBef>
        <a:spcAft>
          <a:spcPct val="0"/>
        </a:spcAft>
        <a:defRPr sz="2000" b="1">
          <a:solidFill>
            <a:srgbClr val="C6AB38"/>
          </a:solidFill>
          <a:latin typeface="Times" pitchFamily="84" charset="0"/>
        </a:defRPr>
      </a:lvl8pPr>
      <a:lvl9pPr marL="1828800" algn="l" rtl="0" fontAlgn="base">
        <a:spcBef>
          <a:spcPct val="0"/>
        </a:spcBef>
        <a:spcAft>
          <a:spcPct val="0"/>
        </a:spcAft>
        <a:defRPr sz="2000" b="1">
          <a:solidFill>
            <a:srgbClr val="C6AB38"/>
          </a:solidFill>
          <a:latin typeface="Times" pitchFamily="84" charset="0"/>
        </a:defRPr>
      </a:lvl9pPr>
    </p:titleStyle>
    <p:bodyStyle>
      <a:lvl1pPr marL="96838" indent="-96838" algn="l" rtl="0" eaLnBrk="0" fontAlgn="base" hangingPunct="0">
        <a:spcBef>
          <a:spcPct val="20000"/>
        </a:spcBef>
        <a:spcAft>
          <a:spcPct val="0"/>
        </a:spcAft>
        <a:buFont typeface="Times" pitchFamily="1" charset="0"/>
        <a:buChar char="•"/>
        <a:defRPr sz="1600">
          <a:solidFill>
            <a:schemeClr val="bg2"/>
          </a:solidFill>
          <a:latin typeface="+mn-lt"/>
          <a:ea typeface="MS PGothic" pitchFamily="34" charset="-128"/>
          <a:cs typeface="MS PGothic" charset="0"/>
        </a:defRPr>
      </a:lvl1pPr>
      <a:lvl2pPr marL="474663" indent="-90488" algn="l" rtl="0" eaLnBrk="0" fontAlgn="base" hangingPunct="0">
        <a:spcBef>
          <a:spcPct val="20000"/>
        </a:spcBef>
        <a:spcAft>
          <a:spcPct val="0"/>
        </a:spcAft>
        <a:buFont typeface="Times" pitchFamily="1" charset="0"/>
        <a:buChar char="•"/>
        <a:defRPr sz="1600">
          <a:solidFill>
            <a:schemeClr val="bg2"/>
          </a:solidFill>
          <a:latin typeface="+mn-lt"/>
          <a:ea typeface="MS PGothic" pitchFamily="34" charset="-128"/>
          <a:cs typeface="MS PGothic" charset="0"/>
        </a:defRPr>
      </a:lvl2pPr>
      <a:lvl3pPr marL="860425" indent="-96838" algn="l" rtl="0" eaLnBrk="0" fontAlgn="base" hangingPunct="0">
        <a:spcBef>
          <a:spcPct val="20000"/>
        </a:spcBef>
        <a:spcAft>
          <a:spcPct val="0"/>
        </a:spcAft>
        <a:buFont typeface="Times" pitchFamily="1" charset="0"/>
        <a:buChar char="•"/>
        <a:defRPr sz="1200">
          <a:solidFill>
            <a:schemeClr val="bg2"/>
          </a:solidFill>
          <a:latin typeface="+mn-lt"/>
          <a:ea typeface="MS PGothic" pitchFamily="34" charset="-128"/>
          <a:cs typeface="MS PGothic" charset="0"/>
        </a:defRPr>
      </a:lvl3pPr>
      <a:lvl4pPr marL="1238250" indent="-96838" algn="l" rtl="0" eaLnBrk="0" fontAlgn="base" hangingPunct="0">
        <a:spcBef>
          <a:spcPct val="20000"/>
        </a:spcBef>
        <a:spcAft>
          <a:spcPct val="0"/>
        </a:spcAft>
        <a:buFont typeface="Times" pitchFamily="1" charset="0"/>
        <a:buChar char="•"/>
        <a:defRPr sz="1200">
          <a:solidFill>
            <a:schemeClr val="bg2"/>
          </a:solidFill>
          <a:latin typeface="+mn-lt"/>
          <a:ea typeface="MS PGothic" pitchFamily="34" charset="-128"/>
          <a:cs typeface="MS PGothic" charset="0"/>
        </a:defRPr>
      </a:lvl4pPr>
      <a:lvl5pPr marL="1616075" indent="-88900" algn="l" rtl="0" eaLnBrk="0" fontAlgn="base" hangingPunct="0">
        <a:spcBef>
          <a:spcPct val="20000"/>
        </a:spcBef>
        <a:spcAft>
          <a:spcPct val="0"/>
        </a:spcAft>
        <a:buFont typeface="Times" pitchFamily="1" charset="0"/>
        <a:buChar char="•"/>
        <a:defRPr sz="1200">
          <a:solidFill>
            <a:schemeClr val="bg2"/>
          </a:solidFill>
          <a:latin typeface="+mn-lt"/>
          <a:ea typeface="MS PGothic" pitchFamily="34" charset="-128"/>
          <a:cs typeface="MS PGothic" charset="0"/>
        </a:defRPr>
      </a:lvl5pPr>
      <a:lvl6pPr marL="2073275" indent="-88900" algn="l" rtl="0" fontAlgn="base">
        <a:spcBef>
          <a:spcPct val="20000"/>
        </a:spcBef>
        <a:spcAft>
          <a:spcPct val="0"/>
        </a:spcAft>
        <a:buFont typeface="Times" pitchFamily="84" charset="0"/>
        <a:buChar char="•"/>
        <a:defRPr sz="1200">
          <a:solidFill>
            <a:schemeClr val="bg2"/>
          </a:solidFill>
          <a:latin typeface="+mn-lt"/>
        </a:defRPr>
      </a:lvl6pPr>
      <a:lvl7pPr marL="2530475" indent="-88900" algn="l" rtl="0" fontAlgn="base">
        <a:spcBef>
          <a:spcPct val="20000"/>
        </a:spcBef>
        <a:spcAft>
          <a:spcPct val="0"/>
        </a:spcAft>
        <a:buFont typeface="Times" pitchFamily="84" charset="0"/>
        <a:buChar char="•"/>
        <a:defRPr sz="1200">
          <a:solidFill>
            <a:schemeClr val="bg2"/>
          </a:solidFill>
          <a:latin typeface="+mn-lt"/>
        </a:defRPr>
      </a:lvl7pPr>
      <a:lvl8pPr marL="2987675" indent="-88900" algn="l" rtl="0" fontAlgn="base">
        <a:spcBef>
          <a:spcPct val="20000"/>
        </a:spcBef>
        <a:spcAft>
          <a:spcPct val="0"/>
        </a:spcAft>
        <a:buFont typeface="Times" pitchFamily="84" charset="0"/>
        <a:buChar char="•"/>
        <a:defRPr sz="1200">
          <a:solidFill>
            <a:schemeClr val="bg2"/>
          </a:solidFill>
          <a:latin typeface="+mn-lt"/>
        </a:defRPr>
      </a:lvl8pPr>
      <a:lvl9pPr marL="3444875" indent="-88900" algn="l" rtl="0" fontAlgn="base">
        <a:spcBef>
          <a:spcPct val="20000"/>
        </a:spcBef>
        <a:spcAft>
          <a:spcPct val="0"/>
        </a:spcAft>
        <a:buFont typeface="Times" pitchFamily="84" charset="0"/>
        <a:buChar char="•"/>
        <a:defRPr sz="1200">
          <a:solidFill>
            <a:schemeClr val="bg2"/>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1"/>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l="16902" t="60699" r="24242" b="2582"/>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bwMode="auto">
          <a:xfrm>
            <a:off x="990600" y="382588"/>
            <a:ext cx="73707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title style</a:t>
            </a:r>
          </a:p>
        </p:txBody>
      </p:sp>
      <p:sp>
        <p:nvSpPr>
          <p:cNvPr id="3076" name="Rectangle 3"/>
          <p:cNvSpPr>
            <a:spLocks noGrp="1" noChangeArrowheads="1"/>
          </p:cNvSpPr>
          <p:nvPr>
            <p:ph type="body" idx="1"/>
          </p:nvPr>
        </p:nvSpPr>
        <p:spPr bwMode="auto">
          <a:xfrm>
            <a:off x="990600" y="1516063"/>
            <a:ext cx="7370763" cy="486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Plassholder for lysbildenummer 1"/>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C01F4EA3-8ACD-4D18-BE1A-18905C925217}" type="slidenum">
              <a:rPr lang="en-GB"/>
              <a:pPr>
                <a:defRPr/>
              </a:pPr>
              <a:t>‹#›</a:t>
            </a:fld>
            <a:endParaRPr lang="en-GB"/>
          </a:p>
        </p:txBody>
      </p:sp>
    </p:spTree>
    <p:extLst>
      <p:ext uri="{BB962C8B-B14F-4D97-AF65-F5344CB8AC3E}">
        <p14:creationId xmlns:p14="http://schemas.microsoft.com/office/powerpoint/2010/main" val="3567028059"/>
      </p:ext>
    </p:extLst>
  </p:cSld>
  <p:clrMap bg1="lt1" tx1="dk1" bg2="lt2" tx2="dk2" accent1="accent1" accent2="accent2" accent3="accent3" accent4="accent4" accent5="accent5" accent6="accent6" hlink="hlink" folHlink="folHlink"/>
  <p:sldLayoutIdLst>
    <p:sldLayoutId id="2147484610" r:id="rId1"/>
    <p:sldLayoutId id="2147484611" r:id="rId2"/>
    <p:sldLayoutId id="2147484612" r:id="rId3"/>
    <p:sldLayoutId id="2147484613" r:id="rId4"/>
    <p:sldLayoutId id="2147484614" r:id="rId5"/>
    <p:sldLayoutId id="2147484615" r:id="rId6"/>
    <p:sldLayoutId id="2147484616" r:id="rId7"/>
    <p:sldLayoutId id="2147484617" r:id="rId8"/>
  </p:sldLayoutIdLst>
  <p:hf hdr="0" ftr="0" dt="0"/>
  <p:txStyles>
    <p:titleStyle>
      <a:lvl1pPr algn="l" rtl="0" eaLnBrk="0" fontAlgn="base" hangingPunct="0">
        <a:spcBef>
          <a:spcPct val="0"/>
        </a:spcBef>
        <a:spcAft>
          <a:spcPct val="0"/>
        </a:spcAft>
        <a:defRPr sz="2000" b="1">
          <a:solidFill>
            <a:srgbClr val="C6AB38"/>
          </a:solidFill>
          <a:latin typeface="+mj-lt"/>
          <a:ea typeface="MS PGothic" pitchFamily="34" charset="-128"/>
          <a:cs typeface="MS PGothic" charset="0"/>
        </a:defRPr>
      </a:lvl1pPr>
      <a:lvl2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2pPr>
      <a:lvl3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3pPr>
      <a:lvl4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4pPr>
      <a:lvl5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5pPr>
      <a:lvl6pPr marL="457200" algn="l" rtl="0" fontAlgn="base">
        <a:spcBef>
          <a:spcPct val="0"/>
        </a:spcBef>
        <a:spcAft>
          <a:spcPct val="0"/>
        </a:spcAft>
        <a:defRPr sz="2000" b="1">
          <a:solidFill>
            <a:srgbClr val="C6AB38"/>
          </a:solidFill>
          <a:latin typeface="Times" pitchFamily="84" charset="0"/>
        </a:defRPr>
      </a:lvl6pPr>
      <a:lvl7pPr marL="914400" algn="l" rtl="0" fontAlgn="base">
        <a:spcBef>
          <a:spcPct val="0"/>
        </a:spcBef>
        <a:spcAft>
          <a:spcPct val="0"/>
        </a:spcAft>
        <a:defRPr sz="2000" b="1">
          <a:solidFill>
            <a:srgbClr val="C6AB38"/>
          </a:solidFill>
          <a:latin typeface="Times" pitchFamily="84" charset="0"/>
        </a:defRPr>
      </a:lvl7pPr>
      <a:lvl8pPr marL="1371600" algn="l" rtl="0" fontAlgn="base">
        <a:spcBef>
          <a:spcPct val="0"/>
        </a:spcBef>
        <a:spcAft>
          <a:spcPct val="0"/>
        </a:spcAft>
        <a:defRPr sz="2000" b="1">
          <a:solidFill>
            <a:srgbClr val="C6AB38"/>
          </a:solidFill>
          <a:latin typeface="Times" pitchFamily="84" charset="0"/>
        </a:defRPr>
      </a:lvl8pPr>
      <a:lvl9pPr marL="1828800" algn="l" rtl="0" fontAlgn="base">
        <a:spcBef>
          <a:spcPct val="0"/>
        </a:spcBef>
        <a:spcAft>
          <a:spcPct val="0"/>
        </a:spcAft>
        <a:defRPr sz="2000" b="1">
          <a:solidFill>
            <a:srgbClr val="C6AB38"/>
          </a:solidFill>
          <a:latin typeface="Times" pitchFamily="84" charset="0"/>
        </a:defRPr>
      </a:lvl9pPr>
    </p:titleStyle>
    <p:bodyStyle>
      <a:lvl1pPr marL="96838" indent="-96838" algn="l" rtl="0" eaLnBrk="0" fontAlgn="base" hangingPunct="0">
        <a:spcBef>
          <a:spcPct val="20000"/>
        </a:spcBef>
        <a:spcAft>
          <a:spcPct val="0"/>
        </a:spcAft>
        <a:buFont typeface="Times" pitchFamily="1" charset="0"/>
        <a:buChar char="•"/>
        <a:defRPr sz="1600">
          <a:solidFill>
            <a:schemeClr val="bg2"/>
          </a:solidFill>
          <a:latin typeface="+mn-lt"/>
          <a:ea typeface="MS PGothic" pitchFamily="34" charset="-128"/>
          <a:cs typeface="MS PGothic" charset="0"/>
        </a:defRPr>
      </a:lvl1pPr>
      <a:lvl2pPr marL="474663" indent="-90488" algn="l" rtl="0" eaLnBrk="0" fontAlgn="base" hangingPunct="0">
        <a:spcBef>
          <a:spcPct val="20000"/>
        </a:spcBef>
        <a:spcAft>
          <a:spcPct val="0"/>
        </a:spcAft>
        <a:buFont typeface="Times" pitchFamily="1" charset="0"/>
        <a:buChar char="•"/>
        <a:defRPr sz="1600">
          <a:solidFill>
            <a:schemeClr val="bg2"/>
          </a:solidFill>
          <a:latin typeface="+mn-lt"/>
          <a:ea typeface="MS PGothic" pitchFamily="34" charset="-128"/>
          <a:cs typeface="MS PGothic" charset="0"/>
        </a:defRPr>
      </a:lvl2pPr>
      <a:lvl3pPr marL="860425" indent="-96838" algn="l" rtl="0" eaLnBrk="0" fontAlgn="base" hangingPunct="0">
        <a:spcBef>
          <a:spcPct val="20000"/>
        </a:spcBef>
        <a:spcAft>
          <a:spcPct val="0"/>
        </a:spcAft>
        <a:buFont typeface="Times" pitchFamily="1" charset="0"/>
        <a:buChar char="•"/>
        <a:defRPr sz="1200">
          <a:solidFill>
            <a:schemeClr val="bg2"/>
          </a:solidFill>
          <a:latin typeface="+mn-lt"/>
          <a:ea typeface="MS PGothic" pitchFamily="34" charset="-128"/>
          <a:cs typeface="MS PGothic" charset="0"/>
        </a:defRPr>
      </a:lvl3pPr>
      <a:lvl4pPr marL="1238250" indent="-96838" algn="l" rtl="0" eaLnBrk="0" fontAlgn="base" hangingPunct="0">
        <a:spcBef>
          <a:spcPct val="20000"/>
        </a:spcBef>
        <a:spcAft>
          <a:spcPct val="0"/>
        </a:spcAft>
        <a:buFont typeface="Times" pitchFamily="1" charset="0"/>
        <a:buChar char="•"/>
        <a:defRPr sz="1200">
          <a:solidFill>
            <a:schemeClr val="bg2"/>
          </a:solidFill>
          <a:latin typeface="+mn-lt"/>
          <a:ea typeface="MS PGothic" pitchFamily="34" charset="-128"/>
          <a:cs typeface="MS PGothic" charset="0"/>
        </a:defRPr>
      </a:lvl4pPr>
      <a:lvl5pPr marL="1616075" indent="-88900" algn="l" rtl="0" eaLnBrk="0" fontAlgn="base" hangingPunct="0">
        <a:spcBef>
          <a:spcPct val="20000"/>
        </a:spcBef>
        <a:spcAft>
          <a:spcPct val="0"/>
        </a:spcAft>
        <a:buFont typeface="Times" pitchFamily="1" charset="0"/>
        <a:buChar char="•"/>
        <a:defRPr sz="1200">
          <a:solidFill>
            <a:schemeClr val="bg2"/>
          </a:solidFill>
          <a:latin typeface="+mn-lt"/>
          <a:ea typeface="MS PGothic" pitchFamily="34" charset="-128"/>
          <a:cs typeface="MS PGothic" charset="0"/>
        </a:defRPr>
      </a:lvl5pPr>
      <a:lvl6pPr marL="2073275" indent="-88900" algn="l" rtl="0" fontAlgn="base">
        <a:spcBef>
          <a:spcPct val="20000"/>
        </a:spcBef>
        <a:spcAft>
          <a:spcPct val="0"/>
        </a:spcAft>
        <a:buFont typeface="Times" pitchFamily="84" charset="0"/>
        <a:buChar char="•"/>
        <a:defRPr sz="1200">
          <a:solidFill>
            <a:schemeClr val="bg2"/>
          </a:solidFill>
          <a:latin typeface="+mn-lt"/>
        </a:defRPr>
      </a:lvl6pPr>
      <a:lvl7pPr marL="2530475" indent="-88900" algn="l" rtl="0" fontAlgn="base">
        <a:spcBef>
          <a:spcPct val="20000"/>
        </a:spcBef>
        <a:spcAft>
          <a:spcPct val="0"/>
        </a:spcAft>
        <a:buFont typeface="Times" pitchFamily="84" charset="0"/>
        <a:buChar char="•"/>
        <a:defRPr sz="1200">
          <a:solidFill>
            <a:schemeClr val="bg2"/>
          </a:solidFill>
          <a:latin typeface="+mn-lt"/>
        </a:defRPr>
      </a:lvl7pPr>
      <a:lvl8pPr marL="2987675" indent="-88900" algn="l" rtl="0" fontAlgn="base">
        <a:spcBef>
          <a:spcPct val="20000"/>
        </a:spcBef>
        <a:spcAft>
          <a:spcPct val="0"/>
        </a:spcAft>
        <a:buFont typeface="Times" pitchFamily="84" charset="0"/>
        <a:buChar char="•"/>
        <a:defRPr sz="1200">
          <a:solidFill>
            <a:schemeClr val="bg2"/>
          </a:solidFill>
          <a:latin typeface="+mn-lt"/>
        </a:defRPr>
      </a:lvl8pPr>
      <a:lvl9pPr marL="3444875" indent="-88900" algn="l" rtl="0" fontAlgn="base">
        <a:spcBef>
          <a:spcPct val="20000"/>
        </a:spcBef>
        <a:spcAft>
          <a:spcPct val="0"/>
        </a:spcAft>
        <a:buFont typeface="Times" pitchFamily="84" charset="0"/>
        <a:buChar char="•"/>
        <a:defRPr sz="1200">
          <a:solidFill>
            <a:schemeClr val="bg2"/>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tags" Target="../tags/tag16.xml"/><Relationship Id="rId7" Type="http://schemas.openxmlformats.org/officeDocument/2006/relationships/image" Target="../media/image6.emf"/><Relationship Id="rId2" Type="http://schemas.openxmlformats.org/officeDocument/2006/relationships/tags" Target="../tags/tag15.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9.xml"/><Relationship Id="rId4"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18.xml"/><Relationship Id="rId7" Type="http://schemas.openxmlformats.org/officeDocument/2006/relationships/oleObject" Target="../embeddings/oleObject6.bin"/><Relationship Id="rId2" Type="http://schemas.openxmlformats.org/officeDocument/2006/relationships/tags" Target="../tags/tag17.xml"/><Relationship Id="rId1" Type="http://schemas.openxmlformats.org/officeDocument/2006/relationships/vmlDrawing" Target="../drawings/vmlDrawing6.vml"/><Relationship Id="rId6" Type="http://schemas.openxmlformats.org/officeDocument/2006/relationships/chart" Target="../charts/chart9.xml"/><Relationship Id="rId5" Type="http://schemas.openxmlformats.org/officeDocument/2006/relationships/notesSlide" Target="../notesSlides/notesSlide10.xml"/><Relationship Id="rId4"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tags" Target="../tags/tag20.xml"/><Relationship Id="rId7" Type="http://schemas.openxmlformats.org/officeDocument/2006/relationships/image" Target="../media/image4.emf"/><Relationship Id="rId2" Type="http://schemas.openxmlformats.org/officeDocument/2006/relationships/tags" Target="../tags/tag19.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13.xml"/><Relationship Id="rId4"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tags" Target="../tags/tag22.xml"/><Relationship Id="rId7" Type="http://schemas.openxmlformats.org/officeDocument/2006/relationships/image" Target="../media/image4.emf"/><Relationship Id="rId2" Type="http://schemas.openxmlformats.org/officeDocument/2006/relationships/tags" Target="../tags/tag21.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14.xml"/><Relationship Id="rId4"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4.emf"/><Relationship Id="rId2" Type="http://schemas.openxmlformats.org/officeDocument/2006/relationships/tags" Target="../tags/tag23.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notesSlide" Target="../notesSlides/notesSlide15.xml"/><Relationship Id="rId4"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2.xml"/><Relationship Id="rId7" Type="http://schemas.openxmlformats.org/officeDocument/2006/relationships/chart" Target="../charts/chart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chart" Target="../charts/chart1.xml"/><Relationship Id="rId5" Type="http://schemas.openxmlformats.org/officeDocument/2006/relationships/notesSlide" Target="../notesSlides/notesSlide3.xml"/><Relationship Id="rId4" Type="http://schemas.openxmlformats.org/officeDocument/2006/relationships/slideLayout" Target="../slideLayouts/slideLayout6.xml"/><Relationship Id="rId9"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4.xml"/><Relationship Id="rId7" Type="http://schemas.openxmlformats.org/officeDocument/2006/relationships/chart" Target="../charts/chart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chart" Target="../charts/chart3.xml"/><Relationship Id="rId5" Type="http://schemas.openxmlformats.org/officeDocument/2006/relationships/notesSlide" Target="../notesSlides/notesSlide4.xml"/><Relationship Id="rId4" Type="http://schemas.openxmlformats.org/officeDocument/2006/relationships/slideLayout" Target="../slideLayouts/slideLayout8.xml"/><Relationship Id="rId9"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4.emf"/><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5.xml"/><Relationship Id="rId4"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oleObject" Target="../embeddings/oleObject4.bin"/><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chart" Target="../charts/chart5.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tags" Target="../tags/tag11.xml"/><Relationship Id="rId11" Type="http://schemas.openxmlformats.org/officeDocument/2006/relationships/notesSlide" Target="../notesSlides/notesSlide6.xml"/><Relationship Id="rId5" Type="http://schemas.openxmlformats.org/officeDocument/2006/relationships/tags" Target="../tags/tag10.xml"/><Relationship Id="rId10" Type="http://schemas.openxmlformats.org/officeDocument/2006/relationships/slideLayout" Target="../slideLayouts/slideLayout7.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tel 1"/>
          <p:cNvSpPr>
            <a:spLocks noGrp="1"/>
          </p:cNvSpPr>
          <p:nvPr>
            <p:ph type="ctrTitle"/>
          </p:nvPr>
        </p:nvSpPr>
        <p:spPr>
          <a:xfrm>
            <a:off x="990600" y="4933950"/>
            <a:ext cx="7315200" cy="360363"/>
          </a:xfrm>
        </p:spPr>
        <p:txBody>
          <a:bodyPr/>
          <a:lstStyle/>
          <a:p>
            <a:r>
              <a:rPr lang="nb-NO" sz="2800" dirty="0" smtClean="0">
                <a:latin typeface="Baskerville Old Face" pitchFamily="18" charset="0"/>
              </a:rPr>
              <a:t>Presentation at </a:t>
            </a:r>
            <a:r>
              <a:rPr lang="nb-NO" sz="2800" dirty="0" err="1" smtClean="0">
                <a:latin typeface="Baskerville Old Face" pitchFamily="18" charset="0"/>
              </a:rPr>
              <a:t>Shippingforum</a:t>
            </a:r>
            <a:endParaRPr lang="nb-NO" sz="2800" dirty="0">
              <a:latin typeface="Baskerville Old Face" pitchFamily="18" charset="0"/>
            </a:endParaRPr>
          </a:p>
        </p:txBody>
      </p:sp>
      <p:sp>
        <p:nvSpPr>
          <p:cNvPr id="8195" name="Undertittel 2"/>
          <p:cNvSpPr>
            <a:spLocks noGrp="1"/>
          </p:cNvSpPr>
          <p:nvPr>
            <p:ph type="subTitle" idx="1"/>
          </p:nvPr>
        </p:nvSpPr>
        <p:spPr>
          <a:xfrm>
            <a:off x="874713" y="5538788"/>
            <a:ext cx="7315200" cy="685800"/>
          </a:xfrm>
        </p:spPr>
        <p:txBody>
          <a:bodyPr/>
          <a:lstStyle/>
          <a:p>
            <a:pPr>
              <a:buFont typeface="Times" pitchFamily="1" charset="0"/>
              <a:buNone/>
            </a:pPr>
            <a:r>
              <a:rPr lang="nb-NO" dirty="0" smtClean="0">
                <a:latin typeface="Bell MT" pitchFamily="18" charset="0"/>
              </a:rPr>
              <a:t>April 4, </a:t>
            </a:r>
            <a:r>
              <a:rPr lang="nb-NO" dirty="0">
                <a:latin typeface="Bell MT" pitchFamily="18" charset="0"/>
              </a:rPr>
              <a:t>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9374"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 name="Rectangle 2"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endParaRPr lang="en-GB" sz="700" b="1" dirty="0">
              <a:solidFill>
                <a:srgbClr val="000000"/>
              </a:solidFill>
              <a:latin typeface="Times"/>
              <a:sym typeface="Times"/>
            </a:endParaRPr>
          </a:p>
        </p:txBody>
      </p:sp>
      <p:sp>
        <p:nvSpPr>
          <p:cNvPr id="70" name="Title 1"/>
          <p:cNvSpPr txBox="1">
            <a:spLocks/>
          </p:cNvSpPr>
          <p:nvPr/>
        </p:nvSpPr>
        <p:spPr bwMode="auto">
          <a:xfrm>
            <a:off x="523461" y="1251120"/>
            <a:ext cx="8416144" cy="55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000" b="1">
                <a:solidFill>
                  <a:srgbClr val="C6AB38"/>
                </a:solidFill>
                <a:latin typeface="+mj-lt"/>
                <a:ea typeface="MS PGothic" pitchFamily="34" charset="-128"/>
                <a:cs typeface="MS PGothic" charset="0"/>
              </a:defRPr>
            </a:lvl1pPr>
            <a:lvl2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2pPr>
            <a:lvl3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3pPr>
            <a:lvl4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4pPr>
            <a:lvl5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5pPr>
            <a:lvl6pPr marL="457200" algn="l" rtl="0" fontAlgn="base">
              <a:spcBef>
                <a:spcPct val="0"/>
              </a:spcBef>
              <a:spcAft>
                <a:spcPct val="0"/>
              </a:spcAft>
              <a:defRPr sz="2000" b="1">
                <a:solidFill>
                  <a:srgbClr val="C6AB38"/>
                </a:solidFill>
                <a:latin typeface="Times" pitchFamily="84" charset="0"/>
              </a:defRPr>
            </a:lvl6pPr>
            <a:lvl7pPr marL="914400" algn="l" rtl="0" fontAlgn="base">
              <a:spcBef>
                <a:spcPct val="0"/>
              </a:spcBef>
              <a:spcAft>
                <a:spcPct val="0"/>
              </a:spcAft>
              <a:defRPr sz="2000" b="1">
                <a:solidFill>
                  <a:srgbClr val="C6AB38"/>
                </a:solidFill>
                <a:latin typeface="Times" pitchFamily="84" charset="0"/>
              </a:defRPr>
            </a:lvl7pPr>
            <a:lvl8pPr marL="1371600" algn="l" rtl="0" fontAlgn="base">
              <a:spcBef>
                <a:spcPct val="0"/>
              </a:spcBef>
              <a:spcAft>
                <a:spcPct val="0"/>
              </a:spcAft>
              <a:defRPr sz="2000" b="1">
                <a:solidFill>
                  <a:srgbClr val="C6AB38"/>
                </a:solidFill>
                <a:latin typeface="Times" pitchFamily="84" charset="0"/>
              </a:defRPr>
            </a:lvl8pPr>
            <a:lvl9pPr marL="1828800" algn="l" rtl="0" fontAlgn="base">
              <a:spcBef>
                <a:spcPct val="0"/>
              </a:spcBef>
              <a:spcAft>
                <a:spcPct val="0"/>
              </a:spcAft>
              <a:defRPr sz="2000" b="1">
                <a:solidFill>
                  <a:srgbClr val="C6AB38"/>
                </a:solidFill>
                <a:latin typeface="Times" pitchFamily="84" charset="0"/>
              </a:defRPr>
            </a:lvl9pPr>
          </a:lstStyle>
          <a:p>
            <a:r>
              <a:rPr lang="en-GB" sz="1700" kern="0" dirty="0">
                <a:solidFill>
                  <a:srgbClr val="000000">
                    <a:lumMod val="85000"/>
                    <a:lumOff val="15000"/>
                  </a:srgbClr>
                </a:solidFill>
              </a:rPr>
              <a:t>Breakeven levels well below historical rate environment</a:t>
            </a:r>
            <a:endParaRPr lang="en-GB" sz="1700" strike="sngStrike" kern="0" dirty="0">
              <a:solidFill>
                <a:srgbClr val="FF0000"/>
              </a:solidFill>
            </a:endParaRPr>
          </a:p>
        </p:txBody>
      </p:sp>
      <p:sp>
        <p:nvSpPr>
          <p:cNvPr id="15" name="Text Placeholder 2"/>
          <p:cNvSpPr txBox="1">
            <a:spLocks/>
          </p:cNvSpPr>
          <p:nvPr/>
        </p:nvSpPr>
        <p:spPr bwMode="auto">
          <a:xfrm>
            <a:off x="366561" y="1609900"/>
            <a:ext cx="8412480" cy="288000"/>
          </a:xfrm>
          <a:prstGeom prst="rect">
            <a:avLst/>
          </a:prstGeom>
          <a:solidFill>
            <a:srgbClr val="161131"/>
          </a:solidFill>
          <a:ln>
            <a:noFill/>
          </a:ln>
          <a:extLst/>
        </p:spPr>
        <p:txBody>
          <a:bodyPr vert="horz" wrap="square" lIns="0" tIns="0" rIns="0" bIns="0" numCol="1" anchor="ctr" anchorCtr="0" compatLnSpc="1">
            <a:prstTxWarp prst="textNoShape">
              <a:avLst/>
            </a:prstTxWarp>
          </a:bodyPr>
          <a:lstStyle>
            <a:lvl1pPr marL="0" marR="0" indent="0" algn="ctr" defTabSz="683819" rtl="0" eaLnBrk="0" fontAlgn="auto" latinLnBrk="0" hangingPunct="0">
              <a:lnSpc>
                <a:spcPct val="100000"/>
              </a:lnSpc>
              <a:spcBef>
                <a:spcPts val="840"/>
              </a:spcBef>
              <a:spcAft>
                <a:spcPts val="0"/>
              </a:spcAft>
              <a:buClr>
                <a:srgbClr val="008080"/>
              </a:buClr>
              <a:buSzTx/>
              <a:buFont typeface="Arial" pitchFamily="34" charset="0"/>
              <a:buNone/>
              <a:tabLst/>
              <a:defRPr sz="1400" b="1" i="0" kern="1200" baseline="0">
                <a:solidFill>
                  <a:schemeClr val="bg1"/>
                </a:solidFill>
                <a:latin typeface="+mj-lt"/>
                <a:ea typeface="+mn-ea"/>
                <a:cs typeface="+mn-cs"/>
              </a:defRPr>
            </a:lvl1pPr>
            <a:lvl2pPr marL="146050" indent="-146050" algn="l" rtl="0" eaLnBrk="0" fontAlgn="base" hangingPunct="0">
              <a:spcBef>
                <a:spcPts val="300"/>
              </a:spcBef>
              <a:spcAft>
                <a:spcPct val="0"/>
              </a:spcAft>
              <a:buClr>
                <a:schemeClr val="accent2"/>
              </a:buClr>
              <a:buFont typeface="Arial" panose="020B0604020202020204" pitchFamily="34" charset="0"/>
              <a:buChar char="•"/>
              <a:defRPr b="1" kern="1200">
                <a:solidFill>
                  <a:schemeClr val="tx1"/>
                </a:solidFill>
                <a:latin typeface="+mn-lt"/>
                <a:ea typeface="+mn-ea"/>
                <a:cs typeface="+mn-cs"/>
              </a:defRPr>
            </a:lvl2pPr>
            <a:lvl3pPr marL="358775" indent="-179388" algn="l" rtl="0" eaLnBrk="0" fontAlgn="base" hangingPunct="0">
              <a:spcBef>
                <a:spcPts val="250"/>
              </a:spcBef>
              <a:spcAft>
                <a:spcPct val="0"/>
              </a:spcAft>
              <a:buFont typeface="Arial" panose="020B0604020202020204" pitchFamily="34" charset="0"/>
              <a:buChar char="–"/>
              <a:defRPr kern="1200">
                <a:solidFill>
                  <a:schemeClr val="tx1"/>
                </a:solidFill>
                <a:latin typeface="+mn-lt"/>
                <a:ea typeface="+mn-ea"/>
                <a:cs typeface="+mn-cs"/>
              </a:defRPr>
            </a:lvl3pPr>
            <a:lvl4pPr marL="539750" indent="-179388" algn="l" rtl="0" eaLnBrk="0" fontAlgn="base" hangingPunct="0">
              <a:spcBef>
                <a:spcPts val="25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defRPr b="1"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nb-NO" dirty="0">
                <a:solidFill>
                  <a:sysClr val="window" lastClr="FFFFFF"/>
                </a:solidFill>
                <a:latin typeface="Times New Roman" panose="02020603050405020304" pitchFamily="18" charset="0"/>
                <a:cs typeface="Times New Roman" panose="02020603050405020304" pitchFamily="18" charset="0"/>
              </a:rPr>
              <a:t>Historical Capesize rates vs. breakeven levels</a:t>
            </a:r>
            <a:endParaRPr lang="en-US" dirty="0">
              <a:solidFill>
                <a:sysClr val="window" lastClr="FFFFFF"/>
              </a:solidFill>
              <a:latin typeface="Times New Roman" panose="02020603050405020304" pitchFamily="18" charset="0"/>
              <a:cs typeface="Times New Roman" panose="02020603050405020304" pitchFamily="18" charset="0"/>
            </a:endParaRPr>
          </a:p>
        </p:txBody>
      </p:sp>
      <p:sp>
        <p:nvSpPr>
          <p:cNvPr id="10" name="Content Placeholder 2"/>
          <p:cNvSpPr>
            <a:spLocks noGrp="1"/>
          </p:cNvSpPr>
          <p:nvPr>
            <p:ph idx="10"/>
          </p:nvPr>
        </p:nvSpPr>
        <p:spPr>
          <a:xfrm>
            <a:off x="396240" y="6275154"/>
            <a:ext cx="7370763" cy="449109"/>
          </a:xfrm>
        </p:spPr>
        <p:txBody>
          <a:bodyPr anchor="b" anchorCtr="0"/>
          <a:lstStyle/>
          <a:p>
            <a:r>
              <a:rPr lang="en-US" dirty="0">
                <a:solidFill>
                  <a:srgbClr val="808080"/>
                </a:solidFill>
              </a:rPr>
              <a:t>Source: Baltic Exchange; Company estimates; breakeven rate excludes debt repayment</a:t>
            </a:r>
          </a:p>
        </p:txBody>
      </p:sp>
      <p:sp>
        <p:nvSpPr>
          <p:cNvPr id="18" name="Rectangle 17"/>
          <p:cNvSpPr/>
          <p:nvPr/>
        </p:nvSpPr>
        <p:spPr bwMode="auto">
          <a:xfrm>
            <a:off x="-903514" y="1132114"/>
            <a:ext cx="548640" cy="548640"/>
          </a:xfrm>
          <a:prstGeom prst="rect">
            <a:avLst/>
          </a:prstGeom>
          <a:solidFill>
            <a:srgbClr val="E9B523"/>
          </a:solidFill>
          <a:ln w="9525" cap="flat" cmpd="sng" algn="ctr">
            <a:solidFill>
              <a:srgbClr val="E9B52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pitchFamily="84" charset="0"/>
            </a:endParaRPr>
          </a:p>
        </p:txBody>
      </p:sp>
      <p:sp>
        <p:nvSpPr>
          <p:cNvPr id="19" name="Rectangle 18"/>
          <p:cNvSpPr/>
          <p:nvPr/>
        </p:nvSpPr>
        <p:spPr bwMode="auto">
          <a:xfrm>
            <a:off x="-903514" y="1937657"/>
            <a:ext cx="548640" cy="548640"/>
          </a:xfrm>
          <a:prstGeom prst="rect">
            <a:avLst/>
          </a:prstGeom>
          <a:solidFill>
            <a:srgbClr val="17102F"/>
          </a:solidFill>
          <a:ln w="9525" cap="flat" cmpd="sng" algn="ctr">
            <a:solidFill>
              <a:srgbClr val="17102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pitchFamily="84" charset="0"/>
            </a:endParaRPr>
          </a:p>
        </p:txBody>
      </p:sp>
      <p:sp>
        <p:nvSpPr>
          <p:cNvPr id="20" name="Rectangle 19"/>
          <p:cNvSpPr/>
          <p:nvPr/>
        </p:nvSpPr>
        <p:spPr bwMode="auto">
          <a:xfrm>
            <a:off x="-903514" y="2743200"/>
            <a:ext cx="548640" cy="548640"/>
          </a:xfrm>
          <a:prstGeom prst="rect">
            <a:avLst/>
          </a:prstGeom>
          <a:solidFill>
            <a:srgbClr val="BBE0E3"/>
          </a:solidFill>
          <a:ln w="9525" cap="flat" cmpd="sng" algn="ctr">
            <a:solidFill>
              <a:srgbClr val="BBE0E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pitchFamily="84" charset="0"/>
            </a:endParaRPr>
          </a:p>
        </p:txBody>
      </p:sp>
      <p:sp>
        <p:nvSpPr>
          <p:cNvPr id="21" name="Rectangle 20"/>
          <p:cNvSpPr/>
          <p:nvPr/>
        </p:nvSpPr>
        <p:spPr bwMode="auto">
          <a:xfrm>
            <a:off x="-903514" y="3548743"/>
            <a:ext cx="548640" cy="548640"/>
          </a:xfrm>
          <a:prstGeom prst="rect">
            <a:avLst/>
          </a:prstGeom>
          <a:solidFill>
            <a:srgbClr val="376092"/>
          </a:solidFill>
          <a:ln w="9525" cap="flat" cmpd="sng" algn="ctr">
            <a:solidFill>
              <a:srgbClr val="37609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pitchFamily="84" charset="0"/>
            </a:endParaRPr>
          </a:p>
        </p:txBody>
      </p:sp>
      <p:sp>
        <p:nvSpPr>
          <p:cNvPr id="23" name="Rectangle 22"/>
          <p:cNvSpPr/>
          <p:nvPr/>
        </p:nvSpPr>
        <p:spPr bwMode="auto">
          <a:xfrm>
            <a:off x="-903514" y="326571"/>
            <a:ext cx="548640" cy="548640"/>
          </a:xfrm>
          <a:prstGeom prst="rect">
            <a:avLst/>
          </a:prstGeom>
          <a:solidFill>
            <a:srgbClr val="C6AB38"/>
          </a:solidFill>
          <a:ln w="9525" cap="flat" cmpd="sng" algn="ctr">
            <a:solidFill>
              <a:srgbClr val="C6AB3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pitchFamily="84" charset="0"/>
            </a:endParaRPr>
          </a:p>
        </p:txBody>
      </p:sp>
      <p:sp>
        <p:nvSpPr>
          <p:cNvPr id="24" name="Rectangle 23"/>
          <p:cNvSpPr/>
          <p:nvPr/>
        </p:nvSpPr>
        <p:spPr bwMode="auto">
          <a:xfrm>
            <a:off x="-903514" y="4354286"/>
            <a:ext cx="548640" cy="548640"/>
          </a:xfrm>
          <a:prstGeom prst="rect">
            <a:avLst/>
          </a:prstGeom>
          <a:solidFill>
            <a:srgbClr val="595959"/>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pitchFamily="84" charset="0"/>
            </a:endParaRPr>
          </a:p>
        </p:txBody>
      </p:sp>
      <p:sp>
        <p:nvSpPr>
          <p:cNvPr id="16" name="Slide Number Placeholder 2"/>
          <p:cNvSpPr>
            <a:spLocks noGrp="1"/>
          </p:cNvSpPr>
          <p:nvPr>
            <p:ph type="sldNum" sz="quarter" idx="4"/>
          </p:nvPr>
        </p:nvSpPr>
        <p:spPr>
          <a:xfrm>
            <a:off x="6553200" y="6356350"/>
            <a:ext cx="2133600" cy="365125"/>
          </a:xfrm>
        </p:spPr>
        <p:txBody>
          <a:bodyPr/>
          <a:lstStyle/>
          <a:p>
            <a:fld id="{71FF206C-B09C-4C84-A301-5F9EEB2A4B60}" type="slidenum">
              <a:rPr lang="en-GB" smtClean="0">
                <a:solidFill>
                  <a:srgbClr val="000000">
                    <a:tint val="75000"/>
                  </a:srgbClr>
                </a:solidFill>
              </a:rPr>
              <a:pPr/>
              <a:t>10</a:t>
            </a:fld>
            <a:endParaRPr lang="en-GB" dirty="0">
              <a:solidFill>
                <a:srgbClr val="000000">
                  <a:tint val="75000"/>
                </a:srgbClr>
              </a:solidFill>
            </a:endParaRPr>
          </a:p>
        </p:txBody>
      </p:sp>
      <p:sp>
        <p:nvSpPr>
          <p:cNvPr id="26" name="Title 1"/>
          <p:cNvSpPr>
            <a:spLocks noGrp="1"/>
          </p:cNvSpPr>
          <p:nvPr>
            <p:ph type="title"/>
          </p:nvPr>
        </p:nvSpPr>
        <p:spPr>
          <a:xfrm>
            <a:off x="523461" y="110117"/>
            <a:ext cx="7875814" cy="66140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r>
              <a:rPr lang="en-GB" dirty="0"/>
              <a:t>Well Positioned for Market Recovery</a:t>
            </a:r>
          </a:p>
        </p:txBody>
      </p:sp>
      <p:graphicFrame>
        <p:nvGraphicFramePr>
          <p:cNvPr id="27" name="Chart 26">
            <a:extLst>
              <a:ext uri="{FF2B5EF4-FFF2-40B4-BE49-F238E27FC236}">
                <a16:creationId xmlns:lc="http://schemas.openxmlformats.org/drawingml/2006/lockedCanvas" xmlns="" xmlns:a16="http://schemas.microsoft.com/office/drawing/2014/main" xmlns:xdr="http://schemas.openxmlformats.org/drawingml/2006/spreadsheetDrawing" id="{00000000-0008-0000-0000-000002000000}"/>
              </a:ext>
            </a:extLst>
          </p:cNvPr>
          <p:cNvGraphicFramePr>
            <a:graphicFrameLocks/>
          </p:cNvGraphicFramePr>
          <p:nvPr>
            <p:extLst>
              <p:ext uri="{D42A27DB-BD31-4B8C-83A1-F6EECF244321}">
                <p14:modId xmlns:p14="http://schemas.microsoft.com/office/powerpoint/2010/main" val="2566976925"/>
              </p:ext>
            </p:extLst>
          </p:nvPr>
        </p:nvGraphicFramePr>
        <p:xfrm>
          <a:off x="380277" y="2021776"/>
          <a:ext cx="8385048" cy="451713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86650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6"/>
          <p:cNvGraphicFramePr>
            <a:graphicFrameLocks/>
          </p:cNvGraphicFramePr>
          <p:nvPr>
            <p:extLst/>
          </p:nvPr>
        </p:nvGraphicFramePr>
        <p:xfrm>
          <a:off x="366562" y="1999764"/>
          <a:ext cx="8412480" cy="43095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Object 1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0396"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endParaRPr kumimoji="0" lang="en-GB" sz="800" b="1" u="none" strike="noStrike" cap="none" normalizeH="0" dirty="0">
              <a:ln>
                <a:noFill/>
              </a:ln>
              <a:solidFill>
                <a:schemeClr val="tx1"/>
              </a:solidFill>
              <a:effectLst/>
              <a:latin typeface="Times"/>
              <a:sym typeface="Times"/>
            </a:endParaRPr>
          </a:p>
        </p:txBody>
      </p:sp>
      <p:sp>
        <p:nvSpPr>
          <p:cNvPr id="9" name="Title 1"/>
          <p:cNvSpPr>
            <a:spLocks noGrp="1"/>
          </p:cNvSpPr>
          <p:nvPr>
            <p:ph type="title"/>
          </p:nvPr>
        </p:nvSpPr>
        <p:spPr>
          <a:xfrm>
            <a:off x="521208" y="109728"/>
            <a:ext cx="7103535" cy="558892"/>
          </a:xfrm>
        </p:spPr>
        <p:txBody>
          <a:bodyPr anchor="ctr" anchorCtr="0"/>
          <a:lstStyle/>
          <a:p>
            <a:r>
              <a:rPr lang="en-GB" sz="2200" dirty="0"/>
              <a:t>Dry Bulk Rates &amp; Utilization</a:t>
            </a:r>
          </a:p>
        </p:txBody>
      </p:sp>
      <p:sp>
        <p:nvSpPr>
          <p:cNvPr id="15" name="Text Placeholder 2"/>
          <p:cNvSpPr txBox="1">
            <a:spLocks/>
          </p:cNvSpPr>
          <p:nvPr/>
        </p:nvSpPr>
        <p:spPr bwMode="auto">
          <a:xfrm>
            <a:off x="366561" y="1609900"/>
            <a:ext cx="8412480" cy="288000"/>
          </a:xfrm>
          <a:prstGeom prst="rect">
            <a:avLst/>
          </a:prstGeom>
          <a:solidFill>
            <a:srgbClr val="17102F"/>
          </a:solidFill>
          <a:ln>
            <a:noFill/>
          </a:ln>
          <a:extLst/>
        </p:spPr>
        <p:txBody>
          <a:bodyPr vert="horz" wrap="square" lIns="0" tIns="0" rIns="0" bIns="0" numCol="1" anchor="ctr" anchorCtr="0" compatLnSpc="1">
            <a:prstTxWarp prst="textNoShape">
              <a:avLst/>
            </a:prstTxWarp>
          </a:bodyPr>
          <a:lstStyle>
            <a:lvl1pPr marL="0" marR="0" indent="0" algn="ctr" defTabSz="683819" rtl="0" eaLnBrk="0" fontAlgn="auto" latinLnBrk="0" hangingPunct="0">
              <a:lnSpc>
                <a:spcPct val="100000"/>
              </a:lnSpc>
              <a:spcBef>
                <a:spcPts val="840"/>
              </a:spcBef>
              <a:spcAft>
                <a:spcPts val="0"/>
              </a:spcAft>
              <a:buClr>
                <a:srgbClr val="008080"/>
              </a:buClr>
              <a:buSzTx/>
              <a:buFont typeface="Arial" pitchFamily="34" charset="0"/>
              <a:buNone/>
              <a:tabLst/>
              <a:defRPr sz="1400" b="1" i="0" kern="1200" baseline="0">
                <a:solidFill>
                  <a:schemeClr val="bg1"/>
                </a:solidFill>
                <a:latin typeface="+mj-lt"/>
                <a:ea typeface="+mn-ea"/>
                <a:cs typeface="+mn-cs"/>
              </a:defRPr>
            </a:lvl1pPr>
            <a:lvl2pPr marL="146050" indent="-146050" algn="l" rtl="0" eaLnBrk="0" fontAlgn="base" hangingPunct="0">
              <a:spcBef>
                <a:spcPts val="300"/>
              </a:spcBef>
              <a:spcAft>
                <a:spcPct val="0"/>
              </a:spcAft>
              <a:buClr>
                <a:schemeClr val="accent2"/>
              </a:buClr>
              <a:buFont typeface="Arial" panose="020B0604020202020204" pitchFamily="34" charset="0"/>
              <a:buChar char="•"/>
              <a:defRPr b="1" kern="1200">
                <a:solidFill>
                  <a:schemeClr val="tx1"/>
                </a:solidFill>
                <a:latin typeface="+mn-lt"/>
                <a:ea typeface="+mn-ea"/>
                <a:cs typeface="+mn-cs"/>
              </a:defRPr>
            </a:lvl2pPr>
            <a:lvl3pPr marL="358775" indent="-179388" algn="l" rtl="0" eaLnBrk="0" fontAlgn="base" hangingPunct="0">
              <a:spcBef>
                <a:spcPts val="250"/>
              </a:spcBef>
              <a:spcAft>
                <a:spcPct val="0"/>
              </a:spcAft>
              <a:buFont typeface="Arial" panose="020B0604020202020204" pitchFamily="34" charset="0"/>
              <a:buChar char="–"/>
              <a:defRPr kern="1200">
                <a:solidFill>
                  <a:schemeClr val="tx1"/>
                </a:solidFill>
                <a:latin typeface="+mn-lt"/>
                <a:ea typeface="+mn-ea"/>
                <a:cs typeface="+mn-cs"/>
              </a:defRPr>
            </a:lvl3pPr>
            <a:lvl4pPr marL="539750" indent="-179388" algn="l" rtl="0" eaLnBrk="0" fontAlgn="base" hangingPunct="0">
              <a:spcBef>
                <a:spcPts val="25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defRPr b="1"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683819" rtl="0" eaLnBrk="0" fontAlgn="auto" latinLnBrk="0" hangingPunct="0">
              <a:lnSpc>
                <a:spcPct val="100000"/>
              </a:lnSpc>
              <a:spcBef>
                <a:spcPts val="840"/>
              </a:spcBef>
              <a:spcAft>
                <a:spcPts val="0"/>
              </a:spcAft>
              <a:buClr>
                <a:srgbClr val="008080"/>
              </a:buClr>
              <a:buSzTx/>
              <a:buFont typeface="Arial" pitchFamily="34" charset="0"/>
              <a:buNone/>
              <a:tabLst/>
              <a:defRPr/>
            </a:pPr>
            <a:r>
              <a:rPr kumimoji="0" lang="nb-NO"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Supply, demand and utilization rate - </a:t>
            </a:r>
            <a:r>
              <a:rPr kumimoji="0" lang="nb-NO"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dry bulk ships 10,000 dwt +</a:t>
            </a:r>
            <a:endParaRPr kumimoji="0" lang="en-US"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0" name="Title 1"/>
          <p:cNvSpPr txBox="1">
            <a:spLocks/>
          </p:cNvSpPr>
          <p:nvPr/>
        </p:nvSpPr>
        <p:spPr bwMode="auto">
          <a:xfrm>
            <a:off x="523461" y="1251120"/>
            <a:ext cx="8416144" cy="55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000" b="1">
                <a:solidFill>
                  <a:srgbClr val="C6AB38"/>
                </a:solidFill>
                <a:latin typeface="+mj-lt"/>
                <a:ea typeface="MS PGothic" pitchFamily="34" charset="-128"/>
                <a:cs typeface="MS PGothic" charset="0"/>
              </a:defRPr>
            </a:lvl1pPr>
            <a:lvl2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2pPr>
            <a:lvl3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3pPr>
            <a:lvl4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4pPr>
            <a:lvl5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5pPr>
            <a:lvl6pPr marL="457200" algn="l" rtl="0" fontAlgn="base">
              <a:spcBef>
                <a:spcPct val="0"/>
              </a:spcBef>
              <a:spcAft>
                <a:spcPct val="0"/>
              </a:spcAft>
              <a:defRPr sz="2000" b="1">
                <a:solidFill>
                  <a:srgbClr val="C6AB38"/>
                </a:solidFill>
                <a:latin typeface="Times" pitchFamily="84" charset="0"/>
              </a:defRPr>
            </a:lvl6pPr>
            <a:lvl7pPr marL="914400" algn="l" rtl="0" fontAlgn="base">
              <a:spcBef>
                <a:spcPct val="0"/>
              </a:spcBef>
              <a:spcAft>
                <a:spcPct val="0"/>
              </a:spcAft>
              <a:defRPr sz="2000" b="1">
                <a:solidFill>
                  <a:srgbClr val="C6AB38"/>
                </a:solidFill>
                <a:latin typeface="Times" pitchFamily="84" charset="0"/>
              </a:defRPr>
            </a:lvl7pPr>
            <a:lvl8pPr marL="1371600" algn="l" rtl="0" fontAlgn="base">
              <a:spcBef>
                <a:spcPct val="0"/>
              </a:spcBef>
              <a:spcAft>
                <a:spcPct val="0"/>
              </a:spcAft>
              <a:defRPr sz="2000" b="1">
                <a:solidFill>
                  <a:srgbClr val="C6AB38"/>
                </a:solidFill>
                <a:latin typeface="Times" pitchFamily="84" charset="0"/>
              </a:defRPr>
            </a:lvl8pPr>
            <a:lvl9pPr marL="1828800" algn="l" rtl="0" fontAlgn="base">
              <a:spcBef>
                <a:spcPct val="0"/>
              </a:spcBef>
              <a:spcAft>
                <a:spcPct val="0"/>
              </a:spcAft>
              <a:defRPr sz="2000" b="1">
                <a:solidFill>
                  <a:srgbClr val="C6AB38"/>
                </a:solidFill>
                <a:latin typeface="Times" pitchFamily="84" charset="0"/>
              </a:defRPr>
            </a:lvl9pPr>
          </a:lstStyle>
          <a:p>
            <a:r>
              <a:rPr lang="en-GB" sz="1700" kern="0" dirty="0">
                <a:solidFill>
                  <a:schemeClr val="tx1">
                    <a:lumMod val="85000"/>
                    <a:lumOff val="15000"/>
                  </a:schemeClr>
                </a:solidFill>
              </a:rPr>
              <a:t>Utilization improved in the fourth quarter; still at historically low levels</a:t>
            </a:r>
          </a:p>
        </p:txBody>
      </p:sp>
      <p:sp>
        <p:nvSpPr>
          <p:cNvPr id="20" name="Rectangle 19"/>
          <p:cNvSpPr/>
          <p:nvPr/>
        </p:nvSpPr>
        <p:spPr bwMode="auto">
          <a:xfrm>
            <a:off x="-903514" y="1132114"/>
            <a:ext cx="548640" cy="548640"/>
          </a:xfrm>
          <a:prstGeom prst="rect">
            <a:avLst/>
          </a:prstGeom>
          <a:solidFill>
            <a:srgbClr val="E9B523"/>
          </a:solidFill>
          <a:ln w="9525" cap="flat" cmpd="sng" algn="ctr">
            <a:solidFill>
              <a:srgbClr val="E9B52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21" name="Rectangle 20"/>
          <p:cNvSpPr/>
          <p:nvPr/>
        </p:nvSpPr>
        <p:spPr bwMode="auto">
          <a:xfrm>
            <a:off x="-903514" y="1937657"/>
            <a:ext cx="548640" cy="548640"/>
          </a:xfrm>
          <a:prstGeom prst="rect">
            <a:avLst/>
          </a:prstGeom>
          <a:solidFill>
            <a:srgbClr val="17102F"/>
          </a:solidFill>
          <a:ln w="9525" cap="flat" cmpd="sng" algn="ctr">
            <a:solidFill>
              <a:srgbClr val="17102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22" name="Rectangle 21"/>
          <p:cNvSpPr/>
          <p:nvPr/>
        </p:nvSpPr>
        <p:spPr bwMode="auto">
          <a:xfrm>
            <a:off x="-903514" y="2743200"/>
            <a:ext cx="548640" cy="548640"/>
          </a:xfrm>
          <a:prstGeom prst="rect">
            <a:avLst/>
          </a:prstGeom>
          <a:solidFill>
            <a:srgbClr val="BBE0E3"/>
          </a:solidFill>
          <a:ln w="9525" cap="flat" cmpd="sng" algn="ctr">
            <a:solidFill>
              <a:srgbClr val="BBE0E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23" name="Rectangle 22"/>
          <p:cNvSpPr/>
          <p:nvPr/>
        </p:nvSpPr>
        <p:spPr bwMode="auto">
          <a:xfrm>
            <a:off x="-903514" y="3548743"/>
            <a:ext cx="548640" cy="548640"/>
          </a:xfrm>
          <a:prstGeom prst="rect">
            <a:avLst/>
          </a:prstGeom>
          <a:solidFill>
            <a:srgbClr val="376092"/>
          </a:solidFill>
          <a:ln w="9525" cap="flat" cmpd="sng" algn="ctr">
            <a:solidFill>
              <a:srgbClr val="37609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24" name="Rectangle 23"/>
          <p:cNvSpPr/>
          <p:nvPr/>
        </p:nvSpPr>
        <p:spPr bwMode="auto">
          <a:xfrm>
            <a:off x="-903514" y="326571"/>
            <a:ext cx="548640" cy="548640"/>
          </a:xfrm>
          <a:prstGeom prst="rect">
            <a:avLst/>
          </a:prstGeom>
          <a:solidFill>
            <a:srgbClr val="C6AB38"/>
          </a:solidFill>
          <a:ln w="9525" cap="flat" cmpd="sng" algn="ctr">
            <a:solidFill>
              <a:srgbClr val="C6AB3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25" name="Rectangle 24"/>
          <p:cNvSpPr/>
          <p:nvPr/>
        </p:nvSpPr>
        <p:spPr bwMode="auto">
          <a:xfrm>
            <a:off x="-903514" y="4354286"/>
            <a:ext cx="548640" cy="548640"/>
          </a:xfrm>
          <a:prstGeom prst="rect">
            <a:avLst/>
          </a:prstGeom>
          <a:solidFill>
            <a:srgbClr val="595959"/>
          </a:solidFill>
          <a:ln w="9525" cap="flat" cmpd="sng" algn="ctr">
            <a:solidFill>
              <a:srgbClr val="37609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26" name="Content Placeholder 2"/>
          <p:cNvSpPr>
            <a:spLocks noGrp="1"/>
          </p:cNvSpPr>
          <p:nvPr>
            <p:ph idx="10"/>
          </p:nvPr>
        </p:nvSpPr>
        <p:spPr>
          <a:xfrm>
            <a:off x="396240" y="6275154"/>
            <a:ext cx="7370763" cy="449109"/>
          </a:xfrm>
        </p:spPr>
        <p:txBody>
          <a:bodyPr anchor="b" anchorCtr="0"/>
          <a:lstStyle/>
          <a:p>
            <a:r>
              <a:rPr lang="en-US" dirty="0">
                <a:solidFill>
                  <a:srgbClr val="808080"/>
                </a:solidFill>
              </a:rPr>
              <a:t>Source: Maritime Analytics</a:t>
            </a:r>
            <a:endParaRPr lang="en-US" dirty="0">
              <a:solidFill>
                <a:srgbClr val="C00000"/>
              </a:solidFill>
            </a:endParaRPr>
          </a:p>
        </p:txBody>
      </p:sp>
      <p:sp>
        <p:nvSpPr>
          <p:cNvPr id="18" name="Slide Number Placeholder 2"/>
          <p:cNvSpPr>
            <a:spLocks noGrp="1"/>
          </p:cNvSpPr>
          <p:nvPr>
            <p:ph type="sldNum" sz="quarter" idx="4"/>
          </p:nvPr>
        </p:nvSpPr>
        <p:spPr>
          <a:xfrm>
            <a:off x="6553200" y="6356350"/>
            <a:ext cx="2133600" cy="365125"/>
          </a:xfrm>
        </p:spPr>
        <p:txBody>
          <a:bodyPr/>
          <a:lstStyle/>
          <a:p>
            <a:fld id="{71FF206C-B09C-4C84-A301-5F9EEB2A4B60}" type="slidenum">
              <a:rPr lang="en-GB" smtClean="0">
                <a:solidFill>
                  <a:srgbClr val="000000">
                    <a:tint val="75000"/>
                  </a:srgbClr>
                </a:solidFill>
              </a:rPr>
              <a:pPr/>
              <a:t>11</a:t>
            </a:fld>
            <a:endParaRPr lang="en-GB" dirty="0">
              <a:solidFill>
                <a:srgbClr val="000000">
                  <a:tint val="75000"/>
                </a:srgbClr>
              </a:solidFill>
            </a:endParaRPr>
          </a:p>
        </p:txBody>
      </p:sp>
    </p:spTree>
    <p:extLst>
      <p:ext uri="{BB962C8B-B14F-4D97-AF65-F5344CB8AC3E}">
        <p14:creationId xmlns:p14="http://schemas.microsoft.com/office/powerpoint/2010/main" val="3418426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21208" y="109728"/>
            <a:ext cx="7103535" cy="558892"/>
          </a:xfrm>
        </p:spPr>
        <p:txBody>
          <a:bodyPr anchor="ctr" anchorCtr="0"/>
          <a:lstStyle/>
          <a:p>
            <a:r>
              <a:rPr lang="en-GB" sz="2200" dirty="0"/>
              <a:t>World Steel Production Showing Recent Improvement</a:t>
            </a:r>
          </a:p>
        </p:txBody>
      </p:sp>
      <p:sp>
        <p:nvSpPr>
          <p:cNvPr id="13" name="Text Placeholder 2"/>
          <p:cNvSpPr txBox="1">
            <a:spLocks/>
          </p:cNvSpPr>
          <p:nvPr/>
        </p:nvSpPr>
        <p:spPr bwMode="auto">
          <a:xfrm>
            <a:off x="366561" y="1609900"/>
            <a:ext cx="8412480" cy="288000"/>
          </a:xfrm>
          <a:prstGeom prst="rect">
            <a:avLst/>
          </a:prstGeom>
          <a:solidFill>
            <a:srgbClr val="17102F"/>
          </a:solidFill>
          <a:ln>
            <a:noFill/>
          </a:ln>
          <a:extLst/>
        </p:spPr>
        <p:txBody>
          <a:bodyPr vert="horz" wrap="square" lIns="0" tIns="0" rIns="0" bIns="0" numCol="1" anchor="ctr" anchorCtr="0" compatLnSpc="1">
            <a:prstTxWarp prst="textNoShape">
              <a:avLst/>
            </a:prstTxWarp>
          </a:bodyPr>
          <a:lstStyle>
            <a:lvl1pPr marL="0" marR="0" indent="0" algn="ctr" defTabSz="683819" rtl="0" eaLnBrk="0" fontAlgn="auto" latinLnBrk="0" hangingPunct="0">
              <a:lnSpc>
                <a:spcPct val="100000"/>
              </a:lnSpc>
              <a:spcBef>
                <a:spcPts val="840"/>
              </a:spcBef>
              <a:spcAft>
                <a:spcPts val="0"/>
              </a:spcAft>
              <a:buClr>
                <a:srgbClr val="008080"/>
              </a:buClr>
              <a:buSzTx/>
              <a:buFont typeface="Arial" pitchFamily="34" charset="0"/>
              <a:buNone/>
              <a:tabLst/>
              <a:defRPr sz="1400" b="1" i="0" kern="1200" baseline="0">
                <a:solidFill>
                  <a:schemeClr val="bg1"/>
                </a:solidFill>
                <a:latin typeface="+mj-lt"/>
                <a:ea typeface="+mn-ea"/>
                <a:cs typeface="+mn-cs"/>
              </a:defRPr>
            </a:lvl1pPr>
            <a:lvl2pPr marL="146050" indent="-146050" algn="l" rtl="0" eaLnBrk="0" fontAlgn="base" hangingPunct="0">
              <a:spcBef>
                <a:spcPts val="300"/>
              </a:spcBef>
              <a:spcAft>
                <a:spcPct val="0"/>
              </a:spcAft>
              <a:buClr>
                <a:schemeClr val="accent2"/>
              </a:buClr>
              <a:buFont typeface="Arial" panose="020B0604020202020204" pitchFamily="34" charset="0"/>
              <a:buChar char="•"/>
              <a:defRPr b="1" kern="1200">
                <a:solidFill>
                  <a:schemeClr val="tx1"/>
                </a:solidFill>
                <a:latin typeface="+mn-lt"/>
                <a:ea typeface="+mn-ea"/>
                <a:cs typeface="+mn-cs"/>
              </a:defRPr>
            </a:lvl2pPr>
            <a:lvl3pPr marL="358775" indent="-179388" algn="l" rtl="0" eaLnBrk="0" fontAlgn="base" hangingPunct="0">
              <a:spcBef>
                <a:spcPts val="250"/>
              </a:spcBef>
              <a:spcAft>
                <a:spcPct val="0"/>
              </a:spcAft>
              <a:buFont typeface="Arial" panose="020B0604020202020204" pitchFamily="34" charset="0"/>
              <a:buChar char="–"/>
              <a:defRPr kern="1200">
                <a:solidFill>
                  <a:schemeClr val="tx1"/>
                </a:solidFill>
                <a:latin typeface="+mn-lt"/>
                <a:ea typeface="+mn-ea"/>
                <a:cs typeface="+mn-cs"/>
              </a:defRPr>
            </a:lvl3pPr>
            <a:lvl4pPr marL="539750" indent="-179388" algn="l" rtl="0" eaLnBrk="0" fontAlgn="base" hangingPunct="0">
              <a:spcBef>
                <a:spcPts val="25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defRPr b="1"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683819" rtl="0" eaLnBrk="0" fontAlgn="auto" latinLnBrk="0" hangingPunct="0">
              <a:lnSpc>
                <a:spcPct val="100000"/>
              </a:lnSpc>
              <a:spcBef>
                <a:spcPts val="840"/>
              </a:spcBef>
              <a:spcAft>
                <a:spcPts val="0"/>
              </a:spcAft>
              <a:buClr>
                <a:srgbClr val="008080"/>
              </a:buClr>
              <a:buSzTx/>
              <a:buFont typeface="Arial" pitchFamily="34" charset="0"/>
              <a:buNone/>
              <a:tabLst/>
              <a:defRPr/>
            </a:pPr>
            <a:r>
              <a:rPr kumimoji="0" lang="nb-NO" b="1" i="0" u="none" strike="noStrike" kern="120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rPr>
              <a:t>Annual change in steel</a:t>
            </a:r>
            <a:r>
              <a:rPr kumimoji="0" lang="nb-NO" b="1" i="0" u="none" strike="noStrike" kern="1200" cap="none" spc="0" normalizeH="0" noProof="0" dirty="0">
                <a:ln>
                  <a:noFill/>
                </a:ln>
                <a:solidFill>
                  <a:sysClr val="window" lastClr="FFFFFF"/>
                </a:solidFill>
                <a:effectLst/>
                <a:uLnTx/>
                <a:uFillTx/>
                <a:latin typeface="Times New Roman" panose="02020603050405020304" pitchFamily="18" charset="0"/>
                <a:cs typeface="Times New Roman" panose="02020603050405020304" pitchFamily="18" charset="0"/>
              </a:rPr>
              <a:t> production</a:t>
            </a:r>
            <a:endParaRPr kumimoji="0" lang="en-US" b="1" i="0" u="none" strike="noStrike" kern="120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sp>
        <p:nvSpPr>
          <p:cNvPr id="14" name="Rectangle 13"/>
          <p:cNvSpPr/>
          <p:nvPr/>
        </p:nvSpPr>
        <p:spPr bwMode="auto">
          <a:xfrm>
            <a:off x="-903514" y="1132114"/>
            <a:ext cx="548640" cy="548640"/>
          </a:xfrm>
          <a:prstGeom prst="rect">
            <a:avLst/>
          </a:prstGeom>
          <a:solidFill>
            <a:srgbClr val="E9B523"/>
          </a:solidFill>
          <a:ln w="9525" cap="flat" cmpd="sng" algn="ctr">
            <a:solidFill>
              <a:srgbClr val="E9B52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15" name="Rectangle 14"/>
          <p:cNvSpPr/>
          <p:nvPr/>
        </p:nvSpPr>
        <p:spPr bwMode="auto">
          <a:xfrm>
            <a:off x="-903514" y="1937657"/>
            <a:ext cx="548640" cy="548640"/>
          </a:xfrm>
          <a:prstGeom prst="rect">
            <a:avLst/>
          </a:prstGeom>
          <a:solidFill>
            <a:srgbClr val="17102F"/>
          </a:solidFill>
          <a:ln w="9525" cap="flat" cmpd="sng" algn="ctr">
            <a:solidFill>
              <a:srgbClr val="17102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16" name="Rectangle 15"/>
          <p:cNvSpPr/>
          <p:nvPr/>
        </p:nvSpPr>
        <p:spPr bwMode="auto">
          <a:xfrm>
            <a:off x="-903514" y="2743200"/>
            <a:ext cx="548640" cy="548640"/>
          </a:xfrm>
          <a:prstGeom prst="rect">
            <a:avLst/>
          </a:prstGeom>
          <a:solidFill>
            <a:srgbClr val="BBE0E3"/>
          </a:solidFill>
          <a:ln w="9525" cap="flat" cmpd="sng" algn="ctr">
            <a:solidFill>
              <a:srgbClr val="BBE0E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17" name="Rectangle 16"/>
          <p:cNvSpPr/>
          <p:nvPr/>
        </p:nvSpPr>
        <p:spPr bwMode="auto">
          <a:xfrm>
            <a:off x="-903514" y="3548743"/>
            <a:ext cx="548640" cy="548640"/>
          </a:xfrm>
          <a:prstGeom prst="rect">
            <a:avLst/>
          </a:prstGeom>
          <a:solidFill>
            <a:srgbClr val="376092"/>
          </a:solidFill>
          <a:ln w="9525" cap="flat" cmpd="sng" algn="ctr">
            <a:solidFill>
              <a:srgbClr val="37609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18" name="Rectangle 17"/>
          <p:cNvSpPr/>
          <p:nvPr/>
        </p:nvSpPr>
        <p:spPr bwMode="auto">
          <a:xfrm>
            <a:off x="-903514" y="326571"/>
            <a:ext cx="548640" cy="548640"/>
          </a:xfrm>
          <a:prstGeom prst="rect">
            <a:avLst/>
          </a:prstGeom>
          <a:solidFill>
            <a:srgbClr val="C6AB38"/>
          </a:solidFill>
          <a:ln w="9525" cap="flat" cmpd="sng" algn="ctr">
            <a:solidFill>
              <a:srgbClr val="C6AB3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19" name="Rectangle 18"/>
          <p:cNvSpPr/>
          <p:nvPr/>
        </p:nvSpPr>
        <p:spPr bwMode="auto">
          <a:xfrm>
            <a:off x="-903514" y="4354286"/>
            <a:ext cx="548640" cy="548640"/>
          </a:xfrm>
          <a:prstGeom prst="rect">
            <a:avLst/>
          </a:prstGeom>
          <a:solidFill>
            <a:srgbClr val="595959"/>
          </a:solidFill>
          <a:ln w="9525" cap="flat" cmpd="sng" algn="ctr">
            <a:solidFill>
              <a:srgbClr val="37609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20" name="Content Placeholder 2"/>
          <p:cNvSpPr>
            <a:spLocks noGrp="1"/>
          </p:cNvSpPr>
          <p:nvPr>
            <p:ph idx="10"/>
          </p:nvPr>
        </p:nvSpPr>
        <p:spPr>
          <a:xfrm>
            <a:off x="396240" y="6275154"/>
            <a:ext cx="7370763" cy="449109"/>
          </a:xfrm>
        </p:spPr>
        <p:txBody>
          <a:bodyPr anchor="b" anchorCtr="0"/>
          <a:lstStyle/>
          <a:p>
            <a:r>
              <a:rPr lang="en-US" dirty="0">
                <a:solidFill>
                  <a:srgbClr val="808080"/>
                </a:solidFill>
              </a:rPr>
              <a:t>Source: SSY, December 2016</a:t>
            </a:r>
          </a:p>
        </p:txBody>
      </p:sp>
      <p:sp>
        <p:nvSpPr>
          <p:cNvPr id="21" name="Slide Number Placeholder 2"/>
          <p:cNvSpPr>
            <a:spLocks noGrp="1"/>
          </p:cNvSpPr>
          <p:nvPr>
            <p:ph type="sldNum" sz="quarter" idx="4"/>
          </p:nvPr>
        </p:nvSpPr>
        <p:spPr>
          <a:xfrm>
            <a:off x="6553200" y="6356350"/>
            <a:ext cx="2133600" cy="365125"/>
          </a:xfrm>
        </p:spPr>
        <p:txBody>
          <a:bodyPr/>
          <a:lstStyle/>
          <a:p>
            <a:fld id="{71FF206C-B09C-4C84-A301-5F9EEB2A4B60}" type="slidenum">
              <a:rPr lang="en-GB" smtClean="0">
                <a:solidFill>
                  <a:srgbClr val="000000">
                    <a:tint val="75000"/>
                  </a:srgbClr>
                </a:solidFill>
              </a:rPr>
              <a:pPr/>
              <a:t>12</a:t>
            </a:fld>
            <a:endParaRPr lang="en-GB" dirty="0">
              <a:solidFill>
                <a:srgbClr val="000000">
                  <a:tint val="75000"/>
                </a:srgbClr>
              </a:solidFill>
            </a:endParaRPr>
          </a:p>
        </p:txBody>
      </p:sp>
      <p:graphicFrame>
        <p:nvGraphicFramePr>
          <p:cNvPr id="22" name="Chart 21"/>
          <p:cNvGraphicFramePr>
            <a:graphicFrameLocks/>
          </p:cNvGraphicFramePr>
          <p:nvPr>
            <p:extLst/>
          </p:nvPr>
        </p:nvGraphicFramePr>
        <p:xfrm>
          <a:off x="396240" y="2063714"/>
          <a:ext cx="8412480" cy="4581144"/>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bwMode="auto">
          <a:xfrm>
            <a:off x="7844119" y="3548743"/>
            <a:ext cx="842682" cy="1148763"/>
          </a:xfrm>
          <a:prstGeom prst="rect">
            <a:avLst/>
          </a:prstGeom>
          <a:noFill/>
          <a:ln w="19050" cap="flat" cmpd="sng" algn="ctr">
            <a:solidFill>
              <a:srgbClr val="17102F"/>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Tree>
    <p:extLst>
      <p:ext uri="{BB962C8B-B14F-4D97-AF65-F5344CB8AC3E}">
        <p14:creationId xmlns:p14="http://schemas.microsoft.com/office/powerpoint/2010/main" val="3514670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21208" y="109728"/>
            <a:ext cx="7103535" cy="558892"/>
          </a:xfrm>
        </p:spPr>
        <p:txBody>
          <a:bodyPr anchor="ctr" anchorCtr="0"/>
          <a:lstStyle/>
          <a:p>
            <a:r>
              <a:rPr lang="en-GB" sz="2200" dirty="0"/>
              <a:t>Coal Imports Continue to Trend Higher</a:t>
            </a:r>
          </a:p>
        </p:txBody>
      </p:sp>
      <p:sp>
        <p:nvSpPr>
          <p:cNvPr id="11" name="Text Placeholder 2"/>
          <p:cNvSpPr txBox="1">
            <a:spLocks/>
          </p:cNvSpPr>
          <p:nvPr/>
        </p:nvSpPr>
        <p:spPr bwMode="auto">
          <a:xfrm>
            <a:off x="366561" y="1609900"/>
            <a:ext cx="8412480" cy="288000"/>
          </a:xfrm>
          <a:prstGeom prst="rect">
            <a:avLst/>
          </a:prstGeom>
          <a:solidFill>
            <a:srgbClr val="161131"/>
          </a:solidFill>
          <a:ln>
            <a:noFill/>
          </a:ln>
          <a:extLst/>
        </p:spPr>
        <p:txBody>
          <a:bodyPr vert="horz" wrap="square" lIns="0" tIns="0" rIns="0" bIns="0" numCol="1" anchor="ctr" anchorCtr="0" compatLnSpc="1">
            <a:prstTxWarp prst="textNoShape">
              <a:avLst/>
            </a:prstTxWarp>
          </a:bodyPr>
          <a:lstStyle>
            <a:lvl1pPr marL="0" marR="0" indent="0" algn="ctr" defTabSz="683819" rtl="0" eaLnBrk="0" fontAlgn="auto" latinLnBrk="0" hangingPunct="0">
              <a:lnSpc>
                <a:spcPct val="100000"/>
              </a:lnSpc>
              <a:spcBef>
                <a:spcPts val="840"/>
              </a:spcBef>
              <a:spcAft>
                <a:spcPts val="0"/>
              </a:spcAft>
              <a:buClr>
                <a:srgbClr val="008080"/>
              </a:buClr>
              <a:buSzTx/>
              <a:buFont typeface="Arial" pitchFamily="34" charset="0"/>
              <a:buNone/>
              <a:tabLst/>
              <a:defRPr sz="1400" b="1" i="0" kern="1200" baseline="0">
                <a:solidFill>
                  <a:schemeClr val="bg1"/>
                </a:solidFill>
                <a:latin typeface="+mj-lt"/>
                <a:ea typeface="+mn-ea"/>
                <a:cs typeface="+mn-cs"/>
              </a:defRPr>
            </a:lvl1pPr>
            <a:lvl2pPr marL="146050" indent="-146050" algn="l" rtl="0" eaLnBrk="0" fontAlgn="base" hangingPunct="0">
              <a:spcBef>
                <a:spcPts val="300"/>
              </a:spcBef>
              <a:spcAft>
                <a:spcPct val="0"/>
              </a:spcAft>
              <a:buClr>
                <a:schemeClr val="accent2"/>
              </a:buClr>
              <a:buFont typeface="Arial" panose="020B0604020202020204" pitchFamily="34" charset="0"/>
              <a:buChar char="•"/>
              <a:defRPr b="1" kern="1200">
                <a:solidFill>
                  <a:schemeClr val="tx1"/>
                </a:solidFill>
                <a:latin typeface="+mn-lt"/>
                <a:ea typeface="+mn-ea"/>
                <a:cs typeface="+mn-cs"/>
              </a:defRPr>
            </a:lvl2pPr>
            <a:lvl3pPr marL="358775" indent="-179388" algn="l" rtl="0" eaLnBrk="0" fontAlgn="base" hangingPunct="0">
              <a:spcBef>
                <a:spcPts val="250"/>
              </a:spcBef>
              <a:spcAft>
                <a:spcPct val="0"/>
              </a:spcAft>
              <a:buFont typeface="Arial" panose="020B0604020202020204" pitchFamily="34" charset="0"/>
              <a:buChar char="–"/>
              <a:defRPr kern="1200">
                <a:solidFill>
                  <a:schemeClr val="tx1"/>
                </a:solidFill>
                <a:latin typeface="+mn-lt"/>
                <a:ea typeface="+mn-ea"/>
                <a:cs typeface="+mn-cs"/>
              </a:defRPr>
            </a:lvl3pPr>
            <a:lvl4pPr marL="539750" indent="-179388" algn="l" rtl="0" eaLnBrk="0" fontAlgn="base" hangingPunct="0">
              <a:spcBef>
                <a:spcPts val="25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defRPr b="1"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683819" rtl="0" eaLnBrk="0" fontAlgn="auto" latinLnBrk="0" hangingPunct="0">
              <a:lnSpc>
                <a:spcPct val="100000"/>
              </a:lnSpc>
              <a:spcBef>
                <a:spcPts val="840"/>
              </a:spcBef>
              <a:spcAft>
                <a:spcPts val="0"/>
              </a:spcAft>
              <a:buClr>
                <a:srgbClr val="008080"/>
              </a:buClr>
              <a:buSzTx/>
              <a:buFont typeface="Arial" pitchFamily="34" charset="0"/>
              <a:buNone/>
              <a:tabLst/>
              <a:defRPr/>
            </a:pPr>
            <a:r>
              <a:rPr kumimoji="0" lang="nb-NO" b="1" i="0" u="none" strike="noStrike" kern="120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rPr>
              <a:t>Seaborne coal imports by major</a:t>
            </a:r>
            <a:r>
              <a:rPr kumimoji="0" lang="nb-NO" b="1" i="0" u="none" strike="noStrike" kern="1200" cap="none" spc="0" normalizeH="0" noProof="0" dirty="0">
                <a:ln>
                  <a:noFill/>
                </a:ln>
                <a:solidFill>
                  <a:sysClr val="window" lastClr="FFFFFF"/>
                </a:solidFill>
                <a:effectLst/>
                <a:uLnTx/>
                <a:uFillTx/>
                <a:latin typeface="Times New Roman" panose="02020603050405020304" pitchFamily="18" charset="0"/>
                <a:cs typeface="Times New Roman" panose="02020603050405020304" pitchFamily="18" charset="0"/>
              </a:rPr>
              <a:t> importing countries</a:t>
            </a:r>
            <a:endParaRPr kumimoji="0" lang="en-US" b="1" i="0" u="none" strike="noStrike" kern="120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sp>
        <p:nvSpPr>
          <p:cNvPr id="12" name="Title 1"/>
          <p:cNvSpPr txBox="1">
            <a:spLocks/>
          </p:cNvSpPr>
          <p:nvPr/>
        </p:nvSpPr>
        <p:spPr bwMode="auto">
          <a:xfrm>
            <a:off x="523460" y="1251120"/>
            <a:ext cx="8620539" cy="355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000" b="1">
                <a:solidFill>
                  <a:srgbClr val="C6AB38"/>
                </a:solidFill>
                <a:latin typeface="+mj-lt"/>
                <a:ea typeface="MS PGothic" pitchFamily="34" charset="-128"/>
                <a:cs typeface="MS PGothic" charset="0"/>
              </a:defRPr>
            </a:lvl1pPr>
            <a:lvl2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2pPr>
            <a:lvl3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3pPr>
            <a:lvl4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4pPr>
            <a:lvl5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5pPr>
            <a:lvl6pPr marL="457200" algn="l" rtl="0" fontAlgn="base">
              <a:spcBef>
                <a:spcPct val="0"/>
              </a:spcBef>
              <a:spcAft>
                <a:spcPct val="0"/>
              </a:spcAft>
              <a:defRPr sz="2000" b="1">
                <a:solidFill>
                  <a:srgbClr val="C6AB38"/>
                </a:solidFill>
                <a:latin typeface="Times" pitchFamily="84" charset="0"/>
              </a:defRPr>
            </a:lvl6pPr>
            <a:lvl7pPr marL="914400" algn="l" rtl="0" fontAlgn="base">
              <a:spcBef>
                <a:spcPct val="0"/>
              </a:spcBef>
              <a:spcAft>
                <a:spcPct val="0"/>
              </a:spcAft>
              <a:defRPr sz="2000" b="1">
                <a:solidFill>
                  <a:srgbClr val="C6AB38"/>
                </a:solidFill>
                <a:latin typeface="Times" pitchFamily="84" charset="0"/>
              </a:defRPr>
            </a:lvl7pPr>
            <a:lvl8pPr marL="1371600" algn="l" rtl="0" fontAlgn="base">
              <a:spcBef>
                <a:spcPct val="0"/>
              </a:spcBef>
              <a:spcAft>
                <a:spcPct val="0"/>
              </a:spcAft>
              <a:defRPr sz="2000" b="1">
                <a:solidFill>
                  <a:srgbClr val="C6AB38"/>
                </a:solidFill>
                <a:latin typeface="Times" pitchFamily="84" charset="0"/>
              </a:defRPr>
            </a:lvl8pPr>
            <a:lvl9pPr marL="1828800" algn="l" rtl="0" fontAlgn="base">
              <a:spcBef>
                <a:spcPct val="0"/>
              </a:spcBef>
              <a:spcAft>
                <a:spcPct val="0"/>
              </a:spcAft>
              <a:defRPr sz="2000" b="1">
                <a:solidFill>
                  <a:srgbClr val="C6AB38"/>
                </a:solidFill>
                <a:latin typeface="Times" pitchFamily="84" charset="0"/>
              </a:defRPr>
            </a:lvl9pPr>
          </a:lstStyle>
          <a:p>
            <a:r>
              <a:rPr lang="en-GB" sz="1700" kern="0" dirty="0">
                <a:solidFill>
                  <a:schemeClr val="tx1">
                    <a:lumMod val="85000"/>
                    <a:lumOff val="15000"/>
                  </a:schemeClr>
                </a:solidFill>
              </a:rPr>
              <a:t>Imports into Asia were strong throughout 2016; Europe turned in the second half of 2016</a:t>
            </a:r>
            <a:endParaRPr lang="en-GB" sz="1700" strike="sngStrike" kern="0" dirty="0">
              <a:solidFill>
                <a:schemeClr val="tx1">
                  <a:lumMod val="85000"/>
                  <a:lumOff val="15000"/>
                </a:schemeClr>
              </a:solidFill>
            </a:endParaRPr>
          </a:p>
        </p:txBody>
      </p:sp>
      <p:sp>
        <p:nvSpPr>
          <p:cNvPr id="19" name="Rectangle 18"/>
          <p:cNvSpPr/>
          <p:nvPr/>
        </p:nvSpPr>
        <p:spPr bwMode="auto">
          <a:xfrm>
            <a:off x="-903514" y="1132114"/>
            <a:ext cx="548640" cy="548640"/>
          </a:xfrm>
          <a:prstGeom prst="rect">
            <a:avLst/>
          </a:prstGeom>
          <a:solidFill>
            <a:srgbClr val="E9B523"/>
          </a:solidFill>
          <a:ln w="9525" cap="flat" cmpd="sng" algn="ctr">
            <a:solidFill>
              <a:srgbClr val="E9B52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20" name="Rectangle 19"/>
          <p:cNvSpPr/>
          <p:nvPr/>
        </p:nvSpPr>
        <p:spPr bwMode="auto">
          <a:xfrm>
            <a:off x="-903514" y="1937657"/>
            <a:ext cx="548640" cy="548640"/>
          </a:xfrm>
          <a:prstGeom prst="rect">
            <a:avLst/>
          </a:prstGeom>
          <a:solidFill>
            <a:srgbClr val="17102F"/>
          </a:solidFill>
          <a:ln w="9525" cap="flat" cmpd="sng" algn="ctr">
            <a:solidFill>
              <a:srgbClr val="17102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21" name="Rectangle 20"/>
          <p:cNvSpPr/>
          <p:nvPr/>
        </p:nvSpPr>
        <p:spPr bwMode="auto">
          <a:xfrm>
            <a:off x="-903514" y="2743200"/>
            <a:ext cx="548640" cy="548640"/>
          </a:xfrm>
          <a:prstGeom prst="rect">
            <a:avLst/>
          </a:prstGeom>
          <a:solidFill>
            <a:srgbClr val="BBE0E3"/>
          </a:solidFill>
          <a:ln w="9525" cap="flat" cmpd="sng" algn="ctr">
            <a:solidFill>
              <a:srgbClr val="BBE0E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22" name="Rectangle 21"/>
          <p:cNvSpPr/>
          <p:nvPr/>
        </p:nvSpPr>
        <p:spPr bwMode="auto">
          <a:xfrm>
            <a:off x="-903514" y="3548743"/>
            <a:ext cx="548640" cy="548640"/>
          </a:xfrm>
          <a:prstGeom prst="rect">
            <a:avLst/>
          </a:prstGeom>
          <a:solidFill>
            <a:srgbClr val="376092"/>
          </a:solidFill>
          <a:ln w="9525" cap="flat" cmpd="sng" algn="ctr">
            <a:solidFill>
              <a:srgbClr val="37609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23" name="Rectangle 22"/>
          <p:cNvSpPr/>
          <p:nvPr/>
        </p:nvSpPr>
        <p:spPr bwMode="auto">
          <a:xfrm>
            <a:off x="-903514" y="326571"/>
            <a:ext cx="548640" cy="548640"/>
          </a:xfrm>
          <a:prstGeom prst="rect">
            <a:avLst/>
          </a:prstGeom>
          <a:solidFill>
            <a:srgbClr val="C6AB38"/>
          </a:solidFill>
          <a:ln w="9525" cap="flat" cmpd="sng" algn="ctr">
            <a:solidFill>
              <a:srgbClr val="C6AB3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24" name="Rectangle 23"/>
          <p:cNvSpPr/>
          <p:nvPr/>
        </p:nvSpPr>
        <p:spPr bwMode="auto">
          <a:xfrm>
            <a:off x="-903514" y="4354286"/>
            <a:ext cx="548640" cy="548640"/>
          </a:xfrm>
          <a:prstGeom prst="rect">
            <a:avLst/>
          </a:prstGeom>
          <a:solidFill>
            <a:srgbClr val="595959"/>
          </a:solidFill>
          <a:ln w="9525" cap="flat" cmpd="sng" algn="ctr">
            <a:solidFill>
              <a:srgbClr val="37609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15" name="Slide Number Placeholder 2"/>
          <p:cNvSpPr>
            <a:spLocks noGrp="1"/>
          </p:cNvSpPr>
          <p:nvPr>
            <p:ph type="sldNum" sz="quarter" idx="4"/>
          </p:nvPr>
        </p:nvSpPr>
        <p:spPr>
          <a:xfrm>
            <a:off x="6553200" y="6356350"/>
            <a:ext cx="2133600" cy="365125"/>
          </a:xfrm>
        </p:spPr>
        <p:txBody>
          <a:bodyPr/>
          <a:lstStyle/>
          <a:p>
            <a:fld id="{71FF206C-B09C-4C84-A301-5F9EEB2A4B60}" type="slidenum">
              <a:rPr lang="en-GB" smtClean="0">
                <a:solidFill>
                  <a:srgbClr val="000000">
                    <a:tint val="75000"/>
                  </a:srgbClr>
                </a:solidFill>
              </a:rPr>
              <a:pPr/>
              <a:t>13</a:t>
            </a:fld>
            <a:endParaRPr lang="en-GB" dirty="0">
              <a:solidFill>
                <a:srgbClr val="000000">
                  <a:tint val="75000"/>
                </a:srgbClr>
              </a:solidFill>
            </a:endParaRPr>
          </a:p>
        </p:txBody>
      </p:sp>
      <p:sp>
        <p:nvSpPr>
          <p:cNvPr id="26" name="Content Placeholder 2"/>
          <p:cNvSpPr>
            <a:spLocks noGrp="1"/>
          </p:cNvSpPr>
          <p:nvPr>
            <p:ph idx="10"/>
          </p:nvPr>
        </p:nvSpPr>
        <p:spPr>
          <a:xfrm>
            <a:off x="396240" y="6275154"/>
            <a:ext cx="7370763" cy="449109"/>
          </a:xfrm>
        </p:spPr>
        <p:txBody>
          <a:bodyPr anchor="b" anchorCtr="0"/>
          <a:lstStyle/>
          <a:p>
            <a:r>
              <a:rPr lang="en-US" dirty="0">
                <a:solidFill>
                  <a:srgbClr val="808080"/>
                </a:solidFill>
              </a:rPr>
              <a:t>Source: Maritime Analytics</a:t>
            </a:r>
            <a:endParaRPr lang="en-US" dirty="0">
              <a:solidFill>
                <a:srgbClr val="C00000"/>
              </a:solidFill>
            </a:endParaRPr>
          </a:p>
        </p:txBody>
      </p:sp>
      <p:graphicFrame>
        <p:nvGraphicFramePr>
          <p:cNvPr id="14" name="Chart 13">
            <a:extLst>
              <a:ext uri="{FF2B5EF4-FFF2-40B4-BE49-F238E27FC236}">
                <a16:creationId xmlns="" xmlns:a16="http://schemas.microsoft.com/office/drawing/2014/main" id="{27FFA3CD-A7E1-4A42-92BA-9620D572FA43}"/>
              </a:ext>
            </a:extLst>
          </p:cNvPr>
          <p:cNvGraphicFramePr>
            <a:graphicFrameLocks/>
          </p:cNvGraphicFramePr>
          <p:nvPr>
            <p:extLst/>
          </p:nvPr>
        </p:nvGraphicFramePr>
        <p:xfrm>
          <a:off x="396240" y="2211977"/>
          <a:ext cx="8412480" cy="41650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121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470"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endParaRPr kumimoji="0" lang="en-GB" sz="800" b="1" u="none" strike="noStrike" cap="none" normalizeH="0" dirty="0">
              <a:ln>
                <a:noFill/>
              </a:ln>
              <a:solidFill>
                <a:schemeClr val="tx1"/>
              </a:solidFill>
              <a:effectLst/>
              <a:latin typeface="Times"/>
              <a:sym typeface="Times"/>
            </a:endParaRPr>
          </a:p>
        </p:txBody>
      </p:sp>
      <p:sp>
        <p:nvSpPr>
          <p:cNvPr id="18" name="Title 1"/>
          <p:cNvSpPr>
            <a:spLocks noGrp="1"/>
          </p:cNvSpPr>
          <p:nvPr>
            <p:ph type="title"/>
          </p:nvPr>
        </p:nvSpPr>
        <p:spPr>
          <a:xfrm>
            <a:off x="521208" y="109728"/>
            <a:ext cx="7103535" cy="558892"/>
          </a:xfrm>
        </p:spPr>
        <p:txBody>
          <a:bodyPr anchor="ctr" anchorCtr="0"/>
          <a:lstStyle/>
          <a:p>
            <a:r>
              <a:rPr lang="en-GB" sz="2200" dirty="0"/>
              <a:t>Order Book at Historically Low Levels</a:t>
            </a:r>
          </a:p>
        </p:txBody>
      </p:sp>
      <p:sp>
        <p:nvSpPr>
          <p:cNvPr id="25" name="Rectangle 24"/>
          <p:cNvSpPr/>
          <p:nvPr/>
        </p:nvSpPr>
        <p:spPr bwMode="auto">
          <a:xfrm>
            <a:off x="-903514" y="1132114"/>
            <a:ext cx="548640" cy="548640"/>
          </a:xfrm>
          <a:prstGeom prst="rect">
            <a:avLst/>
          </a:prstGeom>
          <a:solidFill>
            <a:srgbClr val="E9B523"/>
          </a:solidFill>
          <a:ln w="9525" cap="flat" cmpd="sng" algn="ctr">
            <a:solidFill>
              <a:srgbClr val="E9B52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28" name="Rectangle 27"/>
          <p:cNvSpPr/>
          <p:nvPr/>
        </p:nvSpPr>
        <p:spPr bwMode="auto">
          <a:xfrm>
            <a:off x="-903514" y="1937657"/>
            <a:ext cx="548640" cy="548640"/>
          </a:xfrm>
          <a:prstGeom prst="rect">
            <a:avLst/>
          </a:prstGeom>
          <a:solidFill>
            <a:srgbClr val="17102F"/>
          </a:solidFill>
          <a:ln w="9525" cap="flat" cmpd="sng" algn="ctr">
            <a:solidFill>
              <a:srgbClr val="17102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39" name="Rectangle 38"/>
          <p:cNvSpPr/>
          <p:nvPr/>
        </p:nvSpPr>
        <p:spPr bwMode="auto">
          <a:xfrm>
            <a:off x="-903514" y="2743200"/>
            <a:ext cx="548640" cy="548640"/>
          </a:xfrm>
          <a:prstGeom prst="rect">
            <a:avLst/>
          </a:prstGeom>
          <a:solidFill>
            <a:srgbClr val="BBE0E3"/>
          </a:solidFill>
          <a:ln w="9525" cap="flat" cmpd="sng" algn="ctr">
            <a:solidFill>
              <a:srgbClr val="BBE0E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40" name="Rectangle 39"/>
          <p:cNvSpPr/>
          <p:nvPr/>
        </p:nvSpPr>
        <p:spPr bwMode="auto">
          <a:xfrm>
            <a:off x="-903514" y="3548743"/>
            <a:ext cx="548640" cy="548640"/>
          </a:xfrm>
          <a:prstGeom prst="rect">
            <a:avLst/>
          </a:prstGeom>
          <a:solidFill>
            <a:srgbClr val="376092"/>
          </a:solidFill>
          <a:ln w="9525" cap="flat" cmpd="sng" algn="ctr">
            <a:solidFill>
              <a:srgbClr val="37609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41" name="Rectangle 40"/>
          <p:cNvSpPr/>
          <p:nvPr/>
        </p:nvSpPr>
        <p:spPr bwMode="auto">
          <a:xfrm>
            <a:off x="-903514" y="326571"/>
            <a:ext cx="548640" cy="548640"/>
          </a:xfrm>
          <a:prstGeom prst="rect">
            <a:avLst/>
          </a:prstGeom>
          <a:solidFill>
            <a:srgbClr val="C6AB38"/>
          </a:solidFill>
          <a:ln w="9525" cap="flat" cmpd="sng" algn="ctr">
            <a:solidFill>
              <a:srgbClr val="C6AB3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42" name="Rectangle 41"/>
          <p:cNvSpPr/>
          <p:nvPr/>
        </p:nvSpPr>
        <p:spPr bwMode="auto">
          <a:xfrm>
            <a:off x="-903514" y="4354286"/>
            <a:ext cx="548640" cy="548640"/>
          </a:xfrm>
          <a:prstGeom prst="rect">
            <a:avLst/>
          </a:prstGeom>
          <a:solidFill>
            <a:srgbClr val="595959"/>
          </a:solidFill>
          <a:ln w="9525" cap="flat" cmpd="sng" algn="ctr">
            <a:solidFill>
              <a:srgbClr val="37609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26" name="Slide Number Placeholder 2"/>
          <p:cNvSpPr>
            <a:spLocks noGrp="1"/>
          </p:cNvSpPr>
          <p:nvPr>
            <p:ph type="sldNum" sz="quarter" idx="4"/>
          </p:nvPr>
        </p:nvSpPr>
        <p:spPr>
          <a:xfrm>
            <a:off x="6553200" y="6356350"/>
            <a:ext cx="2133600" cy="365125"/>
          </a:xfrm>
        </p:spPr>
        <p:txBody>
          <a:bodyPr/>
          <a:lstStyle/>
          <a:p>
            <a:fld id="{71FF206C-B09C-4C84-A301-5F9EEB2A4B60}" type="slidenum">
              <a:rPr lang="en-GB" smtClean="0">
                <a:solidFill>
                  <a:srgbClr val="000000">
                    <a:tint val="75000"/>
                  </a:srgbClr>
                </a:solidFill>
              </a:rPr>
              <a:pPr/>
              <a:t>14</a:t>
            </a:fld>
            <a:endParaRPr lang="en-GB" dirty="0">
              <a:solidFill>
                <a:srgbClr val="000000">
                  <a:tint val="75000"/>
                </a:srgbClr>
              </a:solidFill>
            </a:endParaRPr>
          </a:p>
        </p:txBody>
      </p:sp>
      <p:sp>
        <p:nvSpPr>
          <p:cNvPr id="43" name="Text Placeholder 2"/>
          <p:cNvSpPr txBox="1">
            <a:spLocks/>
          </p:cNvSpPr>
          <p:nvPr/>
        </p:nvSpPr>
        <p:spPr bwMode="auto">
          <a:xfrm>
            <a:off x="366561" y="1609900"/>
            <a:ext cx="8412480" cy="288000"/>
          </a:xfrm>
          <a:prstGeom prst="rect">
            <a:avLst/>
          </a:prstGeom>
          <a:solidFill>
            <a:srgbClr val="161131"/>
          </a:solidFill>
          <a:ln>
            <a:noFill/>
          </a:ln>
          <a:extLst/>
        </p:spPr>
        <p:txBody>
          <a:bodyPr vert="horz" wrap="square" lIns="0" tIns="0" rIns="0" bIns="0" numCol="1" anchor="ctr" anchorCtr="0" compatLnSpc="1">
            <a:prstTxWarp prst="textNoShape">
              <a:avLst/>
            </a:prstTxWarp>
          </a:bodyPr>
          <a:lstStyle>
            <a:lvl1pPr marL="0" marR="0" indent="0" algn="ctr" defTabSz="683819" rtl="0" eaLnBrk="0" fontAlgn="auto" latinLnBrk="0" hangingPunct="0">
              <a:lnSpc>
                <a:spcPct val="100000"/>
              </a:lnSpc>
              <a:spcBef>
                <a:spcPts val="840"/>
              </a:spcBef>
              <a:spcAft>
                <a:spcPts val="0"/>
              </a:spcAft>
              <a:buClr>
                <a:srgbClr val="008080"/>
              </a:buClr>
              <a:buSzTx/>
              <a:buFont typeface="Arial" pitchFamily="34" charset="0"/>
              <a:buNone/>
              <a:tabLst/>
              <a:defRPr sz="1400" b="1" i="0" kern="1200" baseline="0">
                <a:solidFill>
                  <a:schemeClr val="bg1"/>
                </a:solidFill>
                <a:latin typeface="+mj-lt"/>
                <a:ea typeface="+mn-ea"/>
                <a:cs typeface="+mn-cs"/>
              </a:defRPr>
            </a:lvl1pPr>
            <a:lvl2pPr marL="146050" indent="-146050" algn="l" rtl="0" eaLnBrk="0" fontAlgn="base" hangingPunct="0">
              <a:spcBef>
                <a:spcPts val="300"/>
              </a:spcBef>
              <a:spcAft>
                <a:spcPct val="0"/>
              </a:spcAft>
              <a:buClr>
                <a:schemeClr val="accent2"/>
              </a:buClr>
              <a:buFont typeface="Arial" panose="020B0604020202020204" pitchFamily="34" charset="0"/>
              <a:buChar char="•"/>
              <a:defRPr b="1" kern="1200">
                <a:solidFill>
                  <a:schemeClr val="tx1"/>
                </a:solidFill>
                <a:latin typeface="+mn-lt"/>
                <a:ea typeface="+mn-ea"/>
                <a:cs typeface="+mn-cs"/>
              </a:defRPr>
            </a:lvl2pPr>
            <a:lvl3pPr marL="358775" indent="-179388" algn="l" rtl="0" eaLnBrk="0" fontAlgn="base" hangingPunct="0">
              <a:spcBef>
                <a:spcPts val="250"/>
              </a:spcBef>
              <a:spcAft>
                <a:spcPct val="0"/>
              </a:spcAft>
              <a:buFont typeface="Arial" panose="020B0604020202020204" pitchFamily="34" charset="0"/>
              <a:buChar char="–"/>
              <a:defRPr kern="1200">
                <a:solidFill>
                  <a:schemeClr val="tx1"/>
                </a:solidFill>
                <a:latin typeface="+mn-lt"/>
                <a:ea typeface="+mn-ea"/>
                <a:cs typeface="+mn-cs"/>
              </a:defRPr>
            </a:lvl3pPr>
            <a:lvl4pPr marL="539750" indent="-179388" algn="l" rtl="0" eaLnBrk="0" fontAlgn="base" hangingPunct="0">
              <a:spcBef>
                <a:spcPts val="25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defRPr b="1"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683819" rtl="0" eaLnBrk="0" fontAlgn="auto" latinLnBrk="0" hangingPunct="0">
              <a:lnSpc>
                <a:spcPct val="100000"/>
              </a:lnSpc>
              <a:spcBef>
                <a:spcPts val="840"/>
              </a:spcBef>
              <a:spcAft>
                <a:spcPts val="0"/>
              </a:spcAft>
              <a:buClr>
                <a:srgbClr val="008080"/>
              </a:buClr>
              <a:buSzTx/>
              <a:buFont typeface="Arial" pitchFamily="34" charset="0"/>
              <a:buNone/>
              <a:tabLst/>
              <a:defRPr/>
            </a:pPr>
            <a:r>
              <a:rPr kumimoji="0" lang="nb-NO" b="1" i="0" u="none" strike="noStrike" kern="120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rPr>
              <a:t>Order book as percent of existing fleet</a:t>
            </a:r>
            <a:endParaRPr kumimoji="0" lang="en-US" b="1" i="0" u="none" strike="noStrike" kern="120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sp>
        <p:nvSpPr>
          <p:cNvPr id="45" name="Title 1"/>
          <p:cNvSpPr txBox="1">
            <a:spLocks/>
          </p:cNvSpPr>
          <p:nvPr/>
        </p:nvSpPr>
        <p:spPr bwMode="auto">
          <a:xfrm>
            <a:off x="523460" y="1251120"/>
            <a:ext cx="8620539" cy="355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000" b="1">
                <a:solidFill>
                  <a:srgbClr val="C6AB38"/>
                </a:solidFill>
                <a:latin typeface="+mj-lt"/>
                <a:ea typeface="MS PGothic" pitchFamily="34" charset="-128"/>
                <a:cs typeface="MS PGothic" charset="0"/>
              </a:defRPr>
            </a:lvl1pPr>
            <a:lvl2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2pPr>
            <a:lvl3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3pPr>
            <a:lvl4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4pPr>
            <a:lvl5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5pPr>
            <a:lvl6pPr marL="457200" algn="l" rtl="0" fontAlgn="base">
              <a:spcBef>
                <a:spcPct val="0"/>
              </a:spcBef>
              <a:spcAft>
                <a:spcPct val="0"/>
              </a:spcAft>
              <a:defRPr sz="2000" b="1">
                <a:solidFill>
                  <a:srgbClr val="C6AB38"/>
                </a:solidFill>
                <a:latin typeface="Times" pitchFamily="84" charset="0"/>
              </a:defRPr>
            </a:lvl6pPr>
            <a:lvl7pPr marL="914400" algn="l" rtl="0" fontAlgn="base">
              <a:spcBef>
                <a:spcPct val="0"/>
              </a:spcBef>
              <a:spcAft>
                <a:spcPct val="0"/>
              </a:spcAft>
              <a:defRPr sz="2000" b="1">
                <a:solidFill>
                  <a:srgbClr val="C6AB38"/>
                </a:solidFill>
                <a:latin typeface="Times" pitchFamily="84" charset="0"/>
              </a:defRPr>
            </a:lvl7pPr>
            <a:lvl8pPr marL="1371600" algn="l" rtl="0" fontAlgn="base">
              <a:spcBef>
                <a:spcPct val="0"/>
              </a:spcBef>
              <a:spcAft>
                <a:spcPct val="0"/>
              </a:spcAft>
              <a:defRPr sz="2000" b="1">
                <a:solidFill>
                  <a:srgbClr val="C6AB38"/>
                </a:solidFill>
                <a:latin typeface="Times" pitchFamily="84" charset="0"/>
              </a:defRPr>
            </a:lvl8pPr>
            <a:lvl9pPr marL="1828800" algn="l" rtl="0" fontAlgn="base">
              <a:spcBef>
                <a:spcPct val="0"/>
              </a:spcBef>
              <a:spcAft>
                <a:spcPct val="0"/>
              </a:spcAft>
              <a:defRPr sz="2000" b="1">
                <a:solidFill>
                  <a:srgbClr val="C6AB38"/>
                </a:solidFill>
                <a:latin typeface="Times" pitchFamily="84" charset="0"/>
              </a:defRPr>
            </a:lvl9pPr>
          </a:lstStyle>
          <a:p>
            <a:r>
              <a:rPr lang="en-GB" sz="1700" kern="0" dirty="0">
                <a:solidFill>
                  <a:schemeClr val="tx1">
                    <a:lumMod val="85000"/>
                    <a:lumOff val="15000"/>
                  </a:schemeClr>
                </a:solidFill>
              </a:rPr>
              <a:t>The orderbook may be reduced to 3% of the global fleet by the end of 2017</a:t>
            </a:r>
          </a:p>
        </p:txBody>
      </p:sp>
      <p:sp>
        <p:nvSpPr>
          <p:cNvPr id="47" name="Content Placeholder 2"/>
          <p:cNvSpPr>
            <a:spLocks noGrp="1"/>
          </p:cNvSpPr>
          <p:nvPr>
            <p:ph idx="10"/>
          </p:nvPr>
        </p:nvSpPr>
        <p:spPr>
          <a:xfrm>
            <a:off x="396240" y="6275154"/>
            <a:ext cx="7370763" cy="449109"/>
          </a:xfrm>
        </p:spPr>
        <p:txBody>
          <a:bodyPr anchor="b" anchorCtr="0"/>
          <a:lstStyle/>
          <a:p>
            <a:r>
              <a:rPr lang="en-US" dirty="0">
                <a:solidFill>
                  <a:srgbClr val="808080"/>
                </a:solidFill>
              </a:rPr>
              <a:t>Source: SSY, January 2017</a:t>
            </a:r>
          </a:p>
        </p:txBody>
      </p:sp>
      <p:graphicFrame>
        <p:nvGraphicFramePr>
          <p:cNvPr id="19" name="Chart 18">
            <a:extLst>
              <a:ext uri="{FF2B5EF4-FFF2-40B4-BE49-F238E27FC236}">
                <a16:creationId xmlns="" xmlns:a16="http://schemas.microsoft.com/office/drawing/2014/main" id="{00000000-0008-0000-0200-000002000000}"/>
              </a:ext>
            </a:extLst>
          </p:cNvPr>
          <p:cNvGraphicFramePr>
            <a:graphicFrameLocks/>
          </p:cNvGraphicFramePr>
          <p:nvPr>
            <p:extLst/>
          </p:nvPr>
        </p:nvGraphicFramePr>
        <p:xfrm>
          <a:off x="396240" y="2101729"/>
          <a:ext cx="8412480" cy="4050792"/>
        </p:xfrm>
        <a:graphic>
          <a:graphicData uri="http://schemas.openxmlformats.org/drawingml/2006/chart">
            <c:chart xmlns:c="http://schemas.openxmlformats.org/drawingml/2006/chart" xmlns:r="http://schemas.openxmlformats.org/officeDocument/2006/relationships" r:id="rId8"/>
          </a:graphicData>
        </a:graphic>
      </p:graphicFrame>
      <p:sp>
        <p:nvSpPr>
          <p:cNvPr id="16" name="Left Bracket 15"/>
          <p:cNvSpPr/>
          <p:nvPr/>
        </p:nvSpPr>
        <p:spPr bwMode="auto">
          <a:xfrm rot="5400000">
            <a:off x="2957143" y="2361377"/>
            <a:ext cx="157701" cy="4023360"/>
          </a:xfrm>
          <a:prstGeom prst="leftBracket">
            <a:avLst/>
          </a:prstGeom>
          <a:noFill/>
          <a:ln w="19050"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20" name="Rectangle 19"/>
          <p:cNvSpPr/>
          <p:nvPr/>
        </p:nvSpPr>
        <p:spPr>
          <a:xfrm>
            <a:off x="1395993" y="3986428"/>
            <a:ext cx="3485326" cy="292388"/>
          </a:xfrm>
          <a:prstGeom prst="rect">
            <a:avLst/>
          </a:prstGeom>
        </p:spPr>
        <p:txBody>
          <a:bodyPr wrap="square">
            <a:spAutoFit/>
          </a:bodyPr>
          <a:lstStyle/>
          <a:p>
            <a:r>
              <a:rPr lang="en-US" sz="1300" b="1" dirty="0">
                <a:solidFill>
                  <a:srgbClr val="595959"/>
                </a:solidFill>
                <a:latin typeface="Times New Roman" panose="02020603050405020304" pitchFamily="18" charset="0"/>
                <a:cs typeface="Times New Roman" panose="02020603050405020304" pitchFamily="18" charset="0"/>
              </a:rPr>
              <a:t>~15.8% of the global fleet on a DWT basis</a:t>
            </a:r>
          </a:p>
        </p:txBody>
      </p:sp>
    </p:spTree>
    <p:extLst>
      <p:ext uri="{BB962C8B-B14F-4D97-AF65-F5344CB8AC3E}">
        <p14:creationId xmlns:p14="http://schemas.microsoft.com/office/powerpoint/2010/main" val="1717380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494"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endParaRPr lang="en-GB" sz="800" b="1" dirty="0">
              <a:solidFill>
                <a:srgbClr val="000000"/>
              </a:solidFill>
              <a:latin typeface="Times"/>
              <a:sym typeface="Times"/>
            </a:endParaRPr>
          </a:p>
        </p:txBody>
      </p:sp>
      <p:sp>
        <p:nvSpPr>
          <p:cNvPr id="9" name="Title 1"/>
          <p:cNvSpPr>
            <a:spLocks noGrp="1"/>
          </p:cNvSpPr>
          <p:nvPr>
            <p:ph type="title"/>
          </p:nvPr>
        </p:nvSpPr>
        <p:spPr>
          <a:xfrm>
            <a:off x="521208" y="109728"/>
            <a:ext cx="7103535" cy="558892"/>
          </a:xfrm>
        </p:spPr>
        <p:txBody>
          <a:bodyPr anchor="ctr" anchorCtr="0"/>
          <a:lstStyle/>
          <a:p>
            <a:r>
              <a:rPr lang="en-GB" sz="2200" dirty="0"/>
              <a:t>Downside Case for Supply Growth</a:t>
            </a:r>
            <a:endParaRPr lang="en-GB" sz="1400" dirty="0"/>
          </a:p>
        </p:txBody>
      </p:sp>
      <p:sp>
        <p:nvSpPr>
          <p:cNvPr id="12" name="Text Placeholder 2"/>
          <p:cNvSpPr txBox="1">
            <a:spLocks/>
          </p:cNvSpPr>
          <p:nvPr/>
        </p:nvSpPr>
        <p:spPr>
          <a:xfrm>
            <a:off x="521208" y="1269484"/>
            <a:ext cx="8002306" cy="896292"/>
          </a:xfrm>
          <a:prstGeom prst="rect">
            <a:avLst/>
          </a:prstGeom>
          <a:solidFill>
            <a:schemeClr val="bg1"/>
          </a:solidFill>
        </p:spPr>
        <p:txBody>
          <a:bodyPr vert="horz" lIns="91440" tIns="45720" rIns="91440" bIns="45720" rtlCol="0">
            <a:noAutofit/>
          </a:bodyPr>
          <a:lstStyle>
            <a:lvl1pPr marL="284400" indent="-284400" algn="l" defTabSz="914400" rtl="0" eaLnBrk="1" latinLnBrk="0" hangingPunct="1">
              <a:spcBef>
                <a:spcPts val="840"/>
              </a:spcBef>
              <a:buClrTx/>
              <a:buFont typeface="Arial" pitchFamily="34" charset="0"/>
              <a:buChar char="•"/>
              <a:defRPr sz="1400" kern="1200" baseline="0">
                <a:solidFill>
                  <a:srgbClr val="003368"/>
                </a:solidFill>
                <a:latin typeface="+mn-lt"/>
                <a:ea typeface="+mn-ea"/>
                <a:cs typeface="+mn-cs"/>
              </a:defRPr>
            </a:lvl1pPr>
            <a:lvl2pPr marL="540000" indent="-183600" algn="l" defTabSz="914400" rtl="0" eaLnBrk="1" latinLnBrk="0" hangingPunct="1">
              <a:spcBef>
                <a:spcPct val="20000"/>
              </a:spcBef>
              <a:buClr>
                <a:srgbClr val="3E4D98"/>
              </a:buClr>
              <a:buSzPct val="75000"/>
              <a:buFont typeface="Courier New" panose="02070309020205020404" pitchFamily="49" charset="0"/>
              <a:buChar char="o"/>
              <a:defRPr sz="1400" kern="1200">
                <a:solidFill>
                  <a:srgbClr val="003368"/>
                </a:solidFill>
                <a:latin typeface="+mn-lt"/>
                <a:ea typeface="+mn-ea"/>
                <a:cs typeface="+mn-cs"/>
              </a:defRPr>
            </a:lvl2pPr>
            <a:lvl3pPr marL="882900" indent="-342900" algn="l" defTabSz="914400" rtl="0" eaLnBrk="1" latinLnBrk="0" hangingPunct="1">
              <a:spcBef>
                <a:spcPct val="20000"/>
              </a:spcBef>
              <a:buClr>
                <a:srgbClr val="3E4D98"/>
              </a:buClr>
              <a:buSzPct val="70000"/>
              <a:buFont typeface="Courier New" panose="02070309020205020404" pitchFamily="49" charset="0"/>
              <a:buChar char="o"/>
              <a:defRPr sz="1400" kern="1200">
                <a:solidFill>
                  <a:srgbClr val="003368"/>
                </a:solidFill>
                <a:latin typeface="+mn-lt"/>
                <a:ea typeface="+mn-ea"/>
                <a:cs typeface="+mn-cs"/>
              </a:defRPr>
            </a:lvl3pPr>
            <a:lvl4pPr marL="1258888" indent="-182563" algn="l" defTabSz="914400" rtl="0" eaLnBrk="1" latinLnBrk="0" hangingPunct="1">
              <a:spcBef>
                <a:spcPct val="20000"/>
              </a:spcBef>
              <a:buFont typeface="Arial" pitchFamily="34" charset="0"/>
              <a:buChar char="–"/>
              <a:defRPr sz="1400" kern="1200">
                <a:solidFill>
                  <a:srgbClr val="404040"/>
                </a:solidFill>
                <a:latin typeface="+mn-lt"/>
                <a:ea typeface="+mn-ea"/>
                <a:cs typeface="+mn-cs"/>
              </a:defRPr>
            </a:lvl4pPr>
            <a:lvl5pPr marL="1617663" indent="-182563" algn="l" defTabSz="914400" rtl="0" eaLnBrk="1" latinLnBrk="0" hangingPunct="1">
              <a:spcBef>
                <a:spcPct val="20000"/>
              </a:spcBef>
              <a:buFont typeface="Arial" pitchFamily="34" charset="0"/>
              <a:buChar char="»"/>
              <a:defRPr sz="14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Clr>
                <a:srgbClr val="E9B523"/>
              </a:buClr>
              <a:buFont typeface="Wingdings" panose="05000000000000000000" pitchFamily="2" charset="2"/>
              <a:buChar char="§"/>
              <a:defRPr/>
            </a:pPr>
            <a:r>
              <a:rPr lang="en-US" dirty="0">
                <a:solidFill>
                  <a:srgbClr val="000000"/>
                </a:solidFill>
                <a:latin typeface="Times New Roman" panose="02020603050405020304" pitchFamily="18" charset="0"/>
                <a:cs typeface="Times New Roman" panose="02020603050405020304" pitchFamily="18" charset="0"/>
              </a:rPr>
              <a:t>Construction has not even commenced on 25% of the orders (in dwt) scheduled for delivery within end of H1 2017</a:t>
            </a:r>
          </a:p>
          <a:p>
            <a:pPr fontAlgn="auto">
              <a:spcAft>
                <a:spcPts val="0"/>
              </a:spcAft>
              <a:buClr>
                <a:srgbClr val="E9B523"/>
              </a:buClr>
              <a:buFont typeface="Wingdings" panose="05000000000000000000" pitchFamily="2" charset="2"/>
              <a:buChar char="§"/>
              <a:defRPr/>
            </a:pPr>
            <a:r>
              <a:rPr lang="en-US" dirty="0">
                <a:solidFill>
                  <a:srgbClr val="000000"/>
                </a:solidFill>
                <a:latin typeface="Times New Roman" panose="02020603050405020304" pitchFamily="18" charset="0"/>
                <a:cs typeface="Times New Roman" panose="02020603050405020304" pitchFamily="18" charset="0"/>
              </a:rPr>
              <a:t>Financial difficulties are forcing shipyards to scale back capacity or cease operations</a:t>
            </a:r>
          </a:p>
          <a:p>
            <a:pPr fontAlgn="auto">
              <a:spcAft>
                <a:spcPts val="0"/>
              </a:spcAft>
              <a:buClr>
                <a:srgbClr val="E9B523"/>
              </a:buClr>
              <a:buFont typeface="Wingdings" panose="05000000000000000000" pitchFamily="2" charset="2"/>
              <a:buChar char="§"/>
              <a:defRPr/>
            </a:pPr>
            <a:r>
              <a:rPr lang="en-US" dirty="0">
                <a:solidFill>
                  <a:srgbClr val="000000"/>
                </a:solidFill>
                <a:latin typeface="Times New Roman" panose="02020603050405020304" pitchFamily="18" charset="0"/>
                <a:cs typeface="Times New Roman" panose="02020603050405020304" pitchFamily="18" charset="0"/>
              </a:rPr>
              <a:t>Lack of availability of financing is contributing to delays and limiting new ordering</a:t>
            </a:r>
            <a:endParaRPr lang="nb-NO" dirty="0">
              <a:solidFill>
                <a:srgbClr val="000000"/>
              </a:solidFill>
              <a:latin typeface="Times New Roman" panose="02020603050405020304" pitchFamily="18" charset="0"/>
              <a:cs typeface="Times New Roman" panose="02020603050405020304" pitchFamily="18" charset="0"/>
            </a:endParaRPr>
          </a:p>
        </p:txBody>
      </p:sp>
      <p:sp>
        <p:nvSpPr>
          <p:cNvPr id="14" name="Content Placeholder 2"/>
          <p:cNvSpPr>
            <a:spLocks noGrp="1"/>
          </p:cNvSpPr>
          <p:nvPr>
            <p:ph idx="10"/>
          </p:nvPr>
        </p:nvSpPr>
        <p:spPr>
          <a:xfrm>
            <a:off x="396240" y="6275154"/>
            <a:ext cx="7370763" cy="449109"/>
          </a:xfrm>
        </p:spPr>
        <p:txBody>
          <a:bodyPr anchor="b" anchorCtr="0"/>
          <a:lstStyle/>
          <a:p>
            <a:r>
              <a:rPr lang="en-US" dirty="0">
                <a:solidFill>
                  <a:srgbClr val="808080"/>
                </a:solidFill>
              </a:rPr>
              <a:t>Source: </a:t>
            </a:r>
            <a:r>
              <a:rPr lang="en-US" dirty="0" err="1">
                <a:solidFill>
                  <a:srgbClr val="808080"/>
                </a:solidFill>
              </a:rPr>
              <a:t>Viamar</a:t>
            </a:r>
            <a:r>
              <a:rPr lang="en-US" dirty="0">
                <a:solidFill>
                  <a:srgbClr val="808080"/>
                </a:solidFill>
              </a:rPr>
              <a:t>, IHS </a:t>
            </a:r>
            <a:r>
              <a:rPr lang="en-US" dirty="0" err="1">
                <a:solidFill>
                  <a:srgbClr val="808080"/>
                </a:solidFill>
              </a:rPr>
              <a:t>Seaweb</a:t>
            </a:r>
            <a:endParaRPr lang="en-US" dirty="0">
              <a:solidFill>
                <a:srgbClr val="808080"/>
              </a:solidFill>
            </a:endParaRPr>
          </a:p>
        </p:txBody>
      </p:sp>
      <p:sp>
        <p:nvSpPr>
          <p:cNvPr id="15" name="Text Placeholder 2"/>
          <p:cNvSpPr txBox="1">
            <a:spLocks/>
          </p:cNvSpPr>
          <p:nvPr/>
        </p:nvSpPr>
        <p:spPr bwMode="auto">
          <a:xfrm>
            <a:off x="396240" y="2526012"/>
            <a:ext cx="8412480" cy="288000"/>
          </a:xfrm>
          <a:prstGeom prst="rect">
            <a:avLst/>
          </a:prstGeom>
          <a:solidFill>
            <a:srgbClr val="17102F"/>
          </a:solidFill>
          <a:ln>
            <a:noFill/>
          </a:ln>
          <a:extLst/>
        </p:spPr>
        <p:txBody>
          <a:bodyPr vert="horz" wrap="square" lIns="0" tIns="0" rIns="0" bIns="0" numCol="1" anchor="ctr" anchorCtr="0" compatLnSpc="1">
            <a:prstTxWarp prst="textNoShape">
              <a:avLst/>
            </a:prstTxWarp>
          </a:bodyPr>
          <a:lstStyle>
            <a:lvl1pPr marL="0" marR="0" indent="0" algn="ctr" defTabSz="683819" rtl="0" eaLnBrk="0" fontAlgn="auto" latinLnBrk="0" hangingPunct="0">
              <a:lnSpc>
                <a:spcPct val="100000"/>
              </a:lnSpc>
              <a:spcBef>
                <a:spcPts val="840"/>
              </a:spcBef>
              <a:spcAft>
                <a:spcPts val="0"/>
              </a:spcAft>
              <a:buClr>
                <a:srgbClr val="008080"/>
              </a:buClr>
              <a:buSzTx/>
              <a:buFont typeface="Arial" pitchFamily="34" charset="0"/>
              <a:buNone/>
              <a:tabLst/>
              <a:defRPr sz="1400" b="1" i="0" kern="1200" baseline="0">
                <a:solidFill>
                  <a:schemeClr val="bg1"/>
                </a:solidFill>
                <a:latin typeface="+mj-lt"/>
                <a:ea typeface="+mn-ea"/>
                <a:cs typeface="+mn-cs"/>
              </a:defRPr>
            </a:lvl1pPr>
            <a:lvl2pPr marL="146050" indent="-146050" algn="l" rtl="0" eaLnBrk="0" fontAlgn="base" hangingPunct="0">
              <a:spcBef>
                <a:spcPts val="300"/>
              </a:spcBef>
              <a:spcAft>
                <a:spcPct val="0"/>
              </a:spcAft>
              <a:buClr>
                <a:schemeClr val="accent2"/>
              </a:buClr>
              <a:buFont typeface="Arial" panose="020B0604020202020204" pitchFamily="34" charset="0"/>
              <a:buChar char="•"/>
              <a:defRPr b="1" kern="1200">
                <a:solidFill>
                  <a:schemeClr val="tx1"/>
                </a:solidFill>
                <a:latin typeface="+mn-lt"/>
                <a:ea typeface="+mn-ea"/>
                <a:cs typeface="+mn-cs"/>
              </a:defRPr>
            </a:lvl2pPr>
            <a:lvl3pPr marL="358775" indent="-179388" algn="l" rtl="0" eaLnBrk="0" fontAlgn="base" hangingPunct="0">
              <a:spcBef>
                <a:spcPts val="250"/>
              </a:spcBef>
              <a:spcAft>
                <a:spcPct val="0"/>
              </a:spcAft>
              <a:buFont typeface="Arial" panose="020B0604020202020204" pitchFamily="34" charset="0"/>
              <a:buChar char="–"/>
              <a:defRPr kern="1200">
                <a:solidFill>
                  <a:schemeClr val="tx1"/>
                </a:solidFill>
                <a:latin typeface="+mn-lt"/>
                <a:ea typeface="+mn-ea"/>
                <a:cs typeface="+mn-cs"/>
              </a:defRPr>
            </a:lvl3pPr>
            <a:lvl4pPr marL="539750" indent="-179388" algn="l" rtl="0" eaLnBrk="0" fontAlgn="base" hangingPunct="0">
              <a:spcBef>
                <a:spcPts val="25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defRPr b="1"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nb-NO" dirty="0">
                <a:solidFill>
                  <a:sysClr val="window" lastClr="FFFFFF"/>
                </a:solidFill>
                <a:latin typeface="Times New Roman" panose="02020603050405020304" pitchFamily="18" charset="0"/>
                <a:cs typeface="Times New Roman" panose="02020603050405020304" pitchFamily="18" charset="0"/>
              </a:rPr>
              <a:t>Status of orderbook</a:t>
            </a:r>
          </a:p>
        </p:txBody>
      </p:sp>
      <p:sp>
        <p:nvSpPr>
          <p:cNvPr id="23" name="Rectangle 22"/>
          <p:cNvSpPr/>
          <p:nvPr/>
        </p:nvSpPr>
        <p:spPr bwMode="auto">
          <a:xfrm>
            <a:off x="-903514" y="1132114"/>
            <a:ext cx="548640" cy="548640"/>
          </a:xfrm>
          <a:prstGeom prst="rect">
            <a:avLst/>
          </a:prstGeom>
          <a:solidFill>
            <a:srgbClr val="E9B523"/>
          </a:solidFill>
          <a:ln w="9525" cap="flat" cmpd="sng" algn="ctr">
            <a:solidFill>
              <a:srgbClr val="E9B52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pitchFamily="84" charset="0"/>
            </a:endParaRPr>
          </a:p>
        </p:txBody>
      </p:sp>
      <p:sp>
        <p:nvSpPr>
          <p:cNvPr id="24" name="Rectangle 23"/>
          <p:cNvSpPr/>
          <p:nvPr/>
        </p:nvSpPr>
        <p:spPr bwMode="auto">
          <a:xfrm>
            <a:off x="-903514" y="1937657"/>
            <a:ext cx="548640" cy="548640"/>
          </a:xfrm>
          <a:prstGeom prst="rect">
            <a:avLst/>
          </a:prstGeom>
          <a:solidFill>
            <a:srgbClr val="17102F"/>
          </a:solidFill>
          <a:ln w="9525" cap="flat" cmpd="sng" algn="ctr">
            <a:solidFill>
              <a:srgbClr val="17102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pitchFamily="84" charset="0"/>
            </a:endParaRPr>
          </a:p>
        </p:txBody>
      </p:sp>
      <p:sp>
        <p:nvSpPr>
          <p:cNvPr id="26" name="Rectangle 25"/>
          <p:cNvSpPr/>
          <p:nvPr/>
        </p:nvSpPr>
        <p:spPr bwMode="auto">
          <a:xfrm>
            <a:off x="-903514" y="2743200"/>
            <a:ext cx="548640" cy="548640"/>
          </a:xfrm>
          <a:prstGeom prst="rect">
            <a:avLst/>
          </a:prstGeom>
          <a:solidFill>
            <a:srgbClr val="BBE0E3"/>
          </a:solidFill>
          <a:ln w="9525" cap="flat" cmpd="sng" algn="ctr">
            <a:solidFill>
              <a:srgbClr val="BBE0E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pitchFamily="84" charset="0"/>
            </a:endParaRPr>
          </a:p>
        </p:txBody>
      </p:sp>
      <p:sp>
        <p:nvSpPr>
          <p:cNvPr id="27" name="Rectangle 26"/>
          <p:cNvSpPr/>
          <p:nvPr/>
        </p:nvSpPr>
        <p:spPr bwMode="auto">
          <a:xfrm>
            <a:off x="-903514" y="3548743"/>
            <a:ext cx="548640" cy="548640"/>
          </a:xfrm>
          <a:prstGeom prst="rect">
            <a:avLst/>
          </a:prstGeom>
          <a:solidFill>
            <a:srgbClr val="376092"/>
          </a:solidFill>
          <a:ln w="9525" cap="flat" cmpd="sng" algn="ctr">
            <a:solidFill>
              <a:srgbClr val="37609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pitchFamily="84" charset="0"/>
            </a:endParaRPr>
          </a:p>
        </p:txBody>
      </p:sp>
      <p:sp>
        <p:nvSpPr>
          <p:cNvPr id="28" name="Rectangle 27"/>
          <p:cNvSpPr/>
          <p:nvPr/>
        </p:nvSpPr>
        <p:spPr bwMode="auto">
          <a:xfrm>
            <a:off x="-903514" y="326571"/>
            <a:ext cx="548640" cy="548640"/>
          </a:xfrm>
          <a:prstGeom prst="rect">
            <a:avLst/>
          </a:prstGeom>
          <a:solidFill>
            <a:srgbClr val="C6AB38"/>
          </a:solidFill>
          <a:ln w="9525" cap="flat" cmpd="sng" algn="ctr">
            <a:solidFill>
              <a:srgbClr val="C6AB3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pitchFamily="84" charset="0"/>
            </a:endParaRPr>
          </a:p>
        </p:txBody>
      </p:sp>
      <p:sp>
        <p:nvSpPr>
          <p:cNvPr id="29" name="Rectangle 28"/>
          <p:cNvSpPr/>
          <p:nvPr/>
        </p:nvSpPr>
        <p:spPr bwMode="auto">
          <a:xfrm>
            <a:off x="-903514" y="4354286"/>
            <a:ext cx="548640" cy="548640"/>
          </a:xfrm>
          <a:prstGeom prst="rect">
            <a:avLst/>
          </a:prstGeom>
          <a:solidFill>
            <a:srgbClr val="595959"/>
          </a:solidFill>
          <a:ln w="9525" cap="flat" cmpd="sng" algn="ctr">
            <a:solidFill>
              <a:srgbClr val="37609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pitchFamily="84" charset="0"/>
            </a:endParaRPr>
          </a:p>
        </p:txBody>
      </p:sp>
      <p:sp>
        <p:nvSpPr>
          <p:cNvPr id="44" name="Slide Number Placeholder 2"/>
          <p:cNvSpPr>
            <a:spLocks noGrp="1"/>
          </p:cNvSpPr>
          <p:nvPr>
            <p:ph type="sldNum" sz="quarter" idx="4"/>
          </p:nvPr>
        </p:nvSpPr>
        <p:spPr>
          <a:xfrm>
            <a:off x="6553200" y="6356350"/>
            <a:ext cx="2133600" cy="365125"/>
          </a:xfrm>
        </p:spPr>
        <p:txBody>
          <a:bodyPr/>
          <a:lstStyle/>
          <a:p>
            <a:fld id="{71FF206C-B09C-4C84-A301-5F9EEB2A4B60}" type="slidenum">
              <a:rPr lang="en-GB" smtClean="0">
                <a:solidFill>
                  <a:srgbClr val="000000">
                    <a:tint val="75000"/>
                  </a:srgbClr>
                </a:solidFill>
              </a:rPr>
              <a:pPr/>
              <a:t>15</a:t>
            </a:fld>
            <a:endParaRPr lang="en-GB" dirty="0">
              <a:solidFill>
                <a:srgbClr val="000000">
                  <a:tint val="75000"/>
                </a:srgbClr>
              </a:solidFill>
            </a:endParaRPr>
          </a:p>
        </p:txBody>
      </p:sp>
      <p:graphicFrame>
        <p:nvGraphicFramePr>
          <p:cNvPr id="47" name="Chart 46">
            <a:extLst>
              <a:ext uri="{FF2B5EF4-FFF2-40B4-BE49-F238E27FC236}">
                <a16:creationId xmlns="" xmlns:a16="http://schemas.microsoft.com/office/drawing/2014/main" id="{692D9592-428B-4E5D-ACFA-52E94637C35D}"/>
              </a:ext>
            </a:extLst>
          </p:cNvPr>
          <p:cNvGraphicFramePr>
            <a:graphicFrameLocks/>
          </p:cNvGraphicFramePr>
          <p:nvPr>
            <p:extLst/>
          </p:nvPr>
        </p:nvGraphicFramePr>
        <p:xfrm>
          <a:off x="316121" y="2889765"/>
          <a:ext cx="8412480" cy="3753498"/>
        </p:xfrm>
        <a:graphic>
          <a:graphicData uri="http://schemas.openxmlformats.org/drawingml/2006/chart">
            <c:chart xmlns:c="http://schemas.openxmlformats.org/drawingml/2006/chart" xmlns:r="http://schemas.openxmlformats.org/officeDocument/2006/relationships" r:id="rId8"/>
          </a:graphicData>
        </a:graphic>
      </p:graphicFrame>
      <p:sp>
        <p:nvSpPr>
          <p:cNvPr id="48" name="TextBox 47"/>
          <p:cNvSpPr txBox="1"/>
          <p:nvPr/>
        </p:nvSpPr>
        <p:spPr>
          <a:xfrm>
            <a:off x="1392570" y="3927967"/>
            <a:ext cx="869149" cy="246221"/>
          </a:xfrm>
          <a:prstGeom prst="rect">
            <a:avLst/>
          </a:prstGeom>
          <a:noFill/>
        </p:spPr>
        <p:txBody>
          <a:bodyPr wrap="none" rtlCol="0">
            <a:spAutoFit/>
          </a:bodyPr>
          <a:lstStyle/>
          <a:p>
            <a:r>
              <a:rPr lang="en-US" sz="1000" i="1" dirty="0">
                <a:solidFill>
                  <a:srgbClr val="FFFFFF"/>
                </a:solidFill>
                <a:latin typeface="Times New Roman" panose="02020603050405020304" pitchFamily="18" charset="0"/>
                <a:cs typeface="Times New Roman" panose="02020603050405020304" pitchFamily="18" charset="0"/>
              </a:rPr>
              <a:t>(19.2mn dwt)</a:t>
            </a:r>
          </a:p>
        </p:txBody>
      </p:sp>
      <p:sp>
        <p:nvSpPr>
          <p:cNvPr id="49" name="TextBox 48"/>
          <p:cNvSpPr txBox="1"/>
          <p:nvPr/>
        </p:nvSpPr>
        <p:spPr>
          <a:xfrm>
            <a:off x="1383045" y="5000812"/>
            <a:ext cx="869149" cy="246221"/>
          </a:xfrm>
          <a:prstGeom prst="rect">
            <a:avLst/>
          </a:prstGeom>
          <a:noFill/>
        </p:spPr>
        <p:txBody>
          <a:bodyPr wrap="none" rtlCol="0">
            <a:spAutoFit/>
          </a:bodyPr>
          <a:lstStyle/>
          <a:p>
            <a:r>
              <a:rPr lang="en-US" sz="1000" i="1" dirty="0">
                <a:solidFill>
                  <a:srgbClr val="000000"/>
                </a:solidFill>
                <a:latin typeface="Times New Roman" panose="02020603050405020304" pitchFamily="18" charset="0"/>
                <a:cs typeface="Times New Roman" panose="02020603050405020304" pitchFamily="18" charset="0"/>
              </a:rPr>
              <a:t>(10.6mn dwt)</a:t>
            </a:r>
          </a:p>
        </p:txBody>
      </p:sp>
      <p:sp>
        <p:nvSpPr>
          <p:cNvPr id="50" name="TextBox 49"/>
          <p:cNvSpPr txBox="1"/>
          <p:nvPr/>
        </p:nvSpPr>
        <p:spPr>
          <a:xfrm>
            <a:off x="1383873" y="5742658"/>
            <a:ext cx="869149" cy="246221"/>
          </a:xfrm>
          <a:prstGeom prst="rect">
            <a:avLst/>
          </a:prstGeom>
          <a:noFill/>
        </p:spPr>
        <p:txBody>
          <a:bodyPr wrap="none" rtlCol="0">
            <a:spAutoFit/>
          </a:bodyPr>
          <a:lstStyle/>
          <a:p>
            <a:r>
              <a:rPr lang="en-US" sz="1000" i="1" dirty="0">
                <a:solidFill>
                  <a:srgbClr val="000000"/>
                </a:solidFill>
                <a:latin typeface="Times New Roman" panose="02020603050405020304" pitchFamily="18" charset="0"/>
                <a:cs typeface="Times New Roman" panose="02020603050405020304" pitchFamily="18" charset="0"/>
              </a:rPr>
              <a:t>(10.1mn dwt)</a:t>
            </a:r>
          </a:p>
        </p:txBody>
      </p:sp>
      <p:sp>
        <p:nvSpPr>
          <p:cNvPr id="51" name="TextBox 50"/>
          <p:cNvSpPr txBox="1"/>
          <p:nvPr/>
        </p:nvSpPr>
        <p:spPr>
          <a:xfrm>
            <a:off x="2906802" y="3315380"/>
            <a:ext cx="805029" cy="246221"/>
          </a:xfrm>
          <a:prstGeom prst="rect">
            <a:avLst/>
          </a:prstGeom>
          <a:noFill/>
        </p:spPr>
        <p:txBody>
          <a:bodyPr wrap="none" rtlCol="0">
            <a:spAutoFit/>
          </a:bodyPr>
          <a:lstStyle/>
          <a:p>
            <a:r>
              <a:rPr lang="en-US" sz="1000" i="1" dirty="0">
                <a:solidFill>
                  <a:srgbClr val="FFFFFF"/>
                </a:solidFill>
                <a:latin typeface="Times New Roman" panose="02020603050405020304" pitchFamily="18" charset="0"/>
                <a:cs typeface="Times New Roman" panose="02020603050405020304" pitchFamily="18" charset="0"/>
              </a:rPr>
              <a:t>(1.6mn dwt)</a:t>
            </a:r>
          </a:p>
        </p:txBody>
      </p:sp>
      <p:sp>
        <p:nvSpPr>
          <p:cNvPr id="52" name="TextBox 51"/>
          <p:cNvSpPr txBox="1"/>
          <p:nvPr/>
        </p:nvSpPr>
        <p:spPr>
          <a:xfrm>
            <a:off x="2906802" y="4356534"/>
            <a:ext cx="805029" cy="246221"/>
          </a:xfrm>
          <a:prstGeom prst="rect">
            <a:avLst/>
          </a:prstGeom>
          <a:noFill/>
        </p:spPr>
        <p:txBody>
          <a:bodyPr wrap="none" rtlCol="0">
            <a:spAutoFit/>
          </a:bodyPr>
          <a:lstStyle/>
          <a:p>
            <a:r>
              <a:rPr lang="en-US" sz="1000" i="1" dirty="0">
                <a:solidFill>
                  <a:srgbClr val="000000"/>
                </a:solidFill>
                <a:latin typeface="Times New Roman" panose="02020603050405020304" pitchFamily="18" charset="0"/>
                <a:cs typeface="Times New Roman" panose="02020603050405020304" pitchFamily="18" charset="0"/>
              </a:rPr>
              <a:t>(6.7mn dwt)</a:t>
            </a:r>
          </a:p>
        </p:txBody>
      </p:sp>
      <p:sp>
        <p:nvSpPr>
          <p:cNvPr id="53" name="TextBox 52"/>
          <p:cNvSpPr txBox="1"/>
          <p:nvPr/>
        </p:nvSpPr>
        <p:spPr>
          <a:xfrm>
            <a:off x="2906802" y="5559045"/>
            <a:ext cx="805029" cy="246221"/>
          </a:xfrm>
          <a:prstGeom prst="rect">
            <a:avLst/>
          </a:prstGeom>
          <a:noFill/>
        </p:spPr>
        <p:txBody>
          <a:bodyPr wrap="none" rtlCol="0">
            <a:spAutoFit/>
          </a:bodyPr>
          <a:lstStyle/>
          <a:p>
            <a:r>
              <a:rPr lang="en-US" sz="1000" i="1" dirty="0">
                <a:solidFill>
                  <a:srgbClr val="000000"/>
                </a:solidFill>
                <a:latin typeface="Times New Roman" panose="02020603050405020304" pitchFamily="18" charset="0"/>
                <a:cs typeface="Times New Roman" panose="02020603050405020304" pitchFamily="18" charset="0"/>
              </a:rPr>
              <a:t>(4.7mn dwt)</a:t>
            </a:r>
          </a:p>
        </p:txBody>
      </p:sp>
      <p:sp>
        <p:nvSpPr>
          <p:cNvPr id="54" name="TextBox 53"/>
          <p:cNvSpPr txBox="1"/>
          <p:nvPr/>
        </p:nvSpPr>
        <p:spPr>
          <a:xfrm>
            <a:off x="4435237" y="3162453"/>
            <a:ext cx="805029" cy="246221"/>
          </a:xfrm>
          <a:prstGeom prst="rect">
            <a:avLst/>
          </a:prstGeom>
          <a:noFill/>
        </p:spPr>
        <p:txBody>
          <a:bodyPr wrap="square" rtlCol="0">
            <a:spAutoFit/>
          </a:bodyPr>
          <a:lstStyle/>
          <a:p>
            <a:r>
              <a:rPr lang="en-US" sz="1000" i="1" dirty="0">
                <a:solidFill>
                  <a:srgbClr val="FFFFFF"/>
                </a:solidFill>
                <a:latin typeface="Times New Roman" panose="02020603050405020304" pitchFamily="18" charset="0"/>
                <a:cs typeface="Times New Roman" panose="02020603050405020304" pitchFamily="18" charset="0"/>
              </a:rPr>
              <a:t>(0.2mn dwt)</a:t>
            </a:r>
          </a:p>
        </p:txBody>
      </p:sp>
      <p:sp>
        <p:nvSpPr>
          <p:cNvPr id="55" name="TextBox 54"/>
          <p:cNvSpPr txBox="1"/>
          <p:nvPr/>
        </p:nvSpPr>
        <p:spPr>
          <a:xfrm>
            <a:off x="4425298" y="3975989"/>
            <a:ext cx="805029" cy="246221"/>
          </a:xfrm>
          <a:prstGeom prst="rect">
            <a:avLst/>
          </a:prstGeom>
          <a:noFill/>
        </p:spPr>
        <p:txBody>
          <a:bodyPr wrap="none" rtlCol="0">
            <a:spAutoFit/>
          </a:bodyPr>
          <a:lstStyle/>
          <a:p>
            <a:r>
              <a:rPr lang="en-US" sz="1000" i="1" dirty="0">
                <a:solidFill>
                  <a:srgbClr val="000000"/>
                </a:solidFill>
                <a:latin typeface="Times New Roman" panose="02020603050405020304" pitchFamily="18" charset="0"/>
                <a:cs typeface="Times New Roman" panose="02020603050405020304" pitchFamily="18" charset="0"/>
              </a:rPr>
              <a:t>(8.3mn dwt)</a:t>
            </a:r>
          </a:p>
        </p:txBody>
      </p:sp>
      <p:sp>
        <p:nvSpPr>
          <p:cNvPr id="56" name="TextBox 55"/>
          <p:cNvSpPr txBox="1"/>
          <p:nvPr/>
        </p:nvSpPr>
        <p:spPr>
          <a:xfrm>
            <a:off x="4425298" y="5425995"/>
            <a:ext cx="805029" cy="246221"/>
          </a:xfrm>
          <a:prstGeom prst="rect">
            <a:avLst/>
          </a:prstGeom>
          <a:noFill/>
        </p:spPr>
        <p:txBody>
          <a:bodyPr wrap="none" rtlCol="0">
            <a:spAutoFit/>
          </a:bodyPr>
          <a:lstStyle/>
          <a:p>
            <a:r>
              <a:rPr lang="en-US" sz="1000" i="1" dirty="0">
                <a:solidFill>
                  <a:srgbClr val="000000"/>
                </a:solidFill>
                <a:latin typeface="Times New Roman" panose="02020603050405020304" pitchFamily="18" charset="0"/>
                <a:cs typeface="Times New Roman" panose="02020603050405020304" pitchFamily="18" charset="0"/>
              </a:rPr>
              <a:t>(7.0mn dwt)</a:t>
            </a:r>
          </a:p>
        </p:txBody>
      </p:sp>
      <p:sp>
        <p:nvSpPr>
          <p:cNvPr id="58" name="TextBox 57"/>
          <p:cNvSpPr txBox="1"/>
          <p:nvPr/>
        </p:nvSpPr>
        <p:spPr>
          <a:xfrm>
            <a:off x="5921200" y="3747698"/>
            <a:ext cx="805029" cy="400110"/>
          </a:xfrm>
          <a:prstGeom prst="rect">
            <a:avLst/>
          </a:prstGeom>
          <a:noFill/>
        </p:spPr>
        <p:txBody>
          <a:bodyPr wrap="square" rtlCol="0">
            <a:spAutoFit/>
          </a:bodyPr>
          <a:lstStyle/>
          <a:p>
            <a:r>
              <a:rPr lang="en-US" sz="1000" i="1" dirty="0">
                <a:solidFill>
                  <a:srgbClr val="000000"/>
                </a:solidFill>
                <a:latin typeface="Times New Roman" panose="02020603050405020304" pitchFamily="18" charset="0"/>
                <a:cs typeface="Times New Roman" panose="02020603050405020304" pitchFamily="18" charset="0"/>
              </a:rPr>
              <a:t>(3.4mn dwt)</a:t>
            </a:r>
          </a:p>
        </p:txBody>
      </p:sp>
      <p:sp>
        <p:nvSpPr>
          <p:cNvPr id="59" name="TextBox 58"/>
          <p:cNvSpPr txBox="1"/>
          <p:nvPr/>
        </p:nvSpPr>
        <p:spPr>
          <a:xfrm>
            <a:off x="5932933" y="5202305"/>
            <a:ext cx="805029" cy="246221"/>
          </a:xfrm>
          <a:prstGeom prst="rect">
            <a:avLst/>
          </a:prstGeom>
          <a:noFill/>
        </p:spPr>
        <p:txBody>
          <a:bodyPr wrap="none" rtlCol="0">
            <a:spAutoFit/>
          </a:bodyPr>
          <a:lstStyle/>
          <a:p>
            <a:r>
              <a:rPr lang="en-US" sz="1000" i="1" dirty="0">
                <a:solidFill>
                  <a:srgbClr val="000000"/>
                </a:solidFill>
                <a:latin typeface="Times New Roman" panose="02020603050405020304" pitchFamily="18" charset="0"/>
                <a:cs typeface="Times New Roman" panose="02020603050405020304" pitchFamily="18" charset="0"/>
              </a:rPr>
              <a:t>(5.5mn dwt)</a:t>
            </a:r>
          </a:p>
        </p:txBody>
      </p:sp>
      <p:sp>
        <p:nvSpPr>
          <p:cNvPr id="60" name="TextBox 59"/>
          <p:cNvSpPr txBox="1"/>
          <p:nvPr/>
        </p:nvSpPr>
        <p:spPr>
          <a:xfrm>
            <a:off x="7389419" y="3611174"/>
            <a:ext cx="869149" cy="246221"/>
          </a:xfrm>
          <a:prstGeom prst="rect">
            <a:avLst/>
          </a:prstGeom>
          <a:noFill/>
        </p:spPr>
        <p:txBody>
          <a:bodyPr wrap="none" rtlCol="0">
            <a:spAutoFit/>
          </a:bodyPr>
          <a:lstStyle/>
          <a:p>
            <a:r>
              <a:rPr lang="en-US" sz="1000" i="1" dirty="0">
                <a:solidFill>
                  <a:srgbClr val="FFFFFF"/>
                </a:solidFill>
                <a:latin typeface="Times New Roman" panose="02020603050405020304" pitchFamily="18" charset="0"/>
                <a:cs typeface="Times New Roman" panose="02020603050405020304" pitchFamily="18" charset="0"/>
              </a:rPr>
              <a:t>(21.0mn dwt)</a:t>
            </a:r>
          </a:p>
        </p:txBody>
      </p:sp>
      <p:sp>
        <p:nvSpPr>
          <p:cNvPr id="61" name="TextBox 60"/>
          <p:cNvSpPr txBox="1"/>
          <p:nvPr/>
        </p:nvSpPr>
        <p:spPr>
          <a:xfrm>
            <a:off x="7397021" y="4537028"/>
            <a:ext cx="869149" cy="246221"/>
          </a:xfrm>
          <a:prstGeom prst="rect">
            <a:avLst/>
          </a:prstGeom>
          <a:noFill/>
        </p:spPr>
        <p:txBody>
          <a:bodyPr wrap="none" rtlCol="0">
            <a:spAutoFit/>
          </a:bodyPr>
          <a:lstStyle/>
          <a:p>
            <a:r>
              <a:rPr lang="en-US" sz="1000" i="1" dirty="0">
                <a:solidFill>
                  <a:srgbClr val="000000"/>
                </a:solidFill>
                <a:latin typeface="Times New Roman" panose="02020603050405020304" pitchFamily="18" charset="0"/>
                <a:cs typeface="Times New Roman" panose="02020603050405020304" pitchFamily="18" charset="0"/>
              </a:rPr>
              <a:t>(28.9mn dwt)</a:t>
            </a:r>
          </a:p>
        </p:txBody>
      </p:sp>
      <p:sp>
        <p:nvSpPr>
          <p:cNvPr id="62" name="TextBox 61"/>
          <p:cNvSpPr txBox="1"/>
          <p:nvPr/>
        </p:nvSpPr>
        <p:spPr>
          <a:xfrm>
            <a:off x="7369542" y="5619547"/>
            <a:ext cx="869149" cy="246221"/>
          </a:xfrm>
          <a:prstGeom prst="rect">
            <a:avLst/>
          </a:prstGeom>
          <a:noFill/>
        </p:spPr>
        <p:txBody>
          <a:bodyPr wrap="none" rtlCol="0">
            <a:spAutoFit/>
          </a:bodyPr>
          <a:lstStyle/>
          <a:p>
            <a:r>
              <a:rPr lang="en-US" sz="1000" i="1" dirty="0">
                <a:solidFill>
                  <a:srgbClr val="000000"/>
                </a:solidFill>
                <a:latin typeface="Times New Roman" panose="02020603050405020304" pitchFamily="18" charset="0"/>
                <a:cs typeface="Times New Roman" panose="02020603050405020304" pitchFamily="18" charset="0"/>
              </a:rPr>
              <a:t>(27.3mn dwt)</a:t>
            </a:r>
          </a:p>
        </p:txBody>
      </p:sp>
    </p:spTree>
    <p:extLst>
      <p:ext uri="{BB962C8B-B14F-4D97-AF65-F5344CB8AC3E}">
        <p14:creationId xmlns:p14="http://schemas.microsoft.com/office/powerpoint/2010/main" val="2003316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539"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endParaRPr kumimoji="0" lang="en-GB" sz="800" b="1" u="none" strike="noStrike" cap="none" normalizeH="0" dirty="0">
              <a:ln>
                <a:noFill/>
              </a:ln>
              <a:solidFill>
                <a:schemeClr val="tx1"/>
              </a:solidFill>
              <a:effectLst/>
              <a:latin typeface="Times"/>
              <a:sym typeface="Times"/>
            </a:endParaRPr>
          </a:p>
        </p:txBody>
      </p:sp>
      <p:sp>
        <p:nvSpPr>
          <p:cNvPr id="9" name="Title 1"/>
          <p:cNvSpPr>
            <a:spLocks noGrp="1"/>
          </p:cNvSpPr>
          <p:nvPr>
            <p:ph type="title"/>
          </p:nvPr>
        </p:nvSpPr>
        <p:spPr>
          <a:xfrm>
            <a:off x="521208" y="109728"/>
            <a:ext cx="7103535" cy="558892"/>
          </a:xfrm>
        </p:spPr>
        <p:txBody>
          <a:bodyPr anchor="ctr" anchorCtr="0"/>
          <a:lstStyle/>
          <a:p>
            <a:r>
              <a:rPr lang="en-GB" sz="2200" dirty="0"/>
              <a:t>Summary</a:t>
            </a:r>
          </a:p>
        </p:txBody>
      </p:sp>
      <p:sp>
        <p:nvSpPr>
          <p:cNvPr id="12" name="TextBox 11"/>
          <p:cNvSpPr txBox="1"/>
          <p:nvPr/>
        </p:nvSpPr>
        <p:spPr>
          <a:xfrm>
            <a:off x="417224" y="1976783"/>
            <a:ext cx="3806686" cy="3354765"/>
          </a:xfrm>
          <a:prstGeom prst="rect">
            <a:avLst/>
          </a:prstGeom>
          <a:noFill/>
          <a:ln>
            <a:noFill/>
          </a:ln>
        </p:spPr>
        <p:txBody>
          <a:bodyPr wrap="square" rtlCol="0">
            <a:spAutoFit/>
          </a:bodyPr>
          <a:lstStyle>
            <a:defPPr>
              <a:defRPr lang="en-GB"/>
            </a:defPPr>
          </a:lstStyle>
          <a:p>
            <a:pPr marL="342900" indent="-342900" algn="l">
              <a:buClr>
                <a:srgbClr val="E9B523"/>
              </a:buClr>
              <a:buFont typeface="Wingdings" panose="05000000000000000000" pitchFamily="2" charset="2"/>
              <a:buChar char="§"/>
            </a:pPr>
            <a:r>
              <a:rPr lang="nb-NO" sz="1600" dirty="0">
                <a:latin typeface="+mj-lt"/>
                <a:cs typeface="Times New Roman" panose="02020603050405020304" pitchFamily="18" charset="0"/>
              </a:rPr>
              <a:t>Continued increase in imports to China due to reduced domestic production of iron ore and/or coal </a:t>
            </a:r>
          </a:p>
          <a:p>
            <a:pPr marL="342900" indent="-342900" algn="l">
              <a:buClr>
                <a:srgbClr val="E9B523"/>
              </a:buClr>
              <a:buFont typeface="Wingdings" panose="05000000000000000000" pitchFamily="2" charset="2"/>
              <a:buChar char="§"/>
            </a:pPr>
            <a:endParaRPr lang="nb-NO" sz="1000" dirty="0">
              <a:latin typeface="+mj-lt"/>
              <a:cs typeface="Times New Roman" panose="02020603050405020304" pitchFamily="18" charset="0"/>
            </a:endParaRPr>
          </a:p>
          <a:p>
            <a:pPr marL="342900" indent="-342900" algn="l">
              <a:buClr>
                <a:srgbClr val="E9B523"/>
              </a:buClr>
              <a:buFont typeface="Wingdings" panose="05000000000000000000" pitchFamily="2" charset="2"/>
              <a:buChar char="§"/>
            </a:pPr>
            <a:r>
              <a:rPr lang="nb-NO" sz="1600" dirty="0">
                <a:cs typeface="Times New Roman" panose="02020603050405020304" pitchFamily="18" charset="0"/>
              </a:rPr>
              <a:t>Stronger global growth with increase in steel and energy demand worldwide </a:t>
            </a:r>
          </a:p>
          <a:p>
            <a:pPr marL="342900" indent="-342900" algn="l">
              <a:buClr>
                <a:srgbClr val="E9B523"/>
              </a:buClr>
              <a:buFont typeface="Wingdings" panose="05000000000000000000" pitchFamily="2" charset="2"/>
              <a:buChar char="§"/>
            </a:pPr>
            <a:endParaRPr lang="nb-NO" sz="1000" dirty="0">
              <a:latin typeface="+mj-lt"/>
              <a:cs typeface="Times New Roman" panose="02020603050405020304" pitchFamily="18" charset="0"/>
            </a:endParaRPr>
          </a:p>
          <a:p>
            <a:pPr marL="342900" indent="-342900" algn="l">
              <a:buClr>
                <a:srgbClr val="E9B523"/>
              </a:buClr>
              <a:buFont typeface="Wingdings" panose="05000000000000000000" pitchFamily="2" charset="2"/>
              <a:buChar char="§"/>
            </a:pPr>
            <a:r>
              <a:rPr lang="nb-NO" sz="1600" dirty="0">
                <a:latin typeface="+mj-lt"/>
                <a:cs typeface="Times New Roman" panose="02020603050405020304" pitchFamily="18" charset="0"/>
              </a:rPr>
              <a:t>Orderbook slippage and cancellations due to financial difficulties at shipyards and/or non-performance from owners </a:t>
            </a:r>
          </a:p>
          <a:p>
            <a:pPr marL="342900" indent="-342900" algn="l">
              <a:buClr>
                <a:srgbClr val="E9B523"/>
              </a:buClr>
              <a:buFont typeface="Wingdings" panose="05000000000000000000" pitchFamily="2" charset="2"/>
              <a:buChar char="§"/>
            </a:pPr>
            <a:endParaRPr lang="nb-NO" sz="1000" dirty="0">
              <a:latin typeface="+mj-lt"/>
              <a:cs typeface="Times New Roman" panose="02020603050405020304" pitchFamily="18" charset="0"/>
            </a:endParaRPr>
          </a:p>
          <a:p>
            <a:pPr marL="342900" indent="-342900" algn="l">
              <a:buClr>
                <a:srgbClr val="E9B523"/>
              </a:buClr>
              <a:buFont typeface="Wingdings" panose="05000000000000000000" pitchFamily="2" charset="2"/>
              <a:buChar char="§"/>
            </a:pPr>
            <a:r>
              <a:rPr lang="nb-NO" sz="1600" dirty="0">
                <a:latin typeface="+mj-lt"/>
                <a:cs typeface="Times New Roman" panose="02020603050405020304" pitchFamily="18" charset="0"/>
              </a:rPr>
              <a:t>New regulations and higher investment costs leads to higher scrapping</a:t>
            </a:r>
          </a:p>
          <a:p>
            <a:pPr marL="342900" indent="-342900" algn="l">
              <a:buClr>
                <a:srgbClr val="E9B523"/>
              </a:buClr>
              <a:buFont typeface="Wingdings" panose="05000000000000000000" pitchFamily="2" charset="2"/>
              <a:buChar char="§"/>
            </a:pPr>
            <a:endParaRPr lang="nb-NO" sz="1600" dirty="0">
              <a:latin typeface="+mj-lt"/>
              <a:cs typeface="Times New Roman" panose="02020603050405020304" pitchFamily="18" charset="0"/>
            </a:endParaRPr>
          </a:p>
        </p:txBody>
      </p:sp>
      <p:sp>
        <p:nvSpPr>
          <p:cNvPr id="13" name="TextBox 12"/>
          <p:cNvSpPr txBox="1"/>
          <p:nvPr/>
        </p:nvSpPr>
        <p:spPr>
          <a:xfrm>
            <a:off x="4749227" y="1980098"/>
            <a:ext cx="4180218" cy="4154984"/>
          </a:xfrm>
          <a:prstGeom prst="rect">
            <a:avLst/>
          </a:prstGeom>
          <a:noFill/>
          <a:ln>
            <a:noFill/>
          </a:ln>
        </p:spPr>
        <p:txBody>
          <a:bodyPr wrap="square" rtlCol="0">
            <a:spAutoFit/>
          </a:bodyPr>
          <a:lstStyle>
            <a:defPPr>
              <a:defRPr lang="en-GB"/>
            </a:defPPr>
          </a:lstStyle>
          <a:p>
            <a:pPr marL="342900" indent="-342900" algn="l">
              <a:buClr>
                <a:srgbClr val="E9B523"/>
              </a:buClr>
              <a:buFont typeface="Wingdings" panose="05000000000000000000" pitchFamily="2" charset="2"/>
              <a:buChar char="§"/>
            </a:pPr>
            <a:r>
              <a:rPr lang="nb-NO" sz="1600" dirty="0">
                <a:latin typeface="+mj-lt"/>
                <a:cs typeface="Times New Roman" panose="02020603050405020304" pitchFamily="18" charset="0"/>
              </a:rPr>
              <a:t>Change in Chinese policy regarding coal production</a:t>
            </a:r>
          </a:p>
          <a:p>
            <a:pPr marL="342900" indent="-342900" algn="l">
              <a:buClr>
                <a:srgbClr val="E9B523"/>
              </a:buClr>
              <a:buFont typeface="Wingdings" panose="05000000000000000000" pitchFamily="2" charset="2"/>
              <a:buChar char="§"/>
            </a:pPr>
            <a:endParaRPr lang="nb-NO" sz="1000" dirty="0">
              <a:latin typeface="+mj-lt"/>
              <a:cs typeface="Times New Roman" panose="02020603050405020304" pitchFamily="18" charset="0"/>
            </a:endParaRPr>
          </a:p>
          <a:p>
            <a:pPr marL="342900" indent="-342900" algn="l">
              <a:buClr>
                <a:srgbClr val="E9B523"/>
              </a:buClr>
              <a:buFont typeface="Wingdings" panose="05000000000000000000" pitchFamily="2" charset="2"/>
              <a:buChar char="§"/>
            </a:pPr>
            <a:r>
              <a:rPr lang="nb-NO" sz="1600" dirty="0">
                <a:latin typeface="+mj-lt"/>
                <a:cs typeface="Times New Roman" panose="02020603050405020304" pitchFamily="18" charset="0"/>
              </a:rPr>
              <a:t>Reduced in stimuli leading to lower demand for steel and energy </a:t>
            </a:r>
          </a:p>
          <a:p>
            <a:pPr marL="342900" indent="-342900" algn="l">
              <a:buClr>
                <a:srgbClr val="E9B523"/>
              </a:buClr>
              <a:buFont typeface="Wingdings" panose="05000000000000000000" pitchFamily="2" charset="2"/>
              <a:buChar char="§"/>
            </a:pPr>
            <a:endParaRPr lang="nb-NO" sz="1000" dirty="0">
              <a:latin typeface="+mj-lt"/>
              <a:cs typeface="Times New Roman" panose="02020603050405020304" pitchFamily="18" charset="0"/>
            </a:endParaRPr>
          </a:p>
          <a:p>
            <a:pPr marL="342900" indent="-342900" algn="l">
              <a:buClr>
                <a:srgbClr val="E9B523"/>
              </a:buClr>
              <a:buFont typeface="Wingdings" panose="05000000000000000000" pitchFamily="2" charset="2"/>
              <a:buChar char="§"/>
            </a:pPr>
            <a:r>
              <a:rPr lang="nb-NO" sz="1600" dirty="0">
                <a:cs typeface="Times New Roman" panose="02020603050405020304" pitchFamily="18" charset="0"/>
              </a:rPr>
              <a:t>Higher replacement of coal to other energy sources </a:t>
            </a:r>
          </a:p>
          <a:p>
            <a:pPr marL="342900" indent="-342900" algn="l">
              <a:buClr>
                <a:srgbClr val="E9B523"/>
              </a:buClr>
              <a:buFont typeface="Wingdings" panose="05000000000000000000" pitchFamily="2" charset="2"/>
              <a:buChar char="§"/>
            </a:pPr>
            <a:endParaRPr lang="nb-NO" sz="1000" dirty="0">
              <a:latin typeface="+mj-lt"/>
              <a:cs typeface="Times New Roman" panose="02020603050405020304" pitchFamily="18" charset="0"/>
            </a:endParaRPr>
          </a:p>
          <a:p>
            <a:pPr marL="342900" indent="-342900" algn="l">
              <a:buClr>
                <a:srgbClr val="E9B523"/>
              </a:buClr>
              <a:buFont typeface="Wingdings" panose="05000000000000000000" pitchFamily="2" charset="2"/>
              <a:buChar char="§"/>
            </a:pPr>
            <a:r>
              <a:rPr lang="nb-NO" sz="1600" dirty="0">
                <a:latin typeface="+mj-lt"/>
                <a:cs typeface="Times New Roman" panose="02020603050405020304" pitchFamily="18" charset="0"/>
              </a:rPr>
              <a:t>Lower scrapping if rates above OPEX for sustained period of time</a:t>
            </a:r>
          </a:p>
          <a:p>
            <a:pPr marL="342900" indent="-342900" algn="l">
              <a:buClr>
                <a:srgbClr val="E9B523"/>
              </a:buClr>
              <a:buFont typeface="Wingdings" panose="05000000000000000000" pitchFamily="2" charset="2"/>
              <a:buChar char="§"/>
            </a:pPr>
            <a:endParaRPr lang="nb-NO" sz="1000" dirty="0">
              <a:latin typeface="+mj-lt"/>
              <a:cs typeface="Times New Roman" panose="02020603050405020304" pitchFamily="18" charset="0"/>
            </a:endParaRPr>
          </a:p>
          <a:p>
            <a:pPr marL="342900" indent="-342900" algn="l">
              <a:buClr>
                <a:srgbClr val="E9B523"/>
              </a:buClr>
              <a:buFont typeface="Wingdings" panose="05000000000000000000" pitchFamily="2" charset="2"/>
              <a:buChar char="§"/>
            </a:pPr>
            <a:r>
              <a:rPr lang="nb-NO" sz="1600" dirty="0">
                <a:latin typeface="+mj-lt"/>
                <a:cs typeface="Times New Roman" panose="02020603050405020304" pitchFamily="18" charset="0"/>
              </a:rPr>
              <a:t>New ordering motivated by new regulations and narrowing spreads to newbuilding prices</a:t>
            </a:r>
          </a:p>
          <a:p>
            <a:pPr marL="342900" indent="-342900" algn="l">
              <a:buFont typeface="Arial" panose="020B0604020202020204" pitchFamily="34" charset="0"/>
              <a:buChar char="•"/>
            </a:pPr>
            <a:endParaRPr lang="nb-NO" sz="1600" b="1" dirty="0">
              <a:latin typeface="+mj-lt"/>
              <a:cs typeface="Times New Roman" panose="02020603050405020304" pitchFamily="18" charset="0"/>
            </a:endParaRPr>
          </a:p>
          <a:p>
            <a:pPr marL="342900" indent="-342900" algn="l">
              <a:buFont typeface="Arial" panose="020B0604020202020204" pitchFamily="34" charset="0"/>
              <a:buChar char="•"/>
            </a:pPr>
            <a:endParaRPr lang="nb-NO" sz="1600" dirty="0">
              <a:latin typeface="+mj-lt"/>
              <a:cs typeface="Times New Roman" panose="02020603050405020304" pitchFamily="18" charset="0"/>
            </a:endParaRPr>
          </a:p>
          <a:p>
            <a:pPr marL="342900" indent="-342900" algn="l">
              <a:buFont typeface="Arial" panose="020B0604020202020204" pitchFamily="34" charset="0"/>
              <a:buChar char="•"/>
            </a:pPr>
            <a:endParaRPr lang="nb-NO" sz="1600" dirty="0">
              <a:latin typeface="+mj-lt"/>
              <a:cs typeface="Times New Roman" panose="02020603050405020304" pitchFamily="18" charset="0"/>
            </a:endParaRPr>
          </a:p>
        </p:txBody>
      </p:sp>
      <p:sp>
        <p:nvSpPr>
          <p:cNvPr id="14" name="Title 1"/>
          <p:cNvSpPr txBox="1">
            <a:spLocks/>
          </p:cNvSpPr>
          <p:nvPr/>
        </p:nvSpPr>
        <p:spPr bwMode="auto">
          <a:xfrm>
            <a:off x="523461" y="1251120"/>
            <a:ext cx="8416144" cy="55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000" b="1">
                <a:solidFill>
                  <a:srgbClr val="C6AB38"/>
                </a:solidFill>
                <a:latin typeface="+mj-lt"/>
                <a:ea typeface="MS PGothic" pitchFamily="34" charset="-128"/>
                <a:cs typeface="MS PGothic" charset="0"/>
              </a:defRPr>
            </a:lvl1pPr>
            <a:lvl2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2pPr>
            <a:lvl3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3pPr>
            <a:lvl4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4pPr>
            <a:lvl5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5pPr>
            <a:lvl6pPr marL="457200" algn="l" rtl="0" fontAlgn="base">
              <a:spcBef>
                <a:spcPct val="0"/>
              </a:spcBef>
              <a:spcAft>
                <a:spcPct val="0"/>
              </a:spcAft>
              <a:defRPr sz="2000" b="1">
                <a:solidFill>
                  <a:srgbClr val="C6AB38"/>
                </a:solidFill>
                <a:latin typeface="Times" pitchFamily="84" charset="0"/>
              </a:defRPr>
            </a:lvl6pPr>
            <a:lvl7pPr marL="914400" algn="l" rtl="0" fontAlgn="base">
              <a:spcBef>
                <a:spcPct val="0"/>
              </a:spcBef>
              <a:spcAft>
                <a:spcPct val="0"/>
              </a:spcAft>
              <a:defRPr sz="2000" b="1">
                <a:solidFill>
                  <a:srgbClr val="C6AB38"/>
                </a:solidFill>
                <a:latin typeface="Times" pitchFamily="84" charset="0"/>
              </a:defRPr>
            </a:lvl7pPr>
            <a:lvl8pPr marL="1371600" algn="l" rtl="0" fontAlgn="base">
              <a:spcBef>
                <a:spcPct val="0"/>
              </a:spcBef>
              <a:spcAft>
                <a:spcPct val="0"/>
              </a:spcAft>
              <a:defRPr sz="2000" b="1">
                <a:solidFill>
                  <a:srgbClr val="C6AB38"/>
                </a:solidFill>
                <a:latin typeface="Times" pitchFamily="84" charset="0"/>
              </a:defRPr>
            </a:lvl8pPr>
            <a:lvl9pPr marL="1828800" algn="l" rtl="0" fontAlgn="base">
              <a:spcBef>
                <a:spcPct val="0"/>
              </a:spcBef>
              <a:spcAft>
                <a:spcPct val="0"/>
              </a:spcAft>
              <a:defRPr sz="2000" b="1">
                <a:solidFill>
                  <a:srgbClr val="C6AB38"/>
                </a:solidFill>
                <a:latin typeface="Times" pitchFamily="84" charset="0"/>
              </a:defRPr>
            </a:lvl9pPr>
          </a:lstStyle>
          <a:p>
            <a:r>
              <a:rPr lang="en-GB" sz="1700" kern="0" dirty="0">
                <a:solidFill>
                  <a:schemeClr val="tx1">
                    <a:lumMod val="85000"/>
                    <a:lumOff val="15000"/>
                  </a:schemeClr>
                </a:solidFill>
              </a:rPr>
              <a:t>Cautiously optimistic based on improved supply / demand balance</a:t>
            </a:r>
          </a:p>
        </p:txBody>
      </p:sp>
      <p:sp>
        <p:nvSpPr>
          <p:cNvPr id="20" name="Text Placeholder 2"/>
          <p:cNvSpPr txBox="1">
            <a:spLocks/>
          </p:cNvSpPr>
          <p:nvPr/>
        </p:nvSpPr>
        <p:spPr bwMode="auto">
          <a:xfrm>
            <a:off x="4714239" y="1601028"/>
            <a:ext cx="4068507" cy="292608"/>
          </a:xfrm>
          <a:prstGeom prst="rect">
            <a:avLst/>
          </a:prstGeom>
          <a:solidFill>
            <a:srgbClr val="161131"/>
          </a:solidFill>
          <a:ln>
            <a:noFill/>
          </a:ln>
          <a:extLst/>
        </p:spPr>
        <p:txBody>
          <a:bodyPr vert="horz" wrap="square" lIns="0" tIns="0" rIns="0" bIns="0" numCol="1" anchor="ctr" anchorCtr="0" compatLnSpc="1">
            <a:prstTxWarp prst="textNoShape">
              <a:avLst/>
            </a:prstTxWarp>
          </a:bodyPr>
          <a:lstStyle>
            <a:lvl1pPr marL="0" marR="0" indent="0" algn="ctr" defTabSz="683819" rtl="0" eaLnBrk="0" fontAlgn="auto" latinLnBrk="0" hangingPunct="0">
              <a:lnSpc>
                <a:spcPct val="100000"/>
              </a:lnSpc>
              <a:spcBef>
                <a:spcPts val="840"/>
              </a:spcBef>
              <a:spcAft>
                <a:spcPts val="0"/>
              </a:spcAft>
              <a:buClr>
                <a:srgbClr val="008080"/>
              </a:buClr>
              <a:buSzTx/>
              <a:buFont typeface="Arial" pitchFamily="34" charset="0"/>
              <a:buNone/>
              <a:tabLst/>
              <a:defRPr sz="1400" b="1" i="0" kern="1200" baseline="0">
                <a:solidFill>
                  <a:schemeClr val="bg1"/>
                </a:solidFill>
                <a:latin typeface="+mj-lt"/>
                <a:ea typeface="+mn-ea"/>
                <a:cs typeface="+mn-cs"/>
              </a:defRPr>
            </a:lvl1pPr>
            <a:lvl2pPr marL="146050" indent="-146050" algn="l" rtl="0" eaLnBrk="0" fontAlgn="base" hangingPunct="0">
              <a:spcBef>
                <a:spcPts val="300"/>
              </a:spcBef>
              <a:spcAft>
                <a:spcPct val="0"/>
              </a:spcAft>
              <a:buClr>
                <a:schemeClr val="accent2"/>
              </a:buClr>
              <a:buFont typeface="Arial" panose="020B0604020202020204" pitchFamily="34" charset="0"/>
              <a:buChar char="•"/>
              <a:defRPr b="1" kern="1200">
                <a:solidFill>
                  <a:schemeClr val="tx1"/>
                </a:solidFill>
                <a:latin typeface="+mn-lt"/>
                <a:ea typeface="+mn-ea"/>
                <a:cs typeface="+mn-cs"/>
              </a:defRPr>
            </a:lvl2pPr>
            <a:lvl3pPr marL="358775" indent="-179388" algn="l" rtl="0" eaLnBrk="0" fontAlgn="base" hangingPunct="0">
              <a:spcBef>
                <a:spcPts val="250"/>
              </a:spcBef>
              <a:spcAft>
                <a:spcPct val="0"/>
              </a:spcAft>
              <a:buFont typeface="Arial" panose="020B0604020202020204" pitchFamily="34" charset="0"/>
              <a:buChar char="–"/>
              <a:defRPr kern="1200">
                <a:solidFill>
                  <a:schemeClr val="tx1"/>
                </a:solidFill>
                <a:latin typeface="+mn-lt"/>
                <a:ea typeface="+mn-ea"/>
                <a:cs typeface="+mn-cs"/>
              </a:defRPr>
            </a:lvl3pPr>
            <a:lvl4pPr marL="539750" indent="-179388" algn="l" rtl="0" eaLnBrk="0" fontAlgn="base" hangingPunct="0">
              <a:spcBef>
                <a:spcPts val="25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defRPr b="1"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nb-NO" dirty="0">
                <a:solidFill>
                  <a:sysClr val="window" lastClr="FFFFFF"/>
                </a:solidFill>
                <a:latin typeface="Times New Roman" panose="02020603050405020304" pitchFamily="18" charset="0"/>
                <a:cs typeface="Times New Roman" panose="02020603050405020304" pitchFamily="18" charset="0"/>
              </a:rPr>
              <a:t>Downside risks</a:t>
            </a:r>
          </a:p>
        </p:txBody>
      </p:sp>
      <p:sp>
        <p:nvSpPr>
          <p:cNvPr id="21" name="Text Placeholder 2"/>
          <p:cNvSpPr txBox="1">
            <a:spLocks/>
          </p:cNvSpPr>
          <p:nvPr/>
        </p:nvSpPr>
        <p:spPr bwMode="auto">
          <a:xfrm>
            <a:off x="364388" y="1601028"/>
            <a:ext cx="4106012" cy="292608"/>
          </a:xfrm>
          <a:prstGeom prst="rect">
            <a:avLst/>
          </a:prstGeom>
          <a:solidFill>
            <a:srgbClr val="161131"/>
          </a:solidFill>
          <a:ln>
            <a:noFill/>
          </a:ln>
          <a:extLst/>
        </p:spPr>
        <p:txBody>
          <a:bodyPr vert="horz" wrap="square" lIns="0" tIns="0" rIns="0" bIns="0" numCol="1" anchor="ctr" anchorCtr="0" compatLnSpc="1">
            <a:prstTxWarp prst="textNoShape">
              <a:avLst/>
            </a:prstTxWarp>
          </a:bodyPr>
          <a:lstStyle>
            <a:lvl1pPr marL="0" marR="0" indent="0" algn="ctr" defTabSz="683819" rtl="0" eaLnBrk="0" fontAlgn="auto" latinLnBrk="0" hangingPunct="0">
              <a:lnSpc>
                <a:spcPct val="100000"/>
              </a:lnSpc>
              <a:spcBef>
                <a:spcPts val="840"/>
              </a:spcBef>
              <a:spcAft>
                <a:spcPts val="0"/>
              </a:spcAft>
              <a:buClr>
                <a:srgbClr val="008080"/>
              </a:buClr>
              <a:buSzTx/>
              <a:buFont typeface="Arial" pitchFamily="34" charset="0"/>
              <a:buNone/>
              <a:tabLst/>
              <a:defRPr sz="1400" b="1" i="0" kern="1200" baseline="0">
                <a:solidFill>
                  <a:schemeClr val="bg1"/>
                </a:solidFill>
                <a:latin typeface="+mj-lt"/>
                <a:ea typeface="+mn-ea"/>
                <a:cs typeface="+mn-cs"/>
              </a:defRPr>
            </a:lvl1pPr>
            <a:lvl2pPr marL="146050" indent="-146050" algn="l" rtl="0" eaLnBrk="0" fontAlgn="base" hangingPunct="0">
              <a:spcBef>
                <a:spcPts val="300"/>
              </a:spcBef>
              <a:spcAft>
                <a:spcPct val="0"/>
              </a:spcAft>
              <a:buClr>
                <a:schemeClr val="accent2"/>
              </a:buClr>
              <a:buFont typeface="Arial" panose="020B0604020202020204" pitchFamily="34" charset="0"/>
              <a:buChar char="•"/>
              <a:defRPr b="1" kern="1200">
                <a:solidFill>
                  <a:schemeClr val="tx1"/>
                </a:solidFill>
                <a:latin typeface="+mn-lt"/>
                <a:ea typeface="+mn-ea"/>
                <a:cs typeface="+mn-cs"/>
              </a:defRPr>
            </a:lvl2pPr>
            <a:lvl3pPr marL="358775" indent="-179388" algn="l" rtl="0" eaLnBrk="0" fontAlgn="base" hangingPunct="0">
              <a:spcBef>
                <a:spcPts val="250"/>
              </a:spcBef>
              <a:spcAft>
                <a:spcPct val="0"/>
              </a:spcAft>
              <a:buFont typeface="Arial" panose="020B0604020202020204" pitchFamily="34" charset="0"/>
              <a:buChar char="–"/>
              <a:defRPr kern="1200">
                <a:solidFill>
                  <a:schemeClr val="tx1"/>
                </a:solidFill>
                <a:latin typeface="+mn-lt"/>
                <a:ea typeface="+mn-ea"/>
                <a:cs typeface="+mn-cs"/>
              </a:defRPr>
            </a:lvl3pPr>
            <a:lvl4pPr marL="539750" indent="-179388" algn="l" rtl="0" eaLnBrk="0" fontAlgn="base" hangingPunct="0">
              <a:spcBef>
                <a:spcPts val="25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defRPr b="1"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nb-NO" dirty="0">
                <a:solidFill>
                  <a:sysClr val="window" lastClr="FFFFFF"/>
                </a:solidFill>
                <a:latin typeface="Times New Roman" panose="02020603050405020304" pitchFamily="18" charset="0"/>
                <a:cs typeface="Times New Roman" panose="02020603050405020304" pitchFamily="18" charset="0"/>
              </a:rPr>
              <a:t>Upside potential</a:t>
            </a:r>
          </a:p>
        </p:txBody>
      </p:sp>
      <p:sp>
        <p:nvSpPr>
          <p:cNvPr id="18" name="Rectangle 17"/>
          <p:cNvSpPr/>
          <p:nvPr/>
        </p:nvSpPr>
        <p:spPr bwMode="auto">
          <a:xfrm>
            <a:off x="-903514" y="1132114"/>
            <a:ext cx="548640" cy="548640"/>
          </a:xfrm>
          <a:prstGeom prst="rect">
            <a:avLst/>
          </a:prstGeom>
          <a:solidFill>
            <a:srgbClr val="E9B523"/>
          </a:solidFill>
          <a:ln w="9525" cap="flat" cmpd="sng" algn="ctr">
            <a:solidFill>
              <a:srgbClr val="E9B52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19" name="Rectangle 18"/>
          <p:cNvSpPr/>
          <p:nvPr/>
        </p:nvSpPr>
        <p:spPr bwMode="auto">
          <a:xfrm>
            <a:off x="-903514" y="1937657"/>
            <a:ext cx="548640" cy="548640"/>
          </a:xfrm>
          <a:prstGeom prst="rect">
            <a:avLst/>
          </a:prstGeom>
          <a:solidFill>
            <a:srgbClr val="17102F"/>
          </a:solidFill>
          <a:ln w="9525" cap="flat" cmpd="sng" algn="ctr">
            <a:solidFill>
              <a:srgbClr val="17102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22" name="Rectangle 21"/>
          <p:cNvSpPr/>
          <p:nvPr/>
        </p:nvSpPr>
        <p:spPr bwMode="auto">
          <a:xfrm>
            <a:off x="-903514" y="2743200"/>
            <a:ext cx="548640" cy="548640"/>
          </a:xfrm>
          <a:prstGeom prst="rect">
            <a:avLst/>
          </a:prstGeom>
          <a:solidFill>
            <a:srgbClr val="BBE0E3"/>
          </a:solidFill>
          <a:ln w="9525" cap="flat" cmpd="sng" algn="ctr">
            <a:solidFill>
              <a:srgbClr val="BBE0E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23" name="Rectangle 22"/>
          <p:cNvSpPr/>
          <p:nvPr/>
        </p:nvSpPr>
        <p:spPr bwMode="auto">
          <a:xfrm>
            <a:off x="-903514" y="3548743"/>
            <a:ext cx="548640" cy="548640"/>
          </a:xfrm>
          <a:prstGeom prst="rect">
            <a:avLst/>
          </a:prstGeom>
          <a:solidFill>
            <a:srgbClr val="376092"/>
          </a:solidFill>
          <a:ln w="9525" cap="flat" cmpd="sng" algn="ctr">
            <a:solidFill>
              <a:srgbClr val="37609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24" name="Rectangle 23"/>
          <p:cNvSpPr/>
          <p:nvPr/>
        </p:nvSpPr>
        <p:spPr bwMode="auto">
          <a:xfrm>
            <a:off x="-903514" y="326571"/>
            <a:ext cx="548640" cy="548640"/>
          </a:xfrm>
          <a:prstGeom prst="rect">
            <a:avLst/>
          </a:prstGeom>
          <a:solidFill>
            <a:srgbClr val="C6AB38"/>
          </a:solidFill>
          <a:ln w="9525" cap="flat" cmpd="sng" algn="ctr">
            <a:solidFill>
              <a:srgbClr val="C6AB3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25" name="Rectangle 24"/>
          <p:cNvSpPr/>
          <p:nvPr/>
        </p:nvSpPr>
        <p:spPr bwMode="auto">
          <a:xfrm>
            <a:off x="-903514" y="4354286"/>
            <a:ext cx="548640" cy="548640"/>
          </a:xfrm>
          <a:prstGeom prst="rect">
            <a:avLst/>
          </a:prstGeom>
          <a:solidFill>
            <a:srgbClr val="595959"/>
          </a:solidFill>
          <a:ln w="9525" cap="flat" cmpd="sng" algn="ctr">
            <a:solidFill>
              <a:srgbClr val="37609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26" name="Slide Number Placeholder 2"/>
          <p:cNvSpPr>
            <a:spLocks noGrp="1"/>
          </p:cNvSpPr>
          <p:nvPr>
            <p:ph type="sldNum" sz="quarter" idx="4"/>
          </p:nvPr>
        </p:nvSpPr>
        <p:spPr>
          <a:xfrm>
            <a:off x="6553200" y="6356350"/>
            <a:ext cx="2133600" cy="365125"/>
          </a:xfrm>
        </p:spPr>
        <p:txBody>
          <a:bodyPr/>
          <a:lstStyle/>
          <a:p>
            <a:fld id="{71FF206C-B09C-4C84-A301-5F9EEB2A4B60}" type="slidenum">
              <a:rPr lang="en-GB" smtClean="0">
                <a:solidFill>
                  <a:srgbClr val="000000">
                    <a:tint val="75000"/>
                  </a:srgbClr>
                </a:solidFill>
              </a:rPr>
              <a:pPr/>
              <a:t>16</a:t>
            </a:fld>
            <a:endParaRPr lang="en-GB" dirty="0">
              <a:solidFill>
                <a:srgbClr val="000000">
                  <a:tint val="75000"/>
                </a:srgbClr>
              </a:solidFill>
            </a:endParaRPr>
          </a:p>
        </p:txBody>
      </p:sp>
      <p:sp>
        <p:nvSpPr>
          <p:cNvPr id="2" name="Rectangle 1"/>
          <p:cNvSpPr/>
          <p:nvPr/>
        </p:nvSpPr>
        <p:spPr>
          <a:xfrm>
            <a:off x="364388" y="5723621"/>
            <a:ext cx="8418358" cy="584775"/>
          </a:xfrm>
          <a:prstGeom prst="rect">
            <a:avLst/>
          </a:prstGeom>
          <a:solidFill>
            <a:srgbClr val="BBE0E3"/>
          </a:solidFill>
        </p:spPr>
        <p:txBody>
          <a:bodyPr wrap="square">
            <a:spAutoFit/>
          </a:bodyPr>
          <a:lstStyle/>
          <a:p>
            <a:pPr algn="l">
              <a:buClr>
                <a:srgbClr val="E9B523"/>
              </a:buClr>
            </a:pPr>
            <a:r>
              <a:rPr lang="en-US" sz="1600" dirty="0">
                <a:latin typeface="Times New Roman" panose="02020603050405020304" pitchFamily="18" charset="0"/>
                <a:cs typeface="Times New Roman" panose="02020603050405020304" pitchFamily="18" charset="0"/>
              </a:rPr>
              <a:t>Expect rate volatility in the near term as supply / demand balance is still fragile and single events will impact the market. Longer term fundamentals stronger as long as new ordering is minimal.</a:t>
            </a:r>
          </a:p>
        </p:txBody>
      </p:sp>
    </p:spTree>
    <p:extLst>
      <p:ext uri="{BB962C8B-B14F-4D97-AF65-F5344CB8AC3E}">
        <p14:creationId xmlns:p14="http://schemas.microsoft.com/office/powerpoint/2010/main" val="2848726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3"/>
          <p:cNvSpPr txBox="1">
            <a:spLocks noChangeArrowheads="1"/>
          </p:cNvSpPr>
          <p:nvPr/>
        </p:nvSpPr>
        <p:spPr bwMode="auto">
          <a:xfrm>
            <a:off x="1287780" y="3986213"/>
            <a:ext cx="7467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1" charset="0"/>
                <a:ea typeface="MS PGothic" pitchFamily="34" charset="-128"/>
              </a:defRPr>
            </a:lvl9pPr>
          </a:lstStyle>
          <a:p>
            <a:pPr>
              <a:spcBef>
                <a:spcPct val="50000"/>
              </a:spcBef>
            </a:pPr>
            <a:r>
              <a:rPr lang="en-GB" sz="3200" b="1" dirty="0">
                <a:solidFill>
                  <a:srgbClr val="93681B"/>
                </a:solidFill>
                <a:latin typeface="Baskerville Old Face" pitchFamily="18" charset="0"/>
              </a:rPr>
              <a:t>Thank you for your attention !</a:t>
            </a:r>
            <a:r>
              <a:rPr lang="en-GB" sz="3200" dirty="0">
                <a:solidFill>
                  <a:schemeClr val="bg2"/>
                </a:solidFill>
              </a:rPr>
              <a:t>	</a:t>
            </a:r>
          </a:p>
        </p:txBody>
      </p:sp>
      <p:pic>
        <p:nvPicPr>
          <p:cNvPr id="35844" name="Picture 4" descr="ppt-chapter-illb-2.jpg                                         0030A2DAMacintosh HD                   BBA3E165:"/>
          <p:cNvPicPr>
            <a:picLocks noChangeAspect="1" noChangeArrowheads="1"/>
          </p:cNvPicPr>
          <p:nvPr/>
        </p:nvPicPr>
        <p:blipFill>
          <a:blip r:embed="rId3" cstate="print">
            <a:extLst>
              <a:ext uri="{28A0092B-C50C-407E-A947-70E740481C1C}">
                <a14:useLocalDpi xmlns:a14="http://schemas.microsoft.com/office/drawing/2010/main" val="0"/>
              </a:ext>
            </a:extLst>
          </a:blip>
          <a:srcRect l="348" r="172"/>
          <a:stretch>
            <a:fillRect/>
          </a:stretch>
        </p:blipFill>
        <p:spPr bwMode="auto">
          <a:xfrm>
            <a:off x="0" y="0"/>
            <a:ext cx="9147175"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4"/>
          <p:cNvSpPr>
            <a:spLocks noChangeArrowheads="1"/>
          </p:cNvSpPr>
          <p:nvPr/>
        </p:nvSpPr>
        <p:spPr bwMode="auto">
          <a:xfrm>
            <a:off x="8534400" y="6477000"/>
            <a:ext cx="457200" cy="228600"/>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Box 3"/>
          <p:cNvSpPr txBox="1">
            <a:spLocks noChangeArrowheads="1"/>
          </p:cNvSpPr>
          <p:nvPr/>
        </p:nvSpPr>
        <p:spPr bwMode="auto">
          <a:xfrm>
            <a:off x="500063" y="1928813"/>
            <a:ext cx="8072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1" charset="0"/>
                <a:ea typeface="MS PGothic" pitchFamily="34" charset="-128"/>
              </a:defRPr>
            </a:lvl9pPr>
          </a:lstStyle>
          <a:p>
            <a:endParaRPr lang="nb-NO" dirty="0">
              <a:solidFill>
                <a:srgbClr val="000000"/>
              </a:solidFill>
            </a:endParaRPr>
          </a:p>
        </p:txBody>
      </p:sp>
      <p:sp>
        <p:nvSpPr>
          <p:cNvPr id="6" name="Subtitle 2"/>
          <p:cNvSpPr txBox="1">
            <a:spLocks/>
          </p:cNvSpPr>
          <p:nvPr/>
        </p:nvSpPr>
        <p:spPr bwMode="auto">
          <a:xfrm>
            <a:off x="435006" y="1201108"/>
            <a:ext cx="8102600" cy="4776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96838" indent="-96838" algn="l" rtl="0" eaLnBrk="0" fontAlgn="base" hangingPunct="0">
              <a:spcBef>
                <a:spcPct val="20000"/>
              </a:spcBef>
              <a:spcAft>
                <a:spcPct val="0"/>
              </a:spcAft>
              <a:buFont typeface="Times" pitchFamily="1" charset="0"/>
              <a:buChar char="•"/>
              <a:defRPr sz="1600">
                <a:solidFill>
                  <a:schemeClr val="bg2"/>
                </a:solidFill>
                <a:latin typeface="+mn-lt"/>
                <a:ea typeface="MS PGothic" pitchFamily="34" charset="-128"/>
                <a:cs typeface="MS PGothic" charset="0"/>
              </a:defRPr>
            </a:lvl1pPr>
            <a:lvl2pPr marL="474663" indent="-90488" algn="l" rtl="0" eaLnBrk="0" fontAlgn="base" hangingPunct="0">
              <a:spcBef>
                <a:spcPct val="20000"/>
              </a:spcBef>
              <a:spcAft>
                <a:spcPct val="0"/>
              </a:spcAft>
              <a:buFont typeface="Times" pitchFamily="1" charset="0"/>
              <a:buChar char="•"/>
              <a:defRPr sz="1600">
                <a:solidFill>
                  <a:schemeClr val="bg2"/>
                </a:solidFill>
                <a:latin typeface="+mn-lt"/>
                <a:ea typeface="MS PGothic" pitchFamily="34" charset="-128"/>
                <a:cs typeface="MS PGothic" charset="0"/>
              </a:defRPr>
            </a:lvl2pPr>
            <a:lvl3pPr marL="860425" indent="-96838" algn="l" rtl="0" eaLnBrk="0" fontAlgn="base" hangingPunct="0">
              <a:spcBef>
                <a:spcPct val="20000"/>
              </a:spcBef>
              <a:spcAft>
                <a:spcPct val="0"/>
              </a:spcAft>
              <a:buFont typeface="Times" pitchFamily="1" charset="0"/>
              <a:buChar char="•"/>
              <a:defRPr sz="1200">
                <a:solidFill>
                  <a:schemeClr val="bg2"/>
                </a:solidFill>
                <a:latin typeface="+mn-lt"/>
                <a:ea typeface="MS PGothic" pitchFamily="34" charset="-128"/>
                <a:cs typeface="MS PGothic" charset="0"/>
              </a:defRPr>
            </a:lvl3pPr>
            <a:lvl4pPr marL="1238250" indent="-96838" algn="l" rtl="0" eaLnBrk="0" fontAlgn="base" hangingPunct="0">
              <a:spcBef>
                <a:spcPct val="20000"/>
              </a:spcBef>
              <a:spcAft>
                <a:spcPct val="0"/>
              </a:spcAft>
              <a:buFont typeface="Times" pitchFamily="1" charset="0"/>
              <a:buChar char="•"/>
              <a:defRPr sz="1200">
                <a:solidFill>
                  <a:schemeClr val="bg2"/>
                </a:solidFill>
                <a:latin typeface="+mn-lt"/>
                <a:ea typeface="MS PGothic" pitchFamily="34" charset="-128"/>
                <a:cs typeface="MS PGothic" charset="0"/>
              </a:defRPr>
            </a:lvl4pPr>
            <a:lvl5pPr marL="1616075" indent="-88900" algn="l" rtl="0" eaLnBrk="0" fontAlgn="base" hangingPunct="0">
              <a:spcBef>
                <a:spcPct val="20000"/>
              </a:spcBef>
              <a:spcAft>
                <a:spcPct val="0"/>
              </a:spcAft>
              <a:buFont typeface="Times" pitchFamily="1" charset="0"/>
              <a:buChar char="•"/>
              <a:defRPr sz="1200">
                <a:solidFill>
                  <a:schemeClr val="bg2"/>
                </a:solidFill>
                <a:latin typeface="+mn-lt"/>
                <a:ea typeface="MS PGothic" pitchFamily="34" charset="-128"/>
                <a:cs typeface="MS PGothic" charset="0"/>
              </a:defRPr>
            </a:lvl5pPr>
            <a:lvl6pPr marL="2073275" indent="-88900" algn="l" rtl="0" fontAlgn="base">
              <a:spcBef>
                <a:spcPct val="20000"/>
              </a:spcBef>
              <a:spcAft>
                <a:spcPct val="0"/>
              </a:spcAft>
              <a:buFont typeface="Times" pitchFamily="84" charset="0"/>
              <a:buChar char="•"/>
              <a:defRPr sz="1200">
                <a:solidFill>
                  <a:schemeClr val="bg2"/>
                </a:solidFill>
                <a:latin typeface="+mn-lt"/>
              </a:defRPr>
            </a:lvl6pPr>
            <a:lvl7pPr marL="2530475" indent="-88900" algn="l" rtl="0" fontAlgn="base">
              <a:spcBef>
                <a:spcPct val="20000"/>
              </a:spcBef>
              <a:spcAft>
                <a:spcPct val="0"/>
              </a:spcAft>
              <a:buFont typeface="Times" pitchFamily="84" charset="0"/>
              <a:buChar char="•"/>
              <a:defRPr sz="1200">
                <a:solidFill>
                  <a:schemeClr val="bg2"/>
                </a:solidFill>
                <a:latin typeface="+mn-lt"/>
              </a:defRPr>
            </a:lvl7pPr>
            <a:lvl8pPr marL="2987675" indent="-88900" algn="l" rtl="0" fontAlgn="base">
              <a:spcBef>
                <a:spcPct val="20000"/>
              </a:spcBef>
              <a:spcAft>
                <a:spcPct val="0"/>
              </a:spcAft>
              <a:buFont typeface="Times" pitchFamily="84" charset="0"/>
              <a:buChar char="•"/>
              <a:defRPr sz="1200">
                <a:solidFill>
                  <a:schemeClr val="bg2"/>
                </a:solidFill>
                <a:latin typeface="+mn-lt"/>
              </a:defRPr>
            </a:lvl8pPr>
            <a:lvl9pPr marL="3444875" indent="-88900" algn="l" rtl="0" fontAlgn="base">
              <a:spcBef>
                <a:spcPct val="20000"/>
              </a:spcBef>
              <a:spcAft>
                <a:spcPct val="0"/>
              </a:spcAft>
              <a:buFont typeface="Times" pitchFamily="84" charset="0"/>
              <a:buChar char="•"/>
              <a:defRPr sz="1200">
                <a:solidFill>
                  <a:schemeClr val="bg2"/>
                </a:solidFill>
                <a:latin typeface="+mn-lt"/>
              </a:defRPr>
            </a:lvl9pPr>
          </a:lstStyle>
          <a:p>
            <a:pPr marL="0" indent="0">
              <a:buFont typeface="Times" pitchFamily="1" charset="0"/>
              <a:buNone/>
            </a:pPr>
            <a:r>
              <a:rPr lang="en-GB" sz="1050" b="1" dirty="0">
                <a:solidFill>
                  <a:srgbClr val="808080"/>
                </a:solidFill>
              </a:rPr>
              <a:t>Forward-Looking Statements</a:t>
            </a:r>
            <a:endParaRPr lang="nb-NO" sz="1050" dirty="0">
              <a:solidFill>
                <a:srgbClr val="808080"/>
              </a:solidFill>
            </a:endParaRPr>
          </a:p>
          <a:p>
            <a:endParaRPr lang="en-US" sz="900" dirty="0">
              <a:solidFill>
                <a:srgbClr val="808080"/>
              </a:solidFill>
            </a:endParaRPr>
          </a:p>
          <a:p>
            <a:r>
              <a:rPr lang="en-US" sz="1100" i="1" dirty="0">
                <a:solidFill>
                  <a:srgbClr val="808080"/>
                </a:solidFill>
              </a:rPr>
              <a:t>Matters discussed in this presentation may constitute forward-looking statements.  The Private Securities Litigation Reform Act of 1995 provides safe harbor protections for forward-looking statements, which include statements concerning plans, objectives, goals, strategies, future events or performance, and underlying assumptions and other statements, which are other than statements of historical facts. Words such as "believe," "anticipate," "intends," "estimate," "forecast," "project," "plan," "potential," "may," "should," "expect," "pending" and similar expressions identify forward-looking statements. The forward-looking statements in this presentation are based upon various assumptions.  Although we believe that these assumptions were reasonable when made, because these assumptions are inherently subject to significant uncertainties and contingencies which are difficult or impossible to predict and are beyond our control, we cannot assure you that we will achieve or accomplish these expectations, beliefs or projections. The information set forth herein speaks only as of the date hereof, and we disclaim any intention or obligation to update any forward-looking statements as a result of developments occurring after the date of this communication.</a:t>
            </a:r>
            <a:endParaRPr lang="nb-NO" sz="1100" i="1" dirty="0">
              <a:solidFill>
                <a:srgbClr val="808080"/>
              </a:solidFill>
            </a:endParaRPr>
          </a:p>
          <a:p>
            <a:endParaRPr lang="en-US" sz="1100" i="1" kern="0" dirty="0">
              <a:solidFill>
                <a:srgbClr val="808080"/>
              </a:solidFill>
            </a:endParaRPr>
          </a:p>
          <a:p>
            <a:r>
              <a:rPr lang="en-US" sz="1100" i="1" dirty="0">
                <a:solidFill>
                  <a:srgbClr val="808080"/>
                </a:solidFill>
              </a:rPr>
              <a:t>In addition to these important factors and matters discussed elsewhere herein, important factors that, in our view, could cause actual results to differ materially from those discussed in the forward-looking statements include the strength of world economies, fluctuations in currencies and interest rates, general market conditions, including fluctuations in charter hire rates and vessel values, changes in demand in the dry bulk market, changes in our operating expenses, including bunker prices, </a:t>
            </a:r>
            <a:r>
              <a:rPr lang="en-US" sz="1100" i="1" dirty="0" err="1">
                <a:solidFill>
                  <a:srgbClr val="808080"/>
                </a:solidFill>
              </a:rPr>
              <a:t>drydocking</a:t>
            </a:r>
            <a:r>
              <a:rPr lang="en-US" sz="1100" i="1" dirty="0">
                <a:solidFill>
                  <a:srgbClr val="808080"/>
                </a:solidFill>
              </a:rPr>
              <a:t> and insurance costs, the market for our  vessels, availability of financing and refinancing, changes in governmental rules and regulations or actions taken by regulatory authorities, potential liability from pending or future litigation, general domestic and international political conditions, potential disruption of shipping routes due to accidents, political events or acts by terrorists, and other important factors described from time to time in the reports filed by the Company with the Securities and Exchange Commission.</a:t>
            </a:r>
            <a:endParaRPr lang="nb-NO" sz="1100" i="1" dirty="0">
              <a:solidFill>
                <a:srgbClr val="808080"/>
              </a:solidFill>
            </a:endParaRPr>
          </a:p>
          <a:p>
            <a:endParaRPr lang="en-US" sz="1100" i="1" kern="0" dirty="0">
              <a:solidFill>
                <a:srgbClr val="808080"/>
              </a:solidFill>
            </a:endParaRPr>
          </a:p>
          <a:p>
            <a:r>
              <a:rPr lang="en-US" sz="1100" i="1" kern="0" dirty="0">
                <a:solidFill>
                  <a:srgbClr val="808080"/>
                </a:solidFill>
              </a:rPr>
              <a:t>Certain shipping, steel, Chinese and global industry information, statistics and charts contained herein have been derived from several sources.  You are hereby advised that such industry data, charts and statistics have not been prepared specifically for inclusion in these materials and Golden Ocean has not undertaken any independent investigation to confirm the accuracy or completeness of such information</a:t>
            </a:r>
            <a:endParaRPr lang="en-US" sz="1100" kern="0" dirty="0">
              <a:solidFill>
                <a:srgbClr val="808080"/>
              </a:solidFill>
            </a:endParaRPr>
          </a:p>
          <a:p>
            <a:endParaRPr lang="en-GB" sz="1100" b="1" kern="0" dirty="0">
              <a:solidFill>
                <a:srgbClr val="808080"/>
              </a:solidFill>
            </a:endParaRPr>
          </a:p>
          <a:p>
            <a:endParaRPr lang="en-GB" sz="1100" b="1" kern="0" dirty="0">
              <a:solidFill>
                <a:srgbClr val="808080"/>
              </a:solidFill>
            </a:endParaRPr>
          </a:p>
        </p:txBody>
      </p:sp>
      <p:sp>
        <p:nvSpPr>
          <p:cNvPr id="2" name="Slide Number Placeholder 1"/>
          <p:cNvSpPr>
            <a:spLocks noGrp="1"/>
          </p:cNvSpPr>
          <p:nvPr>
            <p:ph type="sldNum" sz="quarter" idx="10"/>
          </p:nvPr>
        </p:nvSpPr>
        <p:spPr/>
        <p:txBody>
          <a:bodyPr/>
          <a:lstStyle/>
          <a:p>
            <a:pPr>
              <a:defRPr/>
            </a:pPr>
            <a:fld id="{5D02E293-BDA3-4D5A-86B5-D894051D440B}" type="slidenum">
              <a:rPr lang="en-GB" smtClean="0">
                <a:solidFill>
                  <a:srgbClr val="FFFFFF">
                    <a:lumMod val="50000"/>
                  </a:srgbClr>
                </a:solidFill>
              </a:rPr>
              <a:pPr>
                <a:defRPr/>
              </a:pPr>
              <a:t>2</a:t>
            </a:fld>
            <a:endParaRPr lang="en-GB">
              <a:solidFill>
                <a:srgbClr val="FFFFFF">
                  <a:lumMod val="50000"/>
                </a:srgbClr>
              </a:solidFill>
            </a:endParaRPr>
          </a:p>
        </p:txBody>
      </p:sp>
    </p:spTree>
    <p:extLst>
      <p:ext uri="{BB962C8B-B14F-4D97-AF65-F5344CB8AC3E}">
        <p14:creationId xmlns:p14="http://schemas.microsoft.com/office/powerpoint/2010/main" val="2393407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Chart 32">
            <a:extLst>
              <a:ext uri="{FF2B5EF4-FFF2-40B4-BE49-F238E27FC236}">
                <a16:creationId xmlns:xdr="http://schemas.openxmlformats.org/drawingml/2006/spreadsheetDrawing" xmlns:a16="http://schemas.microsoft.com/office/drawing/2014/main" xmlns="" xmlns:lc="http://schemas.openxmlformats.org/drawingml/2006/lockedCanvas" id="{00000000-0008-0000-0000-000002000000}"/>
              </a:ext>
            </a:extLst>
          </p:cNvPr>
          <p:cNvGraphicFramePr>
            <a:graphicFrameLocks/>
          </p:cNvGraphicFramePr>
          <p:nvPr>
            <p:extLst>
              <p:ext uri="{D42A27DB-BD31-4B8C-83A1-F6EECF244321}">
                <p14:modId xmlns:p14="http://schemas.microsoft.com/office/powerpoint/2010/main" val="2892409841"/>
              </p:ext>
            </p:extLst>
          </p:nvPr>
        </p:nvGraphicFramePr>
        <p:xfrm>
          <a:off x="4809744" y="1792224"/>
          <a:ext cx="4124325" cy="2286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1" name="Chart 30">
            <a:extLst>
              <a:ext uri="{FF2B5EF4-FFF2-40B4-BE49-F238E27FC236}">
                <a16:creationId xmlns:xdr="http://schemas.openxmlformats.org/drawingml/2006/spreadsheetDrawing" xmlns:a16="http://schemas.microsoft.com/office/drawing/2014/main" xmlns="" xmlns:lc="http://schemas.openxmlformats.org/drawingml/2006/lockedCanvas" id="{00000000-0008-0000-0000-000003000000}"/>
              </a:ext>
            </a:extLst>
          </p:cNvPr>
          <p:cNvGraphicFramePr>
            <a:graphicFrameLocks/>
          </p:cNvGraphicFramePr>
          <p:nvPr>
            <p:extLst>
              <p:ext uri="{D42A27DB-BD31-4B8C-83A1-F6EECF244321}">
                <p14:modId xmlns:p14="http://schemas.microsoft.com/office/powerpoint/2010/main" val="1909886727"/>
              </p:ext>
            </p:extLst>
          </p:nvPr>
        </p:nvGraphicFramePr>
        <p:xfrm>
          <a:off x="4809744" y="4296373"/>
          <a:ext cx="4142232" cy="2286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9" name="Object 18"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016"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18" name="Rectangle 17"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endParaRPr kumimoji="0" lang="en-GB" sz="700" u="none" strike="noStrike" cap="none" normalizeH="0" dirty="0">
              <a:ln>
                <a:noFill/>
              </a:ln>
              <a:solidFill>
                <a:schemeClr val="tx1"/>
              </a:solidFill>
              <a:effectLst/>
              <a:latin typeface="Times"/>
              <a:sym typeface="Times"/>
            </a:endParaRPr>
          </a:p>
        </p:txBody>
      </p:sp>
      <p:sp>
        <p:nvSpPr>
          <p:cNvPr id="7" name="Slide Number Placeholder 6"/>
          <p:cNvSpPr>
            <a:spLocks noGrp="1"/>
          </p:cNvSpPr>
          <p:nvPr>
            <p:ph type="sldNum" sz="quarter" idx="4"/>
          </p:nvPr>
        </p:nvSpPr>
        <p:spPr/>
        <p:txBody>
          <a:bodyPr/>
          <a:lstStyle/>
          <a:p>
            <a:fld id="{71FF206C-B09C-4C84-A301-5F9EEB2A4B60}" type="slidenum">
              <a:rPr lang="en-GB" smtClean="0"/>
              <a:t>3</a:t>
            </a:fld>
            <a:endParaRPr lang="en-GB" dirty="0"/>
          </a:p>
        </p:txBody>
      </p:sp>
      <p:sp>
        <p:nvSpPr>
          <p:cNvPr id="93" name="Content Placeholder 2"/>
          <p:cNvSpPr>
            <a:spLocks noGrp="1"/>
          </p:cNvSpPr>
          <p:nvPr>
            <p:ph idx="1"/>
          </p:nvPr>
        </p:nvSpPr>
        <p:spPr>
          <a:xfrm>
            <a:off x="381000" y="1455405"/>
            <a:ext cx="4399853" cy="4693593"/>
          </a:xfrm>
        </p:spPr>
        <p:txBody>
          <a:bodyPr wrap="square">
            <a:spAutoFit/>
          </a:bodyPr>
          <a:lstStyle/>
          <a:p>
            <a:pPr marL="0" lvl="1" indent="0">
              <a:spcBef>
                <a:spcPts val="600"/>
              </a:spcBef>
              <a:buNone/>
            </a:pPr>
            <a:r>
              <a:rPr lang="en-GB" sz="1400" b="1" dirty="0">
                <a:solidFill>
                  <a:schemeClr val="tx1">
                    <a:lumMod val="85000"/>
                    <a:lumOff val="15000"/>
                  </a:schemeClr>
                </a:solidFill>
              </a:rPr>
              <a:t>World’s</a:t>
            </a:r>
            <a:r>
              <a:rPr lang="en-GB" sz="1400" b="1" dirty="0">
                <a:solidFill>
                  <a:schemeClr val="tx1"/>
                </a:solidFill>
              </a:rPr>
              <a:t> leading dry bulk shipping company</a:t>
            </a:r>
          </a:p>
          <a:p>
            <a:pPr marL="171450" lvl="1" indent="-171450">
              <a:spcBef>
                <a:spcPts val="600"/>
              </a:spcBef>
              <a:buClr>
                <a:srgbClr val="FFC000"/>
              </a:buClr>
              <a:buFont typeface="Wingdings" panose="05000000000000000000" pitchFamily="2" charset="2"/>
              <a:buChar char="§"/>
            </a:pPr>
            <a:r>
              <a:rPr lang="en-GB" sz="1300" dirty="0">
                <a:solidFill>
                  <a:schemeClr val="tx1"/>
                </a:solidFill>
              </a:rPr>
              <a:t>Modern 77-vessel on-the-water fleet with average age of ~4 years and significant commercial platform with additional </a:t>
            </a:r>
            <a:r>
              <a:rPr lang="en-GB" sz="1300" dirty="0" smtClean="0">
                <a:solidFill>
                  <a:schemeClr val="tx1"/>
                </a:solidFill>
              </a:rPr>
              <a:t>44 </a:t>
            </a:r>
            <a:r>
              <a:rPr lang="en-GB" sz="1300" dirty="0">
                <a:solidFill>
                  <a:schemeClr val="tx1"/>
                </a:solidFill>
              </a:rPr>
              <a:t>vessels under management</a:t>
            </a:r>
            <a:r>
              <a:rPr lang="en-GB" sz="1300" baseline="30000" dirty="0">
                <a:solidFill>
                  <a:schemeClr val="tx1"/>
                </a:solidFill>
              </a:rPr>
              <a:t>(1)</a:t>
            </a:r>
          </a:p>
          <a:p>
            <a:pPr marL="171450" lvl="1" indent="-171450">
              <a:spcBef>
                <a:spcPts val="600"/>
              </a:spcBef>
              <a:buClr>
                <a:srgbClr val="FFC000"/>
              </a:buClr>
              <a:buFont typeface="Wingdings" panose="05000000000000000000" pitchFamily="2" charset="2"/>
              <a:buChar char="§"/>
            </a:pPr>
            <a:r>
              <a:rPr lang="en-GB" sz="1300" dirty="0">
                <a:solidFill>
                  <a:schemeClr val="tx1"/>
                </a:solidFill>
              </a:rPr>
              <a:t>Leverage to market recovery with chartering strategy focused on spot exposure </a:t>
            </a:r>
          </a:p>
          <a:p>
            <a:pPr marL="171450" lvl="1" indent="-171450">
              <a:spcBef>
                <a:spcPts val="600"/>
              </a:spcBef>
              <a:buClr>
                <a:srgbClr val="FFC000"/>
              </a:buClr>
              <a:buFont typeface="Wingdings" panose="05000000000000000000" pitchFamily="2" charset="2"/>
              <a:buChar char="§"/>
            </a:pPr>
            <a:r>
              <a:rPr lang="en-GB" sz="1300" dirty="0">
                <a:solidFill>
                  <a:schemeClr val="tx1"/>
                </a:solidFill>
              </a:rPr>
              <a:t>Strong relationships with lenders, shipyards, charterers and cargo owners </a:t>
            </a:r>
          </a:p>
          <a:p>
            <a:pPr marL="171450" lvl="1" indent="-171450">
              <a:spcBef>
                <a:spcPts val="600"/>
              </a:spcBef>
              <a:buClr>
                <a:srgbClr val="FFC000"/>
              </a:buClr>
              <a:buFont typeface="Wingdings" panose="05000000000000000000" pitchFamily="2" charset="2"/>
              <a:buChar char="§"/>
            </a:pPr>
            <a:r>
              <a:rPr lang="en-US" sz="1300" dirty="0">
                <a:solidFill>
                  <a:schemeClr val="tx1"/>
                </a:solidFill>
              </a:rPr>
              <a:t>Recent all share acquisition in historically low-priced asset environment further demonstrates attractiveness of platform and management team</a:t>
            </a:r>
          </a:p>
          <a:p>
            <a:pPr marL="96838" lvl="1" indent="-96838">
              <a:spcBef>
                <a:spcPts val="600"/>
              </a:spcBef>
            </a:pPr>
            <a:endParaRPr lang="en-GB" sz="600" dirty="0">
              <a:solidFill>
                <a:schemeClr val="tx1"/>
              </a:solidFill>
            </a:endParaRPr>
          </a:p>
          <a:p>
            <a:pPr marL="0" lvl="1" indent="0">
              <a:spcBef>
                <a:spcPts val="600"/>
              </a:spcBef>
              <a:buNone/>
            </a:pPr>
            <a:r>
              <a:rPr lang="en-GB" sz="1400" b="1" dirty="0">
                <a:solidFill>
                  <a:schemeClr val="tx1"/>
                </a:solidFill>
              </a:rPr>
              <a:t>Financial strength and flexibility</a:t>
            </a:r>
          </a:p>
          <a:p>
            <a:pPr marL="171450" lvl="1" indent="-171450">
              <a:spcBef>
                <a:spcPts val="600"/>
              </a:spcBef>
              <a:buClr>
                <a:srgbClr val="FFC000"/>
              </a:buClr>
              <a:buFont typeface="Wingdings" panose="05000000000000000000" pitchFamily="2" charset="2"/>
              <a:buChar char="§"/>
            </a:pPr>
            <a:r>
              <a:rPr lang="en-GB" sz="1300" dirty="0">
                <a:solidFill>
                  <a:schemeClr val="tx1"/>
                </a:solidFill>
              </a:rPr>
              <a:t>Long-term support of committed founder and largest shareholder</a:t>
            </a:r>
          </a:p>
          <a:p>
            <a:pPr marL="171450" lvl="1" indent="-171450">
              <a:spcBef>
                <a:spcPts val="600"/>
              </a:spcBef>
              <a:buClr>
                <a:srgbClr val="FFC000"/>
              </a:buClr>
              <a:buFont typeface="Wingdings" panose="05000000000000000000" pitchFamily="2" charset="2"/>
              <a:buChar char="§"/>
            </a:pPr>
            <a:r>
              <a:rPr lang="en-GB" sz="1300" dirty="0">
                <a:solidFill>
                  <a:schemeClr val="tx1"/>
                </a:solidFill>
              </a:rPr>
              <a:t>Restructuring of loan amortizations in 2016 significantly reduces break even levels through waiver period</a:t>
            </a:r>
          </a:p>
          <a:p>
            <a:pPr marL="171450" lvl="1" indent="-171450">
              <a:spcBef>
                <a:spcPts val="600"/>
              </a:spcBef>
              <a:buClr>
                <a:srgbClr val="FFC000"/>
              </a:buClr>
              <a:buFont typeface="Wingdings" panose="05000000000000000000" pitchFamily="2" charset="2"/>
              <a:buChar char="§"/>
            </a:pPr>
            <a:r>
              <a:rPr lang="en-GB" sz="1300" dirty="0">
                <a:solidFill>
                  <a:schemeClr val="tx1"/>
                </a:solidFill>
              </a:rPr>
              <a:t>Proven ability to access the capital markets to facilitate accretive transactions</a:t>
            </a:r>
            <a:endParaRPr lang="en-GB" sz="1300" dirty="0">
              <a:solidFill>
                <a:srgbClr val="FF0000"/>
              </a:solidFill>
            </a:endParaRPr>
          </a:p>
          <a:p>
            <a:pPr marL="171450" lvl="1" indent="-171450">
              <a:spcBef>
                <a:spcPts val="600"/>
              </a:spcBef>
              <a:buClr>
                <a:srgbClr val="FFC000"/>
              </a:buClr>
              <a:buFont typeface="Wingdings" panose="05000000000000000000" pitchFamily="2" charset="2"/>
              <a:buChar char="§"/>
            </a:pPr>
            <a:r>
              <a:rPr lang="en-GB" sz="1300" dirty="0">
                <a:solidFill>
                  <a:schemeClr val="tx1"/>
                </a:solidFill>
              </a:rPr>
              <a:t>Strong cash position and no near term liquidity </a:t>
            </a:r>
            <a:r>
              <a:rPr lang="en-GB" sz="1300" dirty="0" smtClean="0">
                <a:solidFill>
                  <a:schemeClr val="tx1"/>
                </a:solidFill>
              </a:rPr>
              <a:t>requirements</a:t>
            </a:r>
            <a:endParaRPr lang="en-GB" sz="1200" i="1" dirty="0">
              <a:solidFill>
                <a:srgbClr val="FF0000"/>
              </a:solidFill>
            </a:endParaRPr>
          </a:p>
        </p:txBody>
      </p:sp>
      <p:sp>
        <p:nvSpPr>
          <p:cNvPr id="3" name="Content Placeholder 2"/>
          <p:cNvSpPr>
            <a:spLocks noGrp="1"/>
          </p:cNvSpPr>
          <p:nvPr>
            <p:ph idx="10"/>
          </p:nvPr>
        </p:nvSpPr>
        <p:spPr>
          <a:xfrm>
            <a:off x="396240" y="6275154"/>
            <a:ext cx="7370763" cy="449109"/>
          </a:xfrm>
        </p:spPr>
        <p:txBody>
          <a:bodyPr anchor="b" anchorCtr="0"/>
          <a:lstStyle/>
          <a:p>
            <a:pPr marL="228600" indent="-228600">
              <a:buFont typeface="+mj-lt"/>
              <a:buAutoNum type="arabicParenR"/>
            </a:pPr>
            <a:r>
              <a:rPr lang="en-GB" dirty="0"/>
              <a:t>Following delivery of recently-acquired vessels from subsidiaries of Quintana Shipping Ltd. and </a:t>
            </a:r>
            <a:r>
              <a:rPr lang="en-GB" dirty="0" err="1"/>
              <a:t>Hemen</a:t>
            </a:r>
            <a:r>
              <a:rPr lang="en-GB" dirty="0"/>
              <a:t> Holding Ltd.</a:t>
            </a:r>
          </a:p>
          <a:p>
            <a:pPr marL="228600" indent="-228600">
              <a:buFont typeface="+mj-lt"/>
              <a:buAutoNum type="arabicParenR"/>
            </a:pPr>
            <a:r>
              <a:rPr lang="en-GB" dirty="0"/>
              <a:t>Market cap as of 17 March, 2017</a:t>
            </a:r>
          </a:p>
          <a:p>
            <a:r>
              <a:rPr lang="en-GB" dirty="0"/>
              <a:t>Source: Company websites, Bloomberg</a:t>
            </a:r>
          </a:p>
        </p:txBody>
      </p:sp>
      <p:sp>
        <p:nvSpPr>
          <p:cNvPr id="55" name="Title 1"/>
          <p:cNvSpPr txBox="1">
            <a:spLocks/>
          </p:cNvSpPr>
          <p:nvPr/>
        </p:nvSpPr>
        <p:spPr bwMode="auto">
          <a:xfrm>
            <a:off x="523461" y="110117"/>
            <a:ext cx="7875814" cy="66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000" b="1">
                <a:solidFill>
                  <a:srgbClr val="C6AB38"/>
                </a:solidFill>
                <a:latin typeface="+mj-lt"/>
                <a:ea typeface="MS PGothic" pitchFamily="34" charset="-128"/>
                <a:cs typeface="MS PGothic" charset="0"/>
              </a:defRPr>
            </a:lvl1pPr>
            <a:lvl2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2pPr>
            <a:lvl3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3pPr>
            <a:lvl4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4pPr>
            <a:lvl5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5pPr>
            <a:lvl6pPr marL="457200" algn="l" rtl="0" fontAlgn="base">
              <a:spcBef>
                <a:spcPct val="0"/>
              </a:spcBef>
              <a:spcAft>
                <a:spcPct val="0"/>
              </a:spcAft>
              <a:defRPr sz="2000" b="1">
                <a:solidFill>
                  <a:srgbClr val="C6AB38"/>
                </a:solidFill>
                <a:latin typeface="Times" pitchFamily="84" charset="0"/>
              </a:defRPr>
            </a:lvl6pPr>
            <a:lvl7pPr marL="914400" algn="l" rtl="0" fontAlgn="base">
              <a:spcBef>
                <a:spcPct val="0"/>
              </a:spcBef>
              <a:spcAft>
                <a:spcPct val="0"/>
              </a:spcAft>
              <a:defRPr sz="2000" b="1">
                <a:solidFill>
                  <a:srgbClr val="C6AB38"/>
                </a:solidFill>
                <a:latin typeface="Times" pitchFamily="84" charset="0"/>
              </a:defRPr>
            </a:lvl7pPr>
            <a:lvl8pPr marL="1371600" algn="l" rtl="0" fontAlgn="base">
              <a:spcBef>
                <a:spcPct val="0"/>
              </a:spcBef>
              <a:spcAft>
                <a:spcPct val="0"/>
              </a:spcAft>
              <a:defRPr sz="2000" b="1">
                <a:solidFill>
                  <a:srgbClr val="C6AB38"/>
                </a:solidFill>
                <a:latin typeface="Times" pitchFamily="84" charset="0"/>
              </a:defRPr>
            </a:lvl8pPr>
            <a:lvl9pPr marL="1828800" algn="l" rtl="0" fontAlgn="base">
              <a:spcBef>
                <a:spcPct val="0"/>
              </a:spcBef>
              <a:spcAft>
                <a:spcPct val="0"/>
              </a:spcAft>
              <a:defRPr sz="2000" b="1">
                <a:solidFill>
                  <a:srgbClr val="C6AB38"/>
                </a:solidFill>
                <a:latin typeface="Times" pitchFamily="84" charset="0"/>
              </a:defRPr>
            </a:lvl9pPr>
          </a:lstStyle>
          <a:p>
            <a:r>
              <a:rPr lang="en-GB" kern="0" dirty="0"/>
              <a:t>Golden Ocean Overview</a:t>
            </a:r>
          </a:p>
        </p:txBody>
      </p:sp>
      <p:sp>
        <p:nvSpPr>
          <p:cNvPr id="89" name="Rectangle 88"/>
          <p:cNvSpPr/>
          <p:nvPr/>
        </p:nvSpPr>
        <p:spPr bwMode="auto">
          <a:xfrm>
            <a:off x="5201919" y="2065651"/>
            <a:ext cx="396241" cy="1708441"/>
          </a:xfrm>
          <a:prstGeom prst="rect">
            <a:avLst/>
          </a:prstGeom>
          <a:noFill/>
          <a:ln w="19050" cap="flat" cmpd="sng" algn="ctr">
            <a:solidFill>
              <a:srgbClr val="E9B523"/>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pitchFamily="84" charset="0"/>
            </a:endParaRPr>
          </a:p>
        </p:txBody>
      </p:sp>
      <p:sp>
        <p:nvSpPr>
          <p:cNvPr id="23" name="Rectangle 22"/>
          <p:cNvSpPr/>
          <p:nvPr/>
        </p:nvSpPr>
        <p:spPr bwMode="auto">
          <a:xfrm>
            <a:off x="5222671" y="4586044"/>
            <a:ext cx="396241" cy="1523196"/>
          </a:xfrm>
          <a:prstGeom prst="rect">
            <a:avLst/>
          </a:prstGeom>
          <a:noFill/>
          <a:ln w="19050" cap="flat" cmpd="sng" algn="ctr">
            <a:solidFill>
              <a:srgbClr val="E9B523"/>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pitchFamily="84" charset="0"/>
            </a:endParaRPr>
          </a:p>
        </p:txBody>
      </p:sp>
      <p:sp>
        <p:nvSpPr>
          <p:cNvPr id="24" name="Text Placeholder 2"/>
          <p:cNvSpPr txBox="1">
            <a:spLocks/>
          </p:cNvSpPr>
          <p:nvPr/>
        </p:nvSpPr>
        <p:spPr bwMode="auto">
          <a:xfrm>
            <a:off x="4765841" y="1487980"/>
            <a:ext cx="4225759" cy="288000"/>
          </a:xfrm>
          <a:prstGeom prst="rect">
            <a:avLst/>
          </a:prstGeom>
          <a:solidFill>
            <a:srgbClr val="161131"/>
          </a:solidFill>
          <a:ln>
            <a:noFill/>
          </a:ln>
          <a:extLst/>
        </p:spPr>
        <p:txBody>
          <a:bodyPr vert="horz" wrap="square" lIns="0" tIns="0" rIns="0" bIns="0" numCol="1" anchor="ctr" anchorCtr="0" compatLnSpc="1">
            <a:prstTxWarp prst="textNoShape">
              <a:avLst/>
            </a:prstTxWarp>
          </a:bodyPr>
          <a:lstStyle>
            <a:lvl1pPr marL="0" marR="0" indent="0" algn="ctr" defTabSz="683819" rtl="0" eaLnBrk="0" fontAlgn="auto" latinLnBrk="0" hangingPunct="0">
              <a:lnSpc>
                <a:spcPct val="100000"/>
              </a:lnSpc>
              <a:spcBef>
                <a:spcPts val="840"/>
              </a:spcBef>
              <a:spcAft>
                <a:spcPts val="0"/>
              </a:spcAft>
              <a:buClr>
                <a:srgbClr val="008080"/>
              </a:buClr>
              <a:buSzTx/>
              <a:buFont typeface="Arial" pitchFamily="34" charset="0"/>
              <a:buNone/>
              <a:tabLst/>
              <a:defRPr sz="1400" b="1" i="0" kern="1200" baseline="0">
                <a:solidFill>
                  <a:schemeClr val="bg1"/>
                </a:solidFill>
                <a:latin typeface="+mj-lt"/>
                <a:ea typeface="+mn-ea"/>
                <a:cs typeface="+mn-cs"/>
              </a:defRPr>
            </a:lvl1pPr>
            <a:lvl2pPr marL="146050" indent="-146050" algn="l" rtl="0" eaLnBrk="0" fontAlgn="base" hangingPunct="0">
              <a:spcBef>
                <a:spcPts val="300"/>
              </a:spcBef>
              <a:spcAft>
                <a:spcPct val="0"/>
              </a:spcAft>
              <a:buClr>
                <a:schemeClr val="accent2"/>
              </a:buClr>
              <a:buFont typeface="Arial" panose="020B0604020202020204" pitchFamily="34" charset="0"/>
              <a:buChar char="•"/>
              <a:defRPr b="1" kern="1200">
                <a:solidFill>
                  <a:schemeClr val="tx1"/>
                </a:solidFill>
                <a:latin typeface="+mn-lt"/>
                <a:ea typeface="+mn-ea"/>
                <a:cs typeface="+mn-cs"/>
              </a:defRPr>
            </a:lvl2pPr>
            <a:lvl3pPr marL="358775" indent="-179388" algn="l" rtl="0" eaLnBrk="0" fontAlgn="base" hangingPunct="0">
              <a:spcBef>
                <a:spcPts val="250"/>
              </a:spcBef>
              <a:spcAft>
                <a:spcPct val="0"/>
              </a:spcAft>
              <a:buFont typeface="Arial" panose="020B0604020202020204" pitchFamily="34" charset="0"/>
              <a:buChar char="–"/>
              <a:defRPr kern="1200">
                <a:solidFill>
                  <a:schemeClr val="tx1"/>
                </a:solidFill>
                <a:latin typeface="+mn-lt"/>
                <a:ea typeface="+mn-ea"/>
                <a:cs typeface="+mn-cs"/>
              </a:defRPr>
            </a:lvl3pPr>
            <a:lvl4pPr marL="539750" indent="-179388" algn="l" rtl="0" eaLnBrk="0" fontAlgn="base" hangingPunct="0">
              <a:spcBef>
                <a:spcPts val="25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defRPr b="1"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US" dirty="0">
                <a:latin typeface="Times New Roman" panose="02020603050405020304" pitchFamily="18" charset="0"/>
                <a:cs typeface="Times New Roman" panose="02020603050405020304" pitchFamily="18" charset="0"/>
              </a:rPr>
              <a:t>Public dry bulk companies by DWT</a:t>
            </a:r>
            <a:r>
              <a:rPr lang="en-US" baseline="30000" dirty="0">
                <a:latin typeface="Times New Roman" panose="02020603050405020304" pitchFamily="18" charset="0"/>
                <a:cs typeface="Times New Roman" panose="02020603050405020304" pitchFamily="18" charset="0"/>
              </a:rPr>
              <a:t>(1)</a:t>
            </a:r>
          </a:p>
        </p:txBody>
      </p:sp>
      <p:sp>
        <p:nvSpPr>
          <p:cNvPr id="25" name="Text Placeholder 2"/>
          <p:cNvSpPr txBox="1">
            <a:spLocks/>
          </p:cNvSpPr>
          <p:nvPr/>
        </p:nvSpPr>
        <p:spPr bwMode="auto">
          <a:xfrm>
            <a:off x="4765841" y="3980860"/>
            <a:ext cx="4225759" cy="288000"/>
          </a:xfrm>
          <a:prstGeom prst="rect">
            <a:avLst/>
          </a:prstGeom>
          <a:solidFill>
            <a:srgbClr val="161131"/>
          </a:solidFill>
          <a:ln>
            <a:noFill/>
          </a:ln>
          <a:extLst/>
        </p:spPr>
        <p:txBody>
          <a:bodyPr vert="horz" wrap="square" lIns="0" tIns="0" rIns="0" bIns="0" numCol="1" anchor="ctr" anchorCtr="0" compatLnSpc="1">
            <a:prstTxWarp prst="textNoShape">
              <a:avLst/>
            </a:prstTxWarp>
          </a:bodyPr>
          <a:lstStyle>
            <a:lvl1pPr marL="0" marR="0" indent="0" algn="ctr" defTabSz="683819" rtl="0" eaLnBrk="0" fontAlgn="auto" latinLnBrk="0" hangingPunct="0">
              <a:lnSpc>
                <a:spcPct val="100000"/>
              </a:lnSpc>
              <a:spcBef>
                <a:spcPts val="840"/>
              </a:spcBef>
              <a:spcAft>
                <a:spcPts val="0"/>
              </a:spcAft>
              <a:buClr>
                <a:srgbClr val="008080"/>
              </a:buClr>
              <a:buSzTx/>
              <a:buFont typeface="Arial" pitchFamily="34" charset="0"/>
              <a:buNone/>
              <a:tabLst/>
              <a:defRPr sz="1400" b="1" i="0" kern="1200" baseline="0">
                <a:solidFill>
                  <a:schemeClr val="bg1"/>
                </a:solidFill>
                <a:latin typeface="+mj-lt"/>
                <a:ea typeface="+mn-ea"/>
                <a:cs typeface="+mn-cs"/>
              </a:defRPr>
            </a:lvl1pPr>
            <a:lvl2pPr marL="146050" indent="-146050" algn="l" rtl="0" eaLnBrk="0" fontAlgn="base" hangingPunct="0">
              <a:spcBef>
                <a:spcPts val="300"/>
              </a:spcBef>
              <a:spcAft>
                <a:spcPct val="0"/>
              </a:spcAft>
              <a:buClr>
                <a:schemeClr val="accent2"/>
              </a:buClr>
              <a:buFont typeface="Arial" panose="020B0604020202020204" pitchFamily="34" charset="0"/>
              <a:buChar char="•"/>
              <a:defRPr b="1" kern="1200">
                <a:solidFill>
                  <a:schemeClr val="tx1"/>
                </a:solidFill>
                <a:latin typeface="+mn-lt"/>
                <a:ea typeface="+mn-ea"/>
                <a:cs typeface="+mn-cs"/>
              </a:defRPr>
            </a:lvl2pPr>
            <a:lvl3pPr marL="358775" indent="-179388" algn="l" rtl="0" eaLnBrk="0" fontAlgn="base" hangingPunct="0">
              <a:spcBef>
                <a:spcPts val="250"/>
              </a:spcBef>
              <a:spcAft>
                <a:spcPct val="0"/>
              </a:spcAft>
              <a:buFont typeface="Arial" panose="020B0604020202020204" pitchFamily="34" charset="0"/>
              <a:buChar char="–"/>
              <a:defRPr kern="1200">
                <a:solidFill>
                  <a:schemeClr val="tx1"/>
                </a:solidFill>
                <a:latin typeface="+mn-lt"/>
                <a:ea typeface="+mn-ea"/>
                <a:cs typeface="+mn-cs"/>
              </a:defRPr>
            </a:lvl3pPr>
            <a:lvl4pPr marL="539750" indent="-179388" algn="l" rtl="0" eaLnBrk="0" fontAlgn="base" hangingPunct="0">
              <a:spcBef>
                <a:spcPts val="25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defRPr b="1"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US" dirty="0">
                <a:latin typeface="Times New Roman" panose="02020603050405020304" pitchFamily="18" charset="0"/>
                <a:cs typeface="Times New Roman" panose="02020603050405020304" pitchFamily="18" charset="0"/>
              </a:rPr>
              <a:t>Publicly listed dry bulk companies by MCAP</a:t>
            </a:r>
            <a:r>
              <a:rPr lang="en-US" baseline="30000" dirty="0">
                <a:latin typeface="Times New Roman" panose="02020603050405020304" pitchFamily="18" charset="0"/>
                <a:cs typeface="Times New Roman" panose="02020603050405020304" pitchFamily="18" charset="0"/>
              </a:rPr>
              <a:t>(2)</a:t>
            </a:r>
          </a:p>
        </p:txBody>
      </p:sp>
      <p:sp>
        <p:nvSpPr>
          <p:cNvPr id="20" name="Rectangle 19"/>
          <p:cNvSpPr/>
          <p:nvPr/>
        </p:nvSpPr>
        <p:spPr bwMode="auto">
          <a:xfrm>
            <a:off x="-903514" y="1132114"/>
            <a:ext cx="548640" cy="548640"/>
          </a:xfrm>
          <a:prstGeom prst="rect">
            <a:avLst/>
          </a:prstGeom>
          <a:solidFill>
            <a:srgbClr val="E9B523"/>
          </a:solidFill>
          <a:ln w="9525" cap="flat" cmpd="sng" algn="ctr">
            <a:solidFill>
              <a:srgbClr val="E9B52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22" name="Rectangle 21"/>
          <p:cNvSpPr/>
          <p:nvPr/>
        </p:nvSpPr>
        <p:spPr bwMode="auto">
          <a:xfrm>
            <a:off x="-903514" y="1937657"/>
            <a:ext cx="548640" cy="548640"/>
          </a:xfrm>
          <a:prstGeom prst="rect">
            <a:avLst/>
          </a:prstGeom>
          <a:solidFill>
            <a:srgbClr val="17102F"/>
          </a:solidFill>
          <a:ln w="9525" cap="flat" cmpd="sng" algn="ctr">
            <a:solidFill>
              <a:srgbClr val="17102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26" name="Rectangle 25"/>
          <p:cNvSpPr/>
          <p:nvPr/>
        </p:nvSpPr>
        <p:spPr bwMode="auto">
          <a:xfrm>
            <a:off x="-903514" y="2743200"/>
            <a:ext cx="548640" cy="548640"/>
          </a:xfrm>
          <a:prstGeom prst="rect">
            <a:avLst/>
          </a:prstGeom>
          <a:solidFill>
            <a:srgbClr val="BBE0E3"/>
          </a:solidFill>
          <a:ln w="9525" cap="flat" cmpd="sng" algn="ctr">
            <a:solidFill>
              <a:srgbClr val="BBE0E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27" name="Rectangle 26"/>
          <p:cNvSpPr/>
          <p:nvPr/>
        </p:nvSpPr>
        <p:spPr bwMode="auto">
          <a:xfrm>
            <a:off x="-903514" y="3548743"/>
            <a:ext cx="548640" cy="548640"/>
          </a:xfrm>
          <a:prstGeom prst="rect">
            <a:avLst/>
          </a:prstGeom>
          <a:solidFill>
            <a:srgbClr val="376092"/>
          </a:solidFill>
          <a:ln w="9525" cap="flat" cmpd="sng" algn="ctr">
            <a:solidFill>
              <a:srgbClr val="37609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28" name="Rectangle 27"/>
          <p:cNvSpPr/>
          <p:nvPr/>
        </p:nvSpPr>
        <p:spPr bwMode="auto">
          <a:xfrm>
            <a:off x="-903514" y="326571"/>
            <a:ext cx="548640" cy="548640"/>
          </a:xfrm>
          <a:prstGeom prst="rect">
            <a:avLst/>
          </a:prstGeom>
          <a:solidFill>
            <a:srgbClr val="C6AB38"/>
          </a:solidFill>
          <a:ln w="9525" cap="flat" cmpd="sng" algn="ctr">
            <a:solidFill>
              <a:srgbClr val="C6AB3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29" name="Rectangle 28"/>
          <p:cNvSpPr/>
          <p:nvPr/>
        </p:nvSpPr>
        <p:spPr bwMode="auto">
          <a:xfrm>
            <a:off x="-903514" y="4354286"/>
            <a:ext cx="548640" cy="548640"/>
          </a:xfrm>
          <a:prstGeom prst="rect">
            <a:avLst/>
          </a:prstGeom>
          <a:solidFill>
            <a:srgbClr val="595959"/>
          </a:solidFill>
          <a:ln w="9525" cap="flat" cmpd="sng" algn="ctr">
            <a:solidFill>
              <a:srgbClr val="37609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Tree>
    <p:extLst>
      <p:ext uri="{BB962C8B-B14F-4D97-AF65-F5344CB8AC3E}">
        <p14:creationId xmlns:p14="http://schemas.microsoft.com/office/powerpoint/2010/main" val="313416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D02E293-BDA3-4D5A-86B5-D894051D440B}" type="slidenum">
              <a:rPr lang="en-GB" smtClean="0"/>
              <a:pPr>
                <a:defRPr/>
              </a:pPr>
              <a:t>4</a:t>
            </a:fld>
            <a:endParaRPr lang="en-GB" dirty="0"/>
          </a:p>
        </p:txBody>
      </p:sp>
      <p:sp>
        <p:nvSpPr>
          <p:cNvPr id="7" name="Content Placeholder 2"/>
          <p:cNvSpPr txBox="1">
            <a:spLocks/>
          </p:cNvSpPr>
          <p:nvPr/>
        </p:nvSpPr>
        <p:spPr bwMode="auto">
          <a:xfrm>
            <a:off x="231163" y="1772466"/>
            <a:ext cx="422575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marL="96838" indent="-96838" algn="l" rtl="0" eaLnBrk="0" fontAlgn="base" hangingPunct="0">
              <a:spcBef>
                <a:spcPct val="20000"/>
              </a:spcBef>
              <a:spcAft>
                <a:spcPct val="0"/>
              </a:spcAft>
              <a:buFont typeface="Times" pitchFamily="1" charset="0"/>
              <a:buChar char="•"/>
              <a:defRPr sz="1600">
                <a:solidFill>
                  <a:schemeClr val="bg2"/>
                </a:solidFill>
                <a:latin typeface="+mn-lt"/>
                <a:ea typeface="MS PGothic" pitchFamily="34" charset="-128"/>
                <a:cs typeface="MS PGothic" charset="0"/>
              </a:defRPr>
            </a:lvl1pPr>
            <a:lvl2pPr marL="474663" indent="-90488" algn="l" rtl="0" eaLnBrk="0" fontAlgn="base" hangingPunct="0">
              <a:spcBef>
                <a:spcPct val="20000"/>
              </a:spcBef>
              <a:spcAft>
                <a:spcPct val="0"/>
              </a:spcAft>
              <a:buFont typeface="Times" pitchFamily="1" charset="0"/>
              <a:buChar char="•"/>
              <a:defRPr sz="1600">
                <a:solidFill>
                  <a:schemeClr val="bg2"/>
                </a:solidFill>
                <a:latin typeface="+mn-lt"/>
                <a:ea typeface="MS PGothic" pitchFamily="34" charset="-128"/>
                <a:cs typeface="MS PGothic" charset="0"/>
              </a:defRPr>
            </a:lvl2pPr>
            <a:lvl3pPr marL="860425" indent="-96838" algn="l" rtl="0" eaLnBrk="0" fontAlgn="base" hangingPunct="0">
              <a:spcBef>
                <a:spcPct val="20000"/>
              </a:spcBef>
              <a:spcAft>
                <a:spcPct val="0"/>
              </a:spcAft>
              <a:buFont typeface="Times" pitchFamily="1" charset="0"/>
              <a:buChar char="•"/>
              <a:defRPr sz="1200">
                <a:solidFill>
                  <a:schemeClr val="bg2"/>
                </a:solidFill>
                <a:latin typeface="+mn-lt"/>
                <a:ea typeface="MS PGothic" pitchFamily="34" charset="-128"/>
                <a:cs typeface="MS PGothic" charset="0"/>
              </a:defRPr>
            </a:lvl3pPr>
            <a:lvl4pPr marL="1238250" indent="-96838" algn="l" rtl="0" eaLnBrk="0" fontAlgn="base" hangingPunct="0">
              <a:spcBef>
                <a:spcPct val="20000"/>
              </a:spcBef>
              <a:spcAft>
                <a:spcPct val="0"/>
              </a:spcAft>
              <a:buFont typeface="Times" pitchFamily="1" charset="0"/>
              <a:buChar char="•"/>
              <a:defRPr sz="1200">
                <a:solidFill>
                  <a:schemeClr val="bg2"/>
                </a:solidFill>
                <a:latin typeface="+mn-lt"/>
                <a:ea typeface="MS PGothic" pitchFamily="34" charset="-128"/>
                <a:cs typeface="MS PGothic" charset="0"/>
              </a:defRPr>
            </a:lvl4pPr>
            <a:lvl5pPr marL="1616075" indent="-88900" algn="l" rtl="0" eaLnBrk="0" fontAlgn="base" hangingPunct="0">
              <a:spcBef>
                <a:spcPct val="20000"/>
              </a:spcBef>
              <a:spcAft>
                <a:spcPct val="0"/>
              </a:spcAft>
              <a:buFont typeface="Times" pitchFamily="1" charset="0"/>
              <a:buChar char="•"/>
              <a:defRPr sz="1200">
                <a:solidFill>
                  <a:schemeClr val="bg2"/>
                </a:solidFill>
                <a:latin typeface="+mn-lt"/>
                <a:ea typeface="MS PGothic" pitchFamily="34" charset="-128"/>
                <a:cs typeface="MS PGothic" charset="0"/>
              </a:defRPr>
            </a:lvl5pPr>
            <a:lvl6pPr marL="2073275" indent="-88900" algn="l" rtl="0" fontAlgn="base">
              <a:spcBef>
                <a:spcPct val="20000"/>
              </a:spcBef>
              <a:spcAft>
                <a:spcPct val="0"/>
              </a:spcAft>
              <a:buFont typeface="Times" pitchFamily="84" charset="0"/>
              <a:buChar char="•"/>
              <a:defRPr sz="1200">
                <a:solidFill>
                  <a:schemeClr val="bg2"/>
                </a:solidFill>
                <a:latin typeface="+mn-lt"/>
              </a:defRPr>
            </a:lvl6pPr>
            <a:lvl7pPr marL="2530475" indent="-88900" algn="l" rtl="0" fontAlgn="base">
              <a:spcBef>
                <a:spcPct val="20000"/>
              </a:spcBef>
              <a:spcAft>
                <a:spcPct val="0"/>
              </a:spcAft>
              <a:buFont typeface="Times" pitchFamily="84" charset="0"/>
              <a:buChar char="•"/>
              <a:defRPr sz="1200">
                <a:solidFill>
                  <a:schemeClr val="bg2"/>
                </a:solidFill>
                <a:latin typeface="+mn-lt"/>
              </a:defRPr>
            </a:lvl7pPr>
            <a:lvl8pPr marL="2987675" indent="-88900" algn="l" rtl="0" fontAlgn="base">
              <a:spcBef>
                <a:spcPct val="20000"/>
              </a:spcBef>
              <a:spcAft>
                <a:spcPct val="0"/>
              </a:spcAft>
              <a:buFont typeface="Times" pitchFamily="84" charset="0"/>
              <a:buChar char="•"/>
              <a:defRPr sz="1200">
                <a:solidFill>
                  <a:schemeClr val="bg2"/>
                </a:solidFill>
                <a:latin typeface="+mn-lt"/>
              </a:defRPr>
            </a:lvl8pPr>
            <a:lvl9pPr marL="3444875" indent="-88900" algn="l" rtl="0" fontAlgn="base">
              <a:spcBef>
                <a:spcPct val="20000"/>
              </a:spcBef>
              <a:spcAft>
                <a:spcPct val="0"/>
              </a:spcAft>
              <a:buFont typeface="Times" pitchFamily="84" charset="0"/>
              <a:buChar char="•"/>
              <a:defRPr sz="1200">
                <a:solidFill>
                  <a:schemeClr val="bg2"/>
                </a:solidFill>
                <a:latin typeface="+mn-lt"/>
              </a:defRPr>
            </a:lvl9pPr>
          </a:lstStyle>
          <a:p>
            <a:pPr marL="112713" indent="-112713" eaLnBrk="1" fontAlgn="auto" hangingPunct="1">
              <a:spcBef>
                <a:spcPts val="0"/>
              </a:spcBef>
              <a:spcAft>
                <a:spcPts val="600"/>
              </a:spcAft>
              <a:buClr>
                <a:srgbClr val="E9B523"/>
              </a:buClr>
              <a:buSzPct val="100000"/>
              <a:buFont typeface="Wingdings" panose="05000000000000000000" pitchFamily="2" charset="2"/>
              <a:buChar char="§"/>
            </a:pPr>
            <a:r>
              <a:rPr lang="en-GB" sz="1100" kern="0" dirty="0">
                <a:solidFill>
                  <a:schemeClr val="tx1"/>
                </a:solidFill>
              </a:rPr>
              <a:t>Fleet of 14  modern quality dry bulk vessels from Quintana Shipping (the “Quintana Fleet”) – average age of ~4 years; built at high quality yards</a:t>
            </a:r>
          </a:p>
          <a:p>
            <a:pPr marL="112713" indent="-112713" eaLnBrk="1" fontAlgn="auto" hangingPunct="1">
              <a:spcBef>
                <a:spcPts val="0"/>
              </a:spcBef>
              <a:spcAft>
                <a:spcPts val="600"/>
              </a:spcAft>
              <a:buClr>
                <a:srgbClr val="E9B523"/>
              </a:buClr>
              <a:buSzPct val="100000"/>
              <a:buFont typeface="Wingdings" panose="05000000000000000000" pitchFamily="2" charset="2"/>
              <a:buChar char="§"/>
            </a:pPr>
            <a:r>
              <a:rPr lang="en-GB" sz="1100" kern="0" dirty="0">
                <a:solidFill>
                  <a:schemeClr val="tx1"/>
                </a:solidFill>
              </a:rPr>
              <a:t>Assumption of USD 262.7 million of existing bank debt related to the Quintana Fleet at attractive terms</a:t>
            </a:r>
          </a:p>
          <a:p>
            <a:pPr marL="112713" indent="-112713" eaLnBrk="1" fontAlgn="auto" hangingPunct="1">
              <a:spcBef>
                <a:spcPts val="0"/>
              </a:spcBef>
              <a:spcAft>
                <a:spcPts val="600"/>
              </a:spcAft>
              <a:buClr>
                <a:srgbClr val="E9B523"/>
              </a:buClr>
              <a:buSzPct val="100000"/>
              <a:buFont typeface="Wingdings" panose="05000000000000000000" pitchFamily="2" charset="2"/>
              <a:buChar char="§"/>
            </a:pPr>
            <a:r>
              <a:rPr lang="en-GB" sz="1100" kern="0" dirty="0">
                <a:solidFill>
                  <a:schemeClr val="tx1"/>
                </a:solidFill>
              </a:rPr>
              <a:t>Negotiated amortization holiday and covenant waivers through Q2 2019</a:t>
            </a:r>
            <a:r>
              <a:rPr lang="en-GB" sz="1100" kern="0" baseline="30000" dirty="0">
                <a:solidFill>
                  <a:schemeClr val="tx1"/>
                </a:solidFill>
              </a:rPr>
              <a:t>(1)</a:t>
            </a:r>
          </a:p>
          <a:p>
            <a:pPr marL="112713" indent="-112713" eaLnBrk="1" fontAlgn="auto" hangingPunct="1">
              <a:spcBef>
                <a:spcPts val="0"/>
              </a:spcBef>
              <a:spcAft>
                <a:spcPts val="600"/>
              </a:spcAft>
              <a:buClr>
                <a:srgbClr val="E9B523"/>
              </a:buClr>
              <a:buSzPct val="100000"/>
              <a:buFont typeface="Wingdings" panose="05000000000000000000" pitchFamily="2" charset="2"/>
              <a:buChar char="§"/>
            </a:pPr>
            <a:r>
              <a:rPr lang="en-GB" sz="1100" kern="0" dirty="0">
                <a:solidFill>
                  <a:schemeClr val="tx1"/>
                </a:solidFill>
              </a:rPr>
              <a:t>Golden Ocean to issue 14.5 million new shares to Quintana Shipping </a:t>
            </a:r>
          </a:p>
          <a:p>
            <a:pPr marL="112713" indent="-112713" eaLnBrk="1" fontAlgn="auto" hangingPunct="1">
              <a:spcBef>
                <a:spcPts val="0"/>
              </a:spcBef>
              <a:spcAft>
                <a:spcPts val="600"/>
              </a:spcAft>
              <a:buClr>
                <a:srgbClr val="E9B523"/>
              </a:buClr>
              <a:buSzPct val="100000"/>
              <a:buFont typeface="Wingdings" panose="05000000000000000000" pitchFamily="2" charset="2"/>
              <a:buChar char="§"/>
            </a:pPr>
            <a:r>
              <a:rPr lang="en-GB" sz="1100" kern="0" dirty="0">
                <a:solidFill>
                  <a:schemeClr val="tx1"/>
                </a:solidFill>
              </a:rPr>
              <a:t>Quintana Shipping pro-forma ownership of approx. 11.0% post </a:t>
            </a:r>
            <a:r>
              <a:rPr lang="en-GB" sz="1100" kern="0" dirty="0" smtClean="0">
                <a:solidFill>
                  <a:schemeClr val="tx1"/>
                </a:solidFill>
              </a:rPr>
              <a:t>transaction</a:t>
            </a:r>
            <a:endParaRPr lang="en-GB" sz="1100" kern="0" baseline="30000" dirty="0">
              <a:solidFill>
                <a:schemeClr val="tx1"/>
              </a:solidFill>
            </a:endParaRPr>
          </a:p>
          <a:p>
            <a:pPr marL="112713" indent="-112713" eaLnBrk="1" fontAlgn="auto" hangingPunct="1">
              <a:spcBef>
                <a:spcPts val="0"/>
              </a:spcBef>
              <a:spcAft>
                <a:spcPts val="600"/>
              </a:spcAft>
              <a:buClr>
                <a:srgbClr val="E9B523"/>
              </a:buClr>
              <a:buSzPct val="100000"/>
              <a:buFont typeface="Wingdings" panose="05000000000000000000" pitchFamily="2" charset="2"/>
              <a:buChar char="§"/>
            </a:pPr>
            <a:r>
              <a:rPr lang="en-GB" sz="1100" kern="0" dirty="0">
                <a:solidFill>
                  <a:schemeClr val="tx1"/>
                </a:solidFill>
              </a:rPr>
              <a:t>Quintana Fleet to be owned in wholly owned non-recourse subsidiary of Golden Ocean</a:t>
            </a:r>
          </a:p>
        </p:txBody>
      </p:sp>
      <p:sp>
        <p:nvSpPr>
          <p:cNvPr id="8" name="Content Placeholder 2"/>
          <p:cNvSpPr txBox="1">
            <a:spLocks/>
          </p:cNvSpPr>
          <p:nvPr/>
        </p:nvSpPr>
        <p:spPr bwMode="auto">
          <a:xfrm>
            <a:off x="4691196" y="1772466"/>
            <a:ext cx="4225759"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marL="96838" indent="-96838" algn="l" rtl="0" eaLnBrk="0" fontAlgn="base" hangingPunct="0">
              <a:spcBef>
                <a:spcPct val="20000"/>
              </a:spcBef>
              <a:spcAft>
                <a:spcPct val="0"/>
              </a:spcAft>
              <a:buFont typeface="Times" pitchFamily="1" charset="0"/>
              <a:buChar char="•"/>
              <a:defRPr sz="1600">
                <a:solidFill>
                  <a:schemeClr val="bg2"/>
                </a:solidFill>
                <a:latin typeface="+mn-lt"/>
                <a:ea typeface="MS PGothic" pitchFamily="34" charset="-128"/>
                <a:cs typeface="MS PGothic" charset="0"/>
              </a:defRPr>
            </a:lvl1pPr>
            <a:lvl2pPr marL="474663" indent="-90488" algn="l" rtl="0" eaLnBrk="0" fontAlgn="base" hangingPunct="0">
              <a:spcBef>
                <a:spcPct val="20000"/>
              </a:spcBef>
              <a:spcAft>
                <a:spcPct val="0"/>
              </a:spcAft>
              <a:buFont typeface="Times" pitchFamily="1" charset="0"/>
              <a:buChar char="•"/>
              <a:defRPr sz="1600">
                <a:solidFill>
                  <a:schemeClr val="bg2"/>
                </a:solidFill>
                <a:latin typeface="+mn-lt"/>
                <a:ea typeface="MS PGothic" pitchFamily="34" charset="-128"/>
                <a:cs typeface="MS PGothic" charset="0"/>
              </a:defRPr>
            </a:lvl2pPr>
            <a:lvl3pPr marL="860425" indent="-96838" algn="l" rtl="0" eaLnBrk="0" fontAlgn="base" hangingPunct="0">
              <a:spcBef>
                <a:spcPct val="20000"/>
              </a:spcBef>
              <a:spcAft>
                <a:spcPct val="0"/>
              </a:spcAft>
              <a:buFont typeface="Times" pitchFamily="1" charset="0"/>
              <a:buChar char="•"/>
              <a:defRPr sz="1200">
                <a:solidFill>
                  <a:schemeClr val="bg2"/>
                </a:solidFill>
                <a:latin typeface="+mn-lt"/>
                <a:ea typeface="MS PGothic" pitchFamily="34" charset="-128"/>
                <a:cs typeface="MS PGothic" charset="0"/>
              </a:defRPr>
            </a:lvl3pPr>
            <a:lvl4pPr marL="1238250" indent="-96838" algn="l" rtl="0" eaLnBrk="0" fontAlgn="base" hangingPunct="0">
              <a:spcBef>
                <a:spcPct val="20000"/>
              </a:spcBef>
              <a:spcAft>
                <a:spcPct val="0"/>
              </a:spcAft>
              <a:buFont typeface="Times" pitchFamily="1" charset="0"/>
              <a:buChar char="•"/>
              <a:defRPr sz="1200">
                <a:solidFill>
                  <a:schemeClr val="bg2"/>
                </a:solidFill>
                <a:latin typeface="+mn-lt"/>
                <a:ea typeface="MS PGothic" pitchFamily="34" charset="-128"/>
                <a:cs typeface="MS PGothic" charset="0"/>
              </a:defRPr>
            </a:lvl4pPr>
            <a:lvl5pPr marL="1616075" indent="-88900" algn="l" rtl="0" eaLnBrk="0" fontAlgn="base" hangingPunct="0">
              <a:spcBef>
                <a:spcPct val="20000"/>
              </a:spcBef>
              <a:spcAft>
                <a:spcPct val="0"/>
              </a:spcAft>
              <a:buFont typeface="Times" pitchFamily="1" charset="0"/>
              <a:buChar char="•"/>
              <a:defRPr sz="1200">
                <a:solidFill>
                  <a:schemeClr val="bg2"/>
                </a:solidFill>
                <a:latin typeface="+mn-lt"/>
                <a:ea typeface="MS PGothic" pitchFamily="34" charset="-128"/>
                <a:cs typeface="MS PGothic" charset="0"/>
              </a:defRPr>
            </a:lvl5pPr>
            <a:lvl6pPr marL="2073275" indent="-88900" algn="l" rtl="0" fontAlgn="base">
              <a:spcBef>
                <a:spcPct val="20000"/>
              </a:spcBef>
              <a:spcAft>
                <a:spcPct val="0"/>
              </a:spcAft>
              <a:buFont typeface="Times" pitchFamily="84" charset="0"/>
              <a:buChar char="•"/>
              <a:defRPr sz="1200">
                <a:solidFill>
                  <a:schemeClr val="bg2"/>
                </a:solidFill>
                <a:latin typeface="+mn-lt"/>
              </a:defRPr>
            </a:lvl6pPr>
            <a:lvl7pPr marL="2530475" indent="-88900" algn="l" rtl="0" fontAlgn="base">
              <a:spcBef>
                <a:spcPct val="20000"/>
              </a:spcBef>
              <a:spcAft>
                <a:spcPct val="0"/>
              </a:spcAft>
              <a:buFont typeface="Times" pitchFamily="84" charset="0"/>
              <a:buChar char="•"/>
              <a:defRPr sz="1200">
                <a:solidFill>
                  <a:schemeClr val="bg2"/>
                </a:solidFill>
                <a:latin typeface="+mn-lt"/>
              </a:defRPr>
            </a:lvl7pPr>
            <a:lvl8pPr marL="2987675" indent="-88900" algn="l" rtl="0" fontAlgn="base">
              <a:spcBef>
                <a:spcPct val="20000"/>
              </a:spcBef>
              <a:spcAft>
                <a:spcPct val="0"/>
              </a:spcAft>
              <a:buFont typeface="Times" pitchFamily="84" charset="0"/>
              <a:buChar char="•"/>
              <a:defRPr sz="1200">
                <a:solidFill>
                  <a:schemeClr val="bg2"/>
                </a:solidFill>
                <a:latin typeface="+mn-lt"/>
              </a:defRPr>
            </a:lvl8pPr>
            <a:lvl9pPr marL="3444875" indent="-88900" algn="l" rtl="0" fontAlgn="base">
              <a:spcBef>
                <a:spcPct val="20000"/>
              </a:spcBef>
              <a:spcAft>
                <a:spcPct val="0"/>
              </a:spcAft>
              <a:buFont typeface="Times" pitchFamily="84" charset="0"/>
              <a:buChar char="•"/>
              <a:defRPr sz="1200">
                <a:solidFill>
                  <a:schemeClr val="bg2"/>
                </a:solidFill>
                <a:latin typeface="+mn-lt"/>
              </a:defRPr>
            </a:lvl9pPr>
          </a:lstStyle>
          <a:p>
            <a:pPr marL="112713" indent="-112713">
              <a:spcBef>
                <a:spcPts val="0"/>
              </a:spcBef>
              <a:spcAft>
                <a:spcPts val="600"/>
              </a:spcAft>
              <a:buClr>
                <a:srgbClr val="E9B523"/>
              </a:buClr>
              <a:buFont typeface="Wingdings" panose="05000000000000000000" pitchFamily="2" charset="2"/>
              <a:buChar char="§"/>
            </a:pPr>
            <a:r>
              <a:rPr lang="en-GB" sz="1100" kern="0" dirty="0">
                <a:solidFill>
                  <a:schemeClr val="tx1"/>
                </a:solidFill>
              </a:rPr>
              <a:t>Two modern ice class Panamax vessels from companies affiliated with </a:t>
            </a:r>
            <a:r>
              <a:rPr lang="en-GB" sz="1100" kern="0" dirty="0" err="1">
                <a:solidFill>
                  <a:schemeClr val="tx1"/>
                </a:solidFill>
              </a:rPr>
              <a:t>Hemen</a:t>
            </a:r>
            <a:r>
              <a:rPr lang="en-GB" sz="1100" kern="0" dirty="0">
                <a:solidFill>
                  <a:schemeClr val="tx1"/>
                </a:solidFill>
              </a:rPr>
              <a:t> Holding Ltd. (the “</a:t>
            </a:r>
            <a:r>
              <a:rPr lang="en-GB" sz="1100" kern="0" dirty="0" err="1">
                <a:solidFill>
                  <a:schemeClr val="tx1"/>
                </a:solidFill>
              </a:rPr>
              <a:t>Hemen</a:t>
            </a:r>
            <a:r>
              <a:rPr lang="en-GB" sz="1100" kern="0" dirty="0">
                <a:solidFill>
                  <a:schemeClr val="tx1"/>
                </a:solidFill>
              </a:rPr>
              <a:t> Fleet”) – 2017-built at </a:t>
            </a:r>
            <a:r>
              <a:rPr lang="en-GB" sz="1100" kern="0" dirty="0" err="1">
                <a:solidFill>
                  <a:schemeClr val="tx1"/>
                </a:solidFill>
              </a:rPr>
              <a:t>Pipavav</a:t>
            </a:r>
            <a:r>
              <a:rPr lang="en-GB" sz="1100" kern="0" dirty="0">
                <a:solidFill>
                  <a:schemeClr val="tx1"/>
                </a:solidFill>
              </a:rPr>
              <a:t>, sister vessels to existing Golden Ocean vessels</a:t>
            </a:r>
          </a:p>
          <a:p>
            <a:pPr marL="112713" indent="-112713" eaLnBrk="1" fontAlgn="auto" hangingPunct="1">
              <a:spcBef>
                <a:spcPts val="0"/>
              </a:spcBef>
              <a:spcAft>
                <a:spcPts val="600"/>
              </a:spcAft>
              <a:buClr>
                <a:srgbClr val="E9B523"/>
              </a:buClr>
              <a:buFont typeface="Wingdings" panose="05000000000000000000" pitchFamily="2" charset="2"/>
              <a:buChar char="§"/>
            </a:pPr>
            <a:r>
              <a:rPr lang="en-GB" sz="1100" kern="0" dirty="0">
                <a:solidFill>
                  <a:schemeClr val="tx1"/>
                </a:solidFill>
              </a:rPr>
              <a:t>Fleet to be financed with USD 22.5 million seller’s credit provided by </a:t>
            </a:r>
            <a:r>
              <a:rPr lang="en-GB" sz="1100" kern="0" dirty="0" err="1">
                <a:solidFill>
                  <a:schemeClr val="tx1"/>
                </a:solidFill>
              </a:rPr>
              <a:t>Hemen</a:t>
            </a:r>
            <a:r>
              <a:rPr lang="en-GB" sz="1100" kern="0" dirty="0">
                <a:solidFill>
                  <a:schemeClr val="tx1"/>
                </a:solidFill>
              </a:rPr>
              <a:t> Holding Ltd.</a:t>
            </a:r>
          </a:p>
          <a:p>
            <a:pPr marL="112713" indent="-112713" eaLnBrk="1" fontAlgn="auto" hangingPunct="1">
              <a:spcBef>
                <a:spcPts val="0"/>
              </a:spcBef>
              <a:spcAft>
                <a:spcPts val="600"/>
              </a:spcAft>
              <a:buClr>
                <a:srgbClr val="E9B523"/>
              </a:buClr>
              <a:buFont typeface="Wingdings" panose="05000000000000000000" pitchFamily="2" charset="2"/>
              <a:buChar char="§"/>
            </a:pPr>
            <a:r>
              <a:rPr lang="en-GB" sz="1100" kern="0" dirty="0">
                <a:solidFill>
                  <a:schemeClr val="tx1"/>
                </a:solidFill>
              </a:rPr>
              <a:t>Golden Ocean to issue 3.3 million shares to </a:t>
            </a:r>
            <a:r>
              <a:rPr lang="en-GB" sz="1100" kern="0" dirty="0" err="1">
                <a:solidFill>
                  <a:schemeClr val="tx1"/>
                </a:solidFill>
              </a:rPr>
              <a:t>Hemen</a:t>
            </a:r>
            <a:r>
              <a:rPr lang="en-GB" sz="1100" kern="0" dirty="0">
                <a:solidFill>
                  <a:schemeClr val="tx1"/>
                </a:solidFill>
              </a:rPr>
              <a:t> Holding Ltd </a:t>
            </a:r>
          </a:p>
          <a:p>
            <a:pPr marL="112713" indent="-112713" eaLnBrk="1" fontAlgn="auto" hangingPunct="1">
              <a:spcBef>
                <a:spcPts val="0"/>
              </a:spcBef>
              <a:spcAft>
                <a:spcPts val="600"/>
              </a:spcAft>
              <a:buClr>
                <a:srgbClr val="E9B523"/>
              </a:buClr>
              <a:buFont typeface="Wingdings" panose="05000000000000000000" pitchFamily="2" charset="2"/>
              <a:buChar char="§"/>
            </a:pPr>
            <a:r>
              <a:rPr lang="en-GB" sz="1100" kern="0" dirty="0" err="1">
                <a:solidFill>
                  <a:schemeClr val="tx1"/>
                </a:solidFill>
              </a:rPr>
              <a:t>Hemen</a:t>
            </a:r>
            <a:r>
              <a:rPr lang="en-GB" sz="1100" kern="0" dirty="0">
                <a:solidFill>
                  <a:schemeClr val="tx1"/>
                </a:solidFill>
              </a:rPr>
              <a:t> Holding pro-forma ownership reduced to approx. 37.7% post </a:t>
            </a:r>
            <a:r>
              <a:rPr lang="en-GB" sz="1100" kern="0" dirty="0" smtClean="0">
                <a:solidFill>
                  <a:schemeClr val="tx1"/>
                </a:solidFill>
              </a:rPr>
              <a:t>transaction</a:t>
            </a:r>
            <a:endParaRPr lang="en-GB" sz="1100" kern="0" baseline="30000" dirty="0">
              <a:solidFill>
                <a:schemeClr val="tx1"/>
              </a:solidFill>
            </a:endParaRPr>
          </a:p>
          <a:p>
            <a:pPr marL="112713" indent="-112713" eaLnBrk="1" fontAlgn="auto" hangingPunct="1">
              <a:spcBef>
                <a:spcPts val="0"/>
              </a:spcBef>
              <a:spcAft>
                <a:spcPts val="600"/>
              </a:spcAft>
              <a:buClr>
                <a:srgbClr val="E9B523"/>
              </a:buClr>
              <a:buFont typeface="Wingdings" panose="05000000000000000000" pitchFamily="2" charset="2"/>
              <a:buChar char="§"/>
            </a:pPr>
            <a:r>
              <a:rPr lang="en-GB" sz="1100" kern="0" dirty="0" err="1">
                <a:solidFill>
                  <a:schemeClr val="tx1"/>
                </a:solidFill>
              </a:rPr>
              <a:t>Hemen</a:t>
            </a:r>
            <a:r>
              <a:rPr lang="en-GB" sz="1100" kern="0" dirty="0">
                <a:solidFill>
                  <a:schemeClr val="tx1"/>
                </a:solidFill>
              </a:rPr>
              <a:t> Fleet to be owned in wholly-owned non-recourse subsidiary of Golden Ocean</a:t>
            </a:r>
          </a:p>
        </p:txBody>
      </p:sp>
      <p:sp>
        <p:nvSpPr>
          <p:cNvPr id="12" name="Content Placeholder 3"/>
          <p:cNvSpPr txBox="1">
            <a:spLocks/>
          </p:cNvSpPr>
          <p:nvPr/>
        </p:nvSpPr>
        <p:spPr>
          <a:xfrm>
            <a:off x="249237" y="6355207"/>
            <a:ext cx="8120063" cy="449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228600" indent="-228600" algn="l">
              <a:spcBef>
                <a:spcPct val="20000"/>
              </a:spcBef>
              <a:buFont typeface="+mj-lt"/>
              <a:buAutoNum type="arabicParenR"/>
              <a:defRPr sz="800">
                <a:solidFill>
                  <a:schemeClr val="bg2"/>
                </a:solidFill>
                <a:latin typeface="+mn-lt"/>
                <a:cs typeface="MS PGothic" charset="0"/>
              </a:defRPr>
            </a:lvl1pPr>
            <a:lvl2pPr marL="474663" indent="-90488" algn="l">
              <a:spcBef>
                <a:spcPct val="20000"/>
              </a:spcBef>
              <a:buFont typeface="Times" pitchFamily="1" charset="0"/>
              <a:buChar char="•"/>
              <a:defRPr sz="800">
                <a:solidFill>
                  <a:schemeClr val="bg2"/>
                </a:solidFill>
                <a:latin typeface="+mn-lt"/>
                <a:cs typeface="MS PGothic" charset="0"/>
              </a:defRPr>
            </a:lvl2pPr>
            <a:lvl3pPr marL="860425" indent="-96838" algn="l">
              <a:spcBef>
                <a:spcPct val="20000"/>
              </a:spcBef>
              <a:buFont typeface="Times" pitchFamily="1" charset="0"/>
              <a:buChar char="•"/>
              <a:defRPr sz="600">
                <a:solidFill>
                  <a:schemeClr val="bg2"/>
                </a:solidFill>
                <a:latin typeface="+mn-lt"/>
                <a:cs typeface="MS PGothic" charset="0"/>
              </a:defRPr>
            </a:lvl3pPr>
            <a:lvl4pPr marL="1238250" indent="-96838" algn="l">
              <a:spcBef>
                <a:spcPct val="20000"/>
              </a:spcBef>
              <a:buFont typeface="Times" pitchFamily="1" charset="0"/>
              <a:buChar char="•"/>
              <a:defRPr sz="600">
                <a:solidFill>
                  <a:schemeClr val="bg2"/>
                </a:solidFill>
                <a:latin typeface="+mn-lt"/>
                <a:cs typeface="MS PGothic" charset="0"/>
              </a:defRPr>
            </a:lvl4pPr>
            <a:lvl5pPr marL="1616075" indent="-88900" algn="l">
              <a:spcBef>
                <a:spcPct val="20000"/>
              </a:spcBef>
              <a:buFont typeface="Times" pitchFamily="1" charset="0"/>
              <a:buChar char="•"/>
              <a:defRPr sz="600">
                <a:solidFill>
                  <a:schemeClr val="bg2"/>
                </a:solidFill>
                <a:latin typeface="+mn-lt"/>
                <a:cs typeface="MS PGothic" charset="0"/>
              </a:defRPr>
            </a:lvl5pPr>
            <a:lvl6pPr marL="2073275" indent="-88900" fontAlgn="base">
              <a:spcBef>
                <a:spcPct val="20000"/>
              </a:spcBef>
              <a:spcAft>
                <a:spcPct val="0"/>
              </a:spcAft>
              <a:buFont typeface="Times" pitchFamily="84" charset="0"/>
              <a:buChar char="•"/>
              <a:defRPr sz="1200">
                <a:solidFill>
                  <a:schemeClr val="bg2"/>
                </a:solidFill>
                <a:latin typeface="+mn-lt"/>
              </a:defRPr>
            </a:lvl6pPr>
            <a:lvl7pPr marL="2530475" indent="-88900" fontAlgn="base">
              <a:spcBef>
                <a:spcPct val="20000"/>
              </a:spcBef>
              <a:spcAft>
                <a:spcPct val="0"/>
              </a:spcAft>
              <a:buFont typeface="Times" pitchFamily="84" charset="0"/>
              <a:buChar char="•"/>
              <a:defRPr sz="1200">
                <a:solidFill>
                  <a:schemeClr val="bg2"/>
                </a:solidFill>
                <a:latin typeface="+mn-lt"/>
              </a:defRPr>
            </a:lvl7pPr>
            <a:lvl8pPr marL="2987675" indent="-88900" fontAlgn="base">
              <a:spcBef>
                <a:spcPct val="20000"/>
              </a:spcBef>
              <a:spcAft>
                <a:spcPct val="0"/>
              </a:spcAft>
              <a:buFont typeface="Times" pitchFamily="84" charset="0"/>
              <a:buChar char="•"/>
              <a:defRPr sz="1200">
                <a:solidFill>
                  <a:schemeClr val="bg2"/>
                </a:solidFill>
                <a:latin typeface="+mn-lt"/>
              </a:defRPr>
            </a:lvl8pPr>
            <a:lvl9pPr marL="3444875" indent="-88900" fontAlgn="base">
              <a:spcBef>
                <a:spcPct val="20000"/>
              </a:spcBef>
              <a:spcAft>
                <a:spcPct val="0"/>
              </a:spcAft>
              <a:buFont typeface="Times" pitchFamily="84" charset="0"/>
              <a:buChar char="•"/>
              <a:defRPr sz="1200">
                <a:solidFill>
                  <a:schemeClr val="bg2"/>
                </a:solidFill>
                <a:latin typeface="+mn-lt"/>
              </a:defRPr>
            </a:lvl9pPr>
          </a:lstStyle>
          <a:p>
            <a:r>
              <a:rPr lang="en-GB" dirty="0"/>
              <a:t>Subject to pre-payment of three instalments totalling USD 17.4 million</a:t>
            </a:r>
          </a:p>
        </p:txBody>
      </p:sp>
      <p:sp>
        <p:nvSpPr>
          <p:cNvPr id="23" name="Text Placeholder 2"/>
          <p:cNvSpPr txBox="1">
            <a:spLocks/>
          </p:cNvSpPr>
          <p:nvPr/>
        </p:nvSpPr>
        <p:spPr bwMode="auto">
          <a:xfrm>
            <a:off x="231163" y="1392471"/>
            <a:ext cx="4225759" cy="288000"/>
          </a:xfrm>
          <a:prstGeom prst="rect">
            <a:avLst/>
          </a:prstGeom>
          <a:solidFill>
            <a:srgbClr val="161131"/>
          </a:solidFill>
          <a:ln>
            <a:noFill/>
          </a:ln>
          <a:extLst/>
        </p:spPr>
        <p:txBody>
          <a:bodyPr vert="horz" wrap="square" lIns="0" tIns="0" rIns="0" bIns="0" numCol="1" anchor="ctr" anchorCtr="0" compatLnSpc="1">
            <a:prstTxWarp prst="textNoShape">
              <a:avLst/>
            </a:prstTxWarp>
          </a:bodyPr>
          <a:lstStyle>
            <a:lvl1pPr marL="0" marR="0" indent="0" algn="ctr" defTabSz="683819" rtl="0" eaLnBrk="0" fontAlgn="auto" latinLnBrk="0" hangingPunct="0">
              <a:lnSpc>
                <a:spcPct val="100000"/>
              </a:lnSpc>
              <a:spcBef>
                <a:spcPts val="840"/>
              </a:spcBef>
              <a:spcAft>
                <a:spcPts val="0"/>
              </a:spcAft>
              <a:buClr>
                <a:srgbClr val="008080"/>
              </a:buClr>
              <a:buSzTx/>
              <a:buFont typeface="Arial" pitchFamily="34" charset="0"/>
              <a:buNone/>
              <a:tabLst/>
              <a:defRPr sz="1400" b="1" i="0" kern="1200" baseline="0">
                <a:solidFill>
                  <a:schemeClr val="bg1"/>
                </a:solidFill>
                <a:latin typeface="+mj-lt"/>
                <a:ea typeface="+mn-ea"/>
                <a:cs typeface="+mn-cs"/>
              </a:defRPr>
            </a:lvl1pPr>
            <a:lvl2pPr marL="146050" indent="-146050" algn="l" rtl="0" eaLnBrk="0" fontAlgn="base" hangingPunct="0">
              <a:spcBef>
                <a:spcPts val="300"/>
              </a:spcBef>
              <a:spcAft>
                <a:spcPct val="0"/>
              </a:spcAft>
              <a:buClr>
                <a:schemeClr val="accent2"/>
              </a:buClr>
              <a:buFont typeface="Arial" panose="020B0604020202020204" pitchFamily="34" charset="0"/>
              <a:buChar char="•"/>
              <a:defRPr b="1" kern="1200">
                <a:solidFill>
                  <a:schemeClr val="tx1"/>
                </a:solidFill>
                <a:latin typeface="+mn-lt"/>
                <a:ea typeface="+mn-ea"/>
                <a:cs typeface="+mn-cs"/>
              </a:defRPr>
            </a:lvl2pPr>
            <a:lvl3pPr marL="358775" indent="-179388" algn="l" rtl="0" eaLnBrk="0" fontAlgn="base" hangingPunct="0">
              <a:spcBef>
                <a:spcPts val="250"/>
              </a:spcBef>
              <a:spcAft>
                <a:spcPct val="0"/>
              </a:spcAft>
              <a:buFont typeface="Arial" panose="020B0604020202020204" pitchFamily="34" charset="0"/>
              <a:buChar char="–"/>
              <a:defRPr kern="1200">
                <a:solidFill>
                  <a:schemeClr val="tx1"/>
                </a:solidFill>
                <a:latin typeface="+mn-lt"/>
                <a:ea typeface="+mn-ea"/>
                <a:cs typeface="+mn-cs"/>
              </a:defRPr>
            </a:lvl3pPr>
            <a:lvl4pPr marL="539750" indent="-179388" algn="l" rtl="0" eaLnBrk="0" fontAlgn="base" hangingPunct="0">
              <a:spcBef>
                <a:spcPts val="25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defRPr b="1"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GB" dirty="0">
                <a:latin typeface="Times New Roman" panose="02020603050405020304" pitchFamily="18" charset="0"/>
                <a:cs typeface="Times New Roman" panose="02020603050405020304" pitchFamily="18" charset="0"/>
              </a:rPr>
              <a:t>Acquisition of Quintana Fleet</a:t>
            </a:r>
          </a:p>
        </p:txBody>
      </p:sp>
      <p:sp>
        <p:nvSpPr>
          <p:cNvPr id="24" name="Text Placeholder 2"/>
          <p:cNvSpPr txBox="1">
            <a:spLocks/>
          </p:cNvSpPr>
          <p:nvPr/>
        </p:nvSpPr>
        <p:spPr bwMode="auto">
          <a:xfrm>
            <a:off x="4691196" y="1392471"/>
            <a:ext cx="4225759" cy="288000"/>
          </a:xfrm>
          <a:prstGeom prst="rect">
            <a:avLst/>
          </a:prstGeom>
          <a:solidFill>
            <a:srgbClr val="161131"/>
          </a:solidFill>
          <a:ln>
            <a:noFill/>
          </a:ln>
          <a:extLst/>
        </p:spPr>
        <p:txBody>
          <a:bodyPr vert="horz" wrap="square" lIns="0" tIns="0" rIns="0" bIns="0" numCol="1" anchor="ctr" anchorCtr="0" compatLnSpc="1">
            <a:prstTxWarp prst="textNoShape">
              <a:avLst/>
            </a:prstTxWarp>
          </a:bodyPr>
          <a:lstStyle>
            <a:lvl1pPr marL="0" marR="0" indent="0" algn="ctr" defTabSz="683819" rtl="0" eaLnBrk="0" fontAlgn="auto" latinLnBrk="0" hangingPunct="0">
              <a:lnSpc>
                <a:spcPct val="100000"/>
              </a:lnSpc>
              <a:spcBef>
                <a:spcPts val="840"/>
              </a:spcBef>
              <a:spcAft>
                <a:spcPts val="0"/>
              </a:spcAft>
              <a:buClr>
                <a:srgbClr val="008080"/>
              </a:buClr>
              <a:buSzTx/>
              <a:buFont typeface="Arial" pitchFamily="34" charset="0"/>
              <a:buNone/>
              <a:tabLst/>
              <a:defRPr sz="1400" b="1" i="0" kern="1200" baseline="0">
                <a:solidFill>
                  <a:schemeClr val="bg1"/>
                </a:solidFill>
                <a:latin typeface="+mj-lt"/>
                <a:ea typeface="+mn-ea"/>
                <a:cs typeface="+mn-cs"/>
              </a:defRPr>
            </a:lvl1pPr>
            <a:lvl2pPr marL="146050" indent="-146050" algn="l" rtl="0" eaLnBrk="0" fontAlgn="base" hangingPunct="0">
              <a:spcBef>
                <a:spcPts val="300"/>
              </a:spcBef>
              <a:spcAft>
                <a:spcPct val="0"/>
              </a:spcAft>
              <a:buClr>
                <a:schemeClr val="accent2"/>
              </a:buClr>
              <a:buFont typeface="Arial" panose="020B0604020202020204" pitchFamily="34" charset="0"/>
              <a:buChar char="•"/>
              <a:defRPr b="1" kern="1200">
                <a:solidFill>
                  <a:schemeClr val="tx1"/>
                </a:solidFill>
                <a:latin typeface="+mn-lt"/>
                <a:ea typeface="+mn-ea"/>
                <a:cs typeface="+mn-cs"/>
              </a:defRPr>
            </a:lvl2pPr>
            <a:lvl3pPr marL="358775" indent="-179388" algn="l" rtl="0" eaLnBrk="0" fontAlgn="base" hangingPunct="0">
              <a:spcBef>
                <a:spcPts val="250"/>
              </a:spcBef>
              <a:spcAft>
                <a:spcPct val="0"/>
              </a:spcAft>
              <a:buFont typeface="Arial" panose="020B0604020202020204" pitchFamily="34" charset="0"/>
              <a:buChar char="–"/>
              <a:defRPr kern="1200">
                <a:solidFill>
                  <a:schemeClr val="tx1"/>
                </a:solidFill>
                <a:latin typeface="+mn-lt"/>
                <a:ea typeface="+mn-ea"/>
                <a:cs typeface="+mn-cs"/>
              </a:defRPr>
            </a:lvl3pPr>
            <a:lvl4pPr marL="539750" indent="-179388" algn="l" rtl="0" eaLnBrk="0" fontAlgn="base" hangingPunct="0">
              <a:spcBef>
                <a:spcPts val="25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defRPr b="1"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GB" dirty="0">
                <a:latin typeface="Times New Roman" panose="02020603050405020304" pitchFamily="18" charset="0"/>
                <a:cs typeface="Times New Roman" panose="02020603050405020304" pitchFamily="18" charset="0"/>
              </a:rPr>
              <a:t>Acquisition of </a:t>
            </a:r>
            <a:r>
              <a:rPr lang="en-GB" dirty="0" err="1">
                <a:latin typeface="Times New Roman" panose="02020603050405020304" pitchFamily="18" charset="0"/>
                <a:cs typeface="Times New Roman" panose="02020603050405020304" pitchFamily="18" charset="0"/>
              </a:rPr>
              <a:t>Hemen</a:t>
            </a:r>
            <a:r>
              <a:rPr lang="en-GB" dirty="0">
                <a:latin typeface="Times New Roman" panose="02020603050405020304" pitchFamily="18" charset="0"/>
                <a:cs typeface="Times New Roman" panose="02020603050405020304" pitchFamily="18" charset="0"/>
              </a:rPr>
              <a:t> Fleet</a:t>
            </a:r>
          </a:p>
        </p:txBody>
      </p:sp>
      <p:sp>
        <p:nvSpPr>
          <p:cNvPr id="16" name="Text Placeholder 2"/>
          <p:cNvSpPr txBox="1">
            <a:spLocks/>
          </p:cNvSpPr>
          <p:nvPr/>
        </p:nvSpPr>
        <p:spPr bwMode="auto">
          <a:xfrm>
            <a:off x="274319" y="4171140"/>
            <a:ext cx="8642635" cy="288000"/>
          </a:xfrm>
          <a:prstGeom prst="rect">
            <a:avLst/>
          </a:prstGeom>
          <a:solidFill>
            <a:srgbClr val="161131"/>
          </a:solidFill>
          <a:ln>
            <a:noFill/>
          </a:ln>
          <a:extLst/>
        </p:spPr>
        <p:txBody>
          <a:bodyPr vert="horz" wrap="square" lIns="0" tIns="0" rIns="0" bIns="0" numCol="1" anchor="ctr" anchorCtr="0" compatLnSpc="1">
            <a:prstTxWarp prst="textNoShape">
              <a:avLst/>
            </a:prstTxWarp>
          </a:bodyPr>
          <a:lstStyle>
            <a:lvl1pPr marL="0" marR="0" indent="0" algn="ctr" defTabSz="683819" rtl="0" eaLnBrk="0" fontAlgn="auto" latinLnBrk="0" hangingPunct="0">
              <a:lnSpc>
                <a:spcPct val="100000"/>
              </a:lnSpc>
              <a:spcBef>
                <a:spcPts val="840"/>
              </a:spcBef>
              <a:spcAft>
                <a:spcPts val="0"/>
              </a:spcAft>
              <a:buClr>
                <a:srgbClr val="008080"/>
              </a:buClr>
              <a:buSzTx/>
              <a:buFont typeface="Arial" pitchFamily="34" charset="0"/>
              <a:buNone/>
              <a:tabLst/>
              <a:defRPr sz="1400" b="1" i="0" kern="1200" baseline="0">
                <a:solidFill>
                  <a:schemeClr val="bg1"/>
                </a:solidFill>
                <a:latin typeface="+mj-lt"/>
                <a:ea typeface="+mn-ea"/>
                <a:cs typeface="+mn-cs"/>
              </a:defRPr>
            </a:lvl1pPr>
            <a:lvl2pPr marL="146050" indent="-146050" algn="l" rtl="0" eaLnBrk="0" fontAlgn="base" hangingPunct="0">
              <a:spcBef>
                <a:spcPts val="300"/>
              </a:spcBef>
              <a:spcAft>
                <a:spcPct val="0"/>
              </a:spcAft>
              <a:buClr>
                <a:schemeClr val="accent2"/>
              </a:buClr>
              <a:buFont typeface="Arial" panose="020B0604020202020204" pitchFamily="34" charset="0"/>
              <a:buChar char="•"/>
              <a:defRPr b="1" kern="1200">
                <a:solidFill>
                  <a:schemeClr val="tx1"/>
                </a:solidFill>
                <a:latin typeface="+mn-lt"/>
                <a:ea typeface="+mn-ea"/>
                <a:cs typeface="+mn-cs"/>
              </a:defRPr>
            </a:lvl2pPr>
            <a:lvl3pPr marL="358775" indent="-179388" algn="l" rtl="0" eaLnBrk="0" fontAlgn="base" hangingPunct="0">
              <a:spcBef>
                <a:spcPts val="250"/>
              </a:spcBef>
              <a:spcAft>
                <a:spcPct val="0"/>
              </a:spcAft>
              <a:buFont typeface="Arial" panose="020B0604020202020204" pitchFamily="34" charset="0"/>
              <a:buChar char="–"/>
              <a:defRPr kern="1200">
                <a:solidFill>
                  <a:schemeClr val="tx1"/>
                </a:solidFill>
                <a:latin typeface="+mn-lt"/>
                <a:ea typeface="+mn-ea"/>
                <a:cs typeface="+mn-cs"/>
              </a:defRPr>
            </a:lvl3pPr>
            <a:lvl4pPr marL="539750" indent="-179388" algn="l" rtl="0" eaLnBrk="0" fontAlgn="base" hangingPunct="0">
              <a:spcBef>
                <a:spcPts val="25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defRPr b="1"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683819" rtl="0" eaLnBrk="0" fontAlgn="auto" latinLnBrk="0" hangingPunct="0">
              <a:lnSpc>
                <a:spcPct val="100000"/>
              </a:lnSpc>
              <a:spcBef>
                <a:spcPts val="840"/>
              </a:spcBef>
              <a:spcAft>
                <a:spcPts val="0"/>
              </a:spcAft>
              <a:buClr>
                <a:srgbClr val="008080"/>
              </a:buClr>
              <a:buSzTx/>
              <a:buFont typeface="Arial" pitchFamily="34" charset="0"/>
              <a:buNone/>
              <a:tabLst/>
              <a:defRPr/>
            </a:pPr>
            <a:r>
              <a:rPr kumimoji="0" lang="en-GB"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Fleet profile</a:t>
            </a:r>
          </a:p>
        </p:txBody>
      </p:sp>
      <p:graphicFrame>
        <p:nvGraphicFramePr>
          <p:cNvPr id="3" name="Table 2"/>
          <p:cNvGraphicFramePr>
            <a:graphicFrameLocks noGrp="1"/>
          </p:cNvGraphicFramePr>
          <p:nvPr>
            <p:extLst/>
          </p:nvPr>
        </p:nvGraphicFramePr>
        <p:xfrm>
          <a:off x="274319" y="4611656"/>
          <a:ext cx="8642634" cy="1223010"/>
        </p:xfrm>
        <a:graphic>
          <a:graphicData uri="http://schemas.openxmlformats.org/drawingml/2006/table">
            <a:tbl>
              <a:tblPr/>
              <a:tblGrid>
                <a:gridCol w="2012724">
                  <a:extLst>
                    <a:ext uri="{9D8B030D-6E8A-4147-A177-3AD203B41FA5}">
                      <a16:colId xmlns="" xmlns:a16="http://schemas.microsoft.com/office/drawing/2014/main" val="20000"/>
                    </a:ext>
                  </a:extLst>
                </a:gridCol>
                <a:gridCol w="2209970">
                  <a:extLst>
                    <a:ext uri="{9D8B030D-6E8A-4147-A177-3AD203B41FA5}">
                      <a16:colId xmlns="" xmlns:a16="http://schemas.microsoft.com/office/drawing/2014/main" val="20001"/>
                    </a:ext>
                  </a:extLst>
                </a:gridCol>
                <a:gridCol w="2209970">
                  <a:extLst>
                    <a:ext uri="{9D8B030D-6E8A-4147-A177-3AD203B41FA5}">
                      <a16:colId xmlns="" xmlns:a16="http://schemas.microsoft.com/office/drawing/2014/main" val="20002"/>
                    </a:ext>
                  </a:extLst>
                </a:gridCol>
                <a:gridCol w="2209970">
                  <a:extLst>
                    <a:ext uri="{9D8B030D-6E8A-4147-A177-3AD203B41FA5}">
                      <a16:colId xmlns="" xmlns:a16="http://schemas.microsoft.com/office/drawing/2014/main" val="20003"/>
                    </a:ext>
                  </a:extLst>
                </a:gridCol>
              </a:tblGrid>
              <a:tr h="190500">
                <a:tc>
                  <a:txBody>
                    <a:bodyPr/>
                    <a:lstStyle/>
                    <a:p>
                      <a:pPr algn="l" fontAlgn="b"/>
                      <a:r>
                        <a:rPr lang="en-GB" sz="1100" b="0" i="0" u="none" strike="noStrike" dirty="0">
                          <a:solidFill>
                            <a:srgbClr val="000000"/>
                          </a:solidFill>
                          <a:effectLst/>
                          <a:latin typeface="+mj-lt"/>
                        </a:rPr>
                        <a:t> </a:t>
                      </a:r>
                    </a:p>
                  </a:txBody>
                  <a:tcPr marL="9525" marR="9525" marT="9525" marB="0" anchor="b">
                    <a:lnL>
                      <a:noFill/>
                    </a:lnL>
                    <a:lnR>
                      <a:noFill/>
                    </a:lnR>
                    <a:lnT>
                      <a:noFill/>
                    </a:lnT>
                    <a:lnB>
                      <a:noFill/>
                    </a:lnB>
                    <a:solidFill>
                      <a:srgbClr val="FFFFFF"/>
                    </a:solidFill>
                  </a:tcPr>
                </a:tc>
                <a:tc>
                  <a:txBody>
                    <a:bodyPr/>
                    <a:lstStyle/>
                    <a:p>
                      <a:pPr algn="ctr" fontAlgn="b"/>
                      <a:r>
                        <a:rPr lang="en-GB" sz="1100" b="1" i="0" u="none" strike="noStrike" dirty="0">
                          <a:solidFill>
                            <a:srgbClr val="000000"/>
                          </a:solidFill>
                          <a:effectLst/>
                          <a:latin typeface="+mj-lt"/>
                        </a:rPr>
                        <a:t>Quintana Fleet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err="1">
                          <a:solidFill>
                            <a:srgbClr val="000000"/>
                          </a:solidFill>
                          <a:effectLst/>
                          <a:latin typeface="+mj-lt"/>
                        </a:rPr>
                        <a:t>Hemen</a:t>
                      </a:r>
                      <a:r>
                        <a:rPr lang="en-GB" sz="1100" b="1" i="0" u="none" strike="noStrike" dirty="0">
                          <a:solidFill>
                            <a:srgbClr val="000000"/>
                          </a:solidFill>
                          <a:effectLst/>
                          <a:latin typeface="+mj-lt"/>
                        </a:rPr>
                        <a:t> Fleet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mj-lt"/>
                        </a:rPr>
                        <a:t>Total</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r h="38100">
                <a:tc>
                  <a:txBody>
                    <a:bodyPr/>
                    <a:lstStyle/>
                    <a:p>
                      <a:pPr algn="l" fontAlgn="b"/>
                      <a:r>
                        <a:rPr lang="en-GB" sz="200" b="0" i="0" u="none" strike="noStrike" dirty="0">
                          <a:solidFill>
                            <a:srgbClr val="000000"/>
                          </a:solidFill>
                          <a:effectLst/>
                          <a:latin typeface="+mj-lt"/>
                        </a:rPr>
                        <a:t> </a:t>
                      </a:r>
                    </a:p>
                  </a:txBody>
                  <a:tcPr marL="9525" marR="9525" marT="9525" marB="0" anchor="b">
                    <a:lnL>
                      <a:noFill/>
                    </a:lnL>
                    <a:lnR>
                      <a:noFill/>
                    </a:lnR>
                    <a:lnT>
                      <a:noFill/>
                    </a:lnT>
                    <a:lnB>
                      <a:noFill/>
                    </a:lnB>
                    <a:solidFill>
                      <a:srgbClr val="FFFFFF"/>
                    </a:solidFill>
                  </a:tcPr>
                </a:tc>
                <a:tc>
                  <a:txBody>
                    <a:bodyPr/>
                    <a:lstStyle/>
                    <a:p>
                      <a:pPr algn="ctr" fontAlgn="b"/>
                      <a:r>
                        <a:rPr lang="en-GB" sz="200" b="1" i="0" u="none" strike="noStrike" dirty="0">
                          <a:solidFill>
                            <a:srgbClr val="000000"/>
                          </a:solidFill>
                          <a:effectLst/>
                          <a:latin typeface="+mj-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200" b="1" i="0" u="none" strike="noStrike" dirty="0">
                          <a:solidFill>
                            <a:srgbClr val="000000"/>
                          </a:solidFill>
                          <a:effectLst/>
                          <a:latin typeface="+mj-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200" b="1" i="0" u="none" strike="noStrike" dirty="0">
                          <a:solidFill>
                            <a:srgbClr val="000000"/>
                          </a:solidFill>
                          <a:effectLst/>
                          <a:latin typeface="+mj-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 xmlns:a16="http://schemas.microsoft.com/office/drawing/2014/main" val="10001"/>
                  </a:ext>
                </a:extLst>
              </a:tr>
              <a:tr h="190500">
                <a:tc>
                  <a:txBody>
                    <a:bodyPr/>
                    <a:lstStyle/>
                    <a:p>
                      <a:pPr algn="l" fontAlgn="b"/>
                      <a:r>
                        <a:rPr lang="en-GB" sz="1100" b="0" i="0" u="none" strike="noStrike" dirty="0" err="1">
                          <a:solidFill>
                            <a:srgbClr val="000000"/>
                          </a:solidFill>
                          <a:effectLst/>
                          <a:latin typeface="+mj-lt"/>
                        </a:rPr>
                        <a:t>Capesize</a:t>
                      </a:r>
                      <a:endParaRPr lang="en-GB" sz="1100" b="0" i="0" u="none" strike="noStrike" dirty="0">
                        <a:solidFill>
                          <a:srgbClr val="000000"/>
                        </a:solidFill>
                        <a:effectLst/>
                        <a:latin typeface="+mj-lt"/>
                      </a:endParaRPr>
                    </a:p>
                  </a:txBody>
                  <a:tcPr marL="9525" marR="9525" marT="9525" marB="0" anchor="b">
                    <a:lnL>
                      <a:noFill/>
                    </a:lnL>
                    <a:lnR>
                      <a:noFill/>
                    </a:lnR>
                    <a:lnT>
                      <a:noFill/>
                    </a:lnT>
                    <a:lnB>
                      <a:noFill/>
                    </a:lnB>
                    <a:solidFill>
                      <a:srgbClr val="FFFFFF"/>
                    </a:solidFill>
                  </a:tcPr>
                </a:tc>
                <a:tc>
                  <a:txBody>
                    <a:bodyPr/>
                    <a:lstStyle/>
                    <a:p>
                      <a:pPr algn="ctr" fontAlgn="b"/>
                      <a:r>
                        <a:rPr lang="en-GB" sz="1100" b="0" i="0" u="none" strike="noStrike" dirty="0">
                          <a:solidFill>
                            <a:srgbClr val="000000"/>
                          </a:solidFill>
                          <a:effectLst/>
                          <a:latin typeface="+mj-lt"/>
                        </a:rPr>
                        <a:t>6</a:t>
                      </a:r>
                    </a:p>
                  </a:txBody>
                  <a:tcPr marL="9525" marR="9525" marT="9525" marB="0" anchor="b">
                    <a:lnL>
                      <a:noFill/>
                    </a:lnL>
                    <a:lnR>
                      <a:noFill/>
                    </a:lnR>
                    <a:lnT>
                      <a:noFill/>
                    </a:lnT>
                    <a:lnB>
                      <a:noFill/>
                    </a:lnB>
                    <a:solidFill>
                      <a:srgbClr val="FFFFFF"/>
                    </a:solidFill>
                  </a:tcPr>
                </a:tc>
                <a:tc>
                  <a:txBody>
                    <a:bodyPr/>
                    <a:lstStyle/>
                    <a:p>
                      <a:pPr algn="ctr" fontAlgn="b"/>
                      <a:r>
                        <a:rPr lang="en-GB" sz="1100" b="0" i="0" u="none" strike="noStrike" dirty="0">
                          <a:solidFill>
                            <a:srgbClr val="000000"/>
                          </a:solidFill>
                          <a:effectLst/>
                          <a:latin typeface="+mj-lt"/>
                        </a:rPr>
                        <a:t>-</a:t>
                      </a:r>
                    </a:p>
                  </a:txBody>
                  <a:tcPr marL="9525" marR="9525" marT="9525" marB="0" anchor="b">
                    <a:lnL>
                      <a:noFill/>
                    </a:lnL>
                    <a:lnR>
                      <a:noFill/>
                    </a:lnR>
                    <a:lnT>
                      <a:noFill/>
                    </a:lnT>
                    <a:lnB>
                      <a:noFill/>
                    </a:lnB>
                    <a:solidFill>
                      <a:srgbClr val="FFFFFF"/>
                    </a:solidFill>
                  </a:tcPr>
                </a:tc>
                <a:tc>
                  <a:txBody>
                    <a:bodyPr/>
                    <a:lstStyle/>
                    <a:p>
                      <a:pPr algn="ctr" fontAlgn="b"/>
                      <a:r>
                        <a:rPr lang="en-GB" sz="1100" b="0" i="0" u="none" strike="noStrike" dirty="0">
                          <a:solidFill>
                            <a:srgbClr val="000000"/>
                          </a:solidFill>
                          <a:effectLst/>
                          <a:latin typeface="+mj-lt"/>
                        </a:rPr>
                        <a:t>6</a:t>
                      </a:r>
                    </a:p>
                  </a:txBody>
                  <a:tcPr marL="9525" marR="9525" marT="9525" marB="0" anchor="b">
                    <a:lnL>
                      <a:noFill/>
                    </a:lnL>
                    <a:lnR>
                      <a:noFill/>
                    </a:lnR>
                    <a:lnT>
                      <a:noFill/>
                    </a:lnT>
                    <a:lnB>
                      <a:noFill/>
                    </a:lnB>
                    <a:solidFill>
                      <a:srgbClr val="FFFFFF"/>
                    </a:solidFill>
                  </a:tcPr>
                </a:tc>
                <a:extLst>
                  <a:ext uri="{0D108BD9-81ED-4DB2-BD59-A6C34878D82A}">
                    <a16:rowId xmlns="" xmlns:a16="http://schemas.microsoft.com/office/drawing/2014/main" val="10002"/>
                  </a:ext>
                </a:extLst>
              </a:tr>
              <a:tr h="190500">
                <a:tc>
                  <a:txBody>
                    <a:bodyPr/>
                    <a:lstStyle/>
                    <a:p>
                      <a:pPr algn="l" fontAlgn="b"/>
                      <a:r>
                        <a:rPr lang="en-GB" sz="1100" b="0" i="0" u="none" strike="noStrike" dirty="0">
                          <a:solidFill>
                            <a:srgbClr val="000000"/>
                          </a:solidFill>
                          <a:effectLst/>
                          <a:latin typeface="+mj-lt"/>
                        </a:rPr>
                        <a:t>Post-Panamax</a:t>
                      </a:r>
                    </a:p>
                  </a:txBody>
                  <a:tcPr marL="9525" marR="9525" marT="9525" marB="0" anchor="b">
                    <a:lnL>
                      <a:noFill/>
                    </a:lnL>
                    <a:lnR>
                      <a:noFill/>
                    </a:lnR>
                    <a:lnT>
                      <a:noFill/>
                    </a:lnT>
                    <a:lnB>
                      <a:noFill/>
                    </a:lnB>
                    <a:solidFill>
                      <a:srgbClr val="D9E1F2"/>
                    </a:solidFill>
                  </a:tcPr>
                </a:tc>
                <a:tc>
                  <a:txBody>
                    <a:bodyPr/>
                    <a:lstStyle/>
                    <a:p>
                      <a:pPr algn="ctr" fontAlgn="b"/>
                      <a:r>
                        <a:rPr lang="en-GB" sz="1100" b="0" i="0" u="none" strike="noStrike" dirty="0">
                          <a:solidFill>
                            <a:srgbClr val="000000"/>
                          </a:solidFill>
                          <a:effectLst/>
                          <a:latin typeface="+mj-lt"/>
                        </a:rPr>
                        <a:t>3</a:t>
                      </a:r>
                    </a:p>
                  </a:txBody>
                  <a:tcPr marL="9525" marR="9525" marT="9525" marB="0" anchor="b">
                    <a:lnL>
                      <a:noFill/>
                    </a:lnL>
                    <a:lnR>
                      <a:noFill/>
                    </a:lnR>
                    <a:lnT>
                      <a:noFill/>
                    </a:lnT>
                    <a:lnB>
                      <a:noFill/>
                    </a:lnB>
                    <a:solidFill>
                      <a:srgbClr val="D9E1F2"/>
                    </a:solidFill>
                  </a:tcPr>
                </a:tc>
                <a:tc>
                  <a:txBody>
                    <a:bodyPr/>
                    <a:lstStyle/>
                    <a:p>
                      <a:pPr algn="ctr" fontAlgn="b"/>
                      <a:r>
                        <a:rPr lang="en-GB" sz="1100" b="0" i="0" u="none" strike="noStrike" dirty="0">
                          <a:solidFill>
                            <a:srgbClr val="000000"/>
                          </a:solidFill>
                          <a:effectLst/>
                          <a:latin typeface="+mj-lt"/>
                        </a:rPr>
                        <a:t>-</a:t>
                      </a:r>
                    </a:p>
                  </a:txBody>
                  <a:tcPr marL="9525" marR="9525" marT="9525" marB="0" anchor="b">
                    <a:lnL>
                      <a:noFill/>
                    </a:lnL>
                    <a:lnR>
                      <a:noFill/>
                    </a:lnR>
                    <a:lnT>
                      <a:noFill/>
                    </a:lnT>
                    <a:lnB>
                      <a:noFill/>
                    </a:lnB>
                    <a:solidFill>
                      <a:srgbClr val="D9E1F2"/>
                    </a:solidFill>
                  </a:tcPr>
                </a:tc>
                <a:tc>
                  <a:txBody>
                    <a:bodyPr/>
                    <a:lstStyle/>
                    <a:p>
                      <a:pPr algn="ctr" fontAlgn="b"/>
                      <a:r>
                        <a:rPr lang="en-GB" sz="1100" b="0" i="0" u="none" strike="noStrike" dirty="0">
                          <a:solidFill>
                            <a:srgbClr val="000000"/>
                          </a:solidFill>
                          <a:effectLst/>
                          <a:latin typeface="+mj-lt"/>
                        </a:rPr>
                        <a:t>3</a:t>
                      </a:r>
                    </a:p>
                  </a:txBody>
                  <a:tcPr marL="9525" marR="9525" marT="9525" marB="0" anchor="b">
                    <a:lnL>
                      <a:noFill/>
                    </a:lnL>
                    <a:lnR>
                      <a:noFill/>
                    </a:lnR>
                    <a:lnT>
                      <a:noFill/>
                    </a:lnT>
                    <a:lnB>
                      <a:noFill/>
                    </a:lnB>
                    <a:solidFill>
                      <a:srgbClr val="D9E1F2"/>
                    </a:solidFill>
                  </a:tcPr>
                </a:tc>
                <a:extLst>
                  <a:ext uri="{0D108BD9-81ED-4DB2-BD59-A6C34878D82A}">
                    <a16:rowId xmlns="" xmlns:a16="http://schemas.microsoft.com/office/drawing/2014/main" val="10003"/>
                  </a:ext>
                </a:extLst>
              </a:tr>
              <a:tr h="190500">
                <a:tc>
                  <a:txBody>
                    <a:bodyPr/>
                    <a:lstStyle/>
                    <a:p>
                      <a:pPr algn="l" fontAlgn="b"/>
                      <a:r>
                        <a:rPr lang="en-GB" sz="1100" b="0" i="0" u="none" strike="noStrike" dirty="0">
                          <a:solidFill>
                            <a:srgbClr val="000000"/>
                          </a:solidFill>
                          <a:effectLst/>
                          <a:latin typeface="+mj-lt"/>
                        </a:rPr>
                        <a:t>Panamax</a:t>
                      </a:r>
                    </a:p>
                  </a:txBody>
                  <a:tcPr marL="9525" marR="9525" marT="9525" marB="0" anchor="b">
                    <a:lnL>
                      <a:noFill/>
                    </a:lnL>
                    <a:lnR>
                      <a:noFill/>
                    </a:lnR>
                    <a:lnT>
                      <a:noFill/>
                    </a:lnT>
                    <a:lnB>
                      <a:noFill/>
                    </a:lnB>
                    <a:solidFill>
                      <a:srgbClr val="FFFFFF"/>
                    </a:solidFill>
                  </a:tcPr>
                </a:tc>
                <a:tc>
                  <a:txBody>
                    <a:bodyPr/>
                    <a:lstStyle/>
                    <a:p>
                      <a:pPr algn="ctr" fontAlgn="b"/>
                      <a:r>
                        <a:rPr lang="en-GB" sz="1100" b="0" i="0" u="none" strike="noStrike" dirty="0">
                          <a:solidFill>
                            <a:srgbClr val="000000"/>
                          </a:solidFill>
                          <a:effectLst/>
                          <a:latin typeface="+mj-lt"/>
                        </a:rPr>
                        <a:t>5</a:t>
                      </a:r>
                    </a:p>
                  </a:txBody>
                  <a:tcPr marL="9525" marR="9525" marT="9525" marB="0" anchor="b">
                    <a:lnL>
                      <a:noFill/>
                    </a:lnL>
                    <a:lnR>
                      <a:noFill/>
                    </a:lnR>
                    <a:lnT>
                      <a:noFill/>
                    </a:lnT>
                    <a:lnB>
                      <a:noFill/>
                    </a:lnB>
                    <a:solidFill>
                      <a:srgbClr val="FFFFFF"/>
                    </a:solidFill>
                  </a:tcPr>
                </a:tc>
                <a:tc>
                  <a:txBody>
                    <a:bodyPr/>
                    <a:lstStyle/>
                    <a:p>
                      <a:pPr algn="ctr" fontAlgn="b"/>
                      <a:r>
                        <a:rPr lang="en-GB" sz="1100" b="0" i="0" u="none" strike="noStrike" dirty="0">
                          <a:solidFill>
                            <a:srgbClr val="000000"/>
                          </a:solidFill>
                          <a:effectLst/>
                          <a:latin typeface="+mj-lt"/>
                        </a:rPr>
                        <a:t>-</a:t>
                      </a:r>
                    </a:p>
                  </a:txBody>
                  <a:tcPr marL="9525" marR="9525" marT="9525" marB="0" anchor="b">
                    <a:lnL>
                      <a:noFill/>
                    </a:lnL>
                    <a:lnR>
                      <a:noFill/>
                    </a:lnR>
                    <a:lnT>
                      <a:noFill/>
                    </a:lnT>
                    <a:lnB>
                      <a:noFill/>
                    </a:lnB>
                    <a:solidFill>
                      <a:srgbClr val="FFFFFF"/>
                    </a:solidFill>
                  </a:tcPr>
                </a:tc>
                <a:tc>
                  <a:txBody>
                    <a:bodyPr/>
                    <a:lstStyle/>
                    <a:p>
                      <a:pPr algn="ctr" fontAlgn="b"/>
                      <a:r>
                        <a:rPr lang="en-GB" sz="1100" b="0" i="0" u="none" strike="noStrike" dirty="0">
                          <a:solidFill>
                            <a:srgbClr val="000000"/>
                          </a:solidFill>
                          <a:effectLst/>
                          <a:latin typeface="+mj-lt"/>
                        </a:rPr>
                        <a:t>5</a:t>
                      </a:r>
                    </a:p>
                  </a:txBody>
                  <a:tcPr marL="9525" marR="9525" marT="9525" marB="0" anchor="b">
                    <a:lnL>
                      <a:noFill/>
                    </a:lnL>
                    <a:lnR>
                      <a:noFill/>
                    </a:lnR>
                    <a:lnT>
                      <a:noFill/>
                    </a:lnT>
                    <a:lnB>
                      <a:noFill/>
                    </a:lnB>
                    <a:solidFill>
                      <a:srgbClr val="FFFFFF"/>
                    </a:solidFill>
                  </a:tcPr>
                </a:tc>
                <a:extLst>
                  <a:ext uri="{0D108BD9-81ED-4DB2-BD59-A6C34878D82A}">
                    <a16:rowId xmlns="" xmlns:a16="http://schemas.microsoft.com/office/drawing/2014/main" val="10004"/>
                  </a:ext>
                </a:extLst>
              </a:tr>
              <a:tr h="190500">
                <a:tc>
                  <a:txBody>
                    <a:bodyPr/>
                    <a:lstStyle/>
                    <a:p>
                      <a:pPr algn="l" fontAlgn="b"/>
                      <a:r>
                        <a:rPr lang="en-GB" sz="1100" b="0" i="0" u="none" strike="noStrike" dirty="0">
                          <a:solidFill>
                            <a:srgbClr val="000000"/>
                          </a:solidFill>
                          <a:effectLst/>
                          <a:latin typeface="+mj-lt"/>
                        </a:rPr>
                        <a:t>Ice class Panamax</a:t>
                      </a:r>
                    </a:p>
                  </a:txBody>
                  <a:tcPr marL="9525" marR="9525" marT="9525" marB="0" anchor="b">
                    <a:lnL>
                      <a:noFill/>
                    </a:lnL>
                    <a:lnR>
                      <a:noFill/>
                    </a:lnR>
                    <a:lnT>
                      <a:noFill/>
                    </a:lnT>
                    <a:lnB>
                      <a:noFill/>
                    </a:lnB>
                    <a:solidFill>
                      <a:srgbClr val="D9E1F2"/>
                    </a:solidFill>
                  </a:tcPr>
                </a:tc>
                <a:tc>
                  <a:txBody>
                    <a:bodyPr/>
                    <a:lstStyle/>
                    <a:p>
                      <a:pPr algn="ctr" fontAlgn="b"/>
                      <a:r>
                        <a:rPr lang="en-GB" sz="1100" b="0" i="0" u="none" strike="noStrike" dirty="0">
                          <a:solidFill>
                            <a:srgbClr val="000000"/>
                          </a:solidFill>
                          <a:effectLst/>
                          <a:latin typeface="+mj-lt"/>
                        </a:rPr>
                        <a:t>-</a:t>
                      </a:r>
                    </a:p>
                  </a:txBody>
                  <a:tcPr marL="9525" marR="9525" marT="9525" marB="0" anchor="b">
                    <a:lnL>
                      <a:noFill/>
                    </a:lnL>
                    <a:lnR>
                      <a:noFill/>
                    </a:lnR>
                    <a:lnT>
                      <a:noFill/>
                    </a:lnT>
                    <a:lnB>
                      <a:noFill/>
                    </a:lnB>
                    <a:solidFill>
                      <a:srgbClr val="D9E1F2"/>
                    </a:solidFill>
                  </a:tcPr>
                </a:tc>
                <a:tc>
                  <a:txBody>
                    <a:bodyPr/>
                    <a:lstStyle/>
                    <a:p>
                      <a:pPr algn="ctr" fontAlgn="b"/>
                      <a:r>
                        <a:rPr lang="en-GB" sz="1100" b="0" i="0" u="none" strike="noStrike" dirty="0">
                          <a:solidFill>
                            <a:srgbClr val="000000"/>
                          </a:solidFill>
                          <a:effectLst/>
                          <a:latin typeface="+mj-lt"/>
                        </a:rPr>
                        <a:t>2</a:t>
                      </a:r>
                    </a:p>
                  </a:txBody>
                  <a:tcPr marL="9525" marR="9525" marT="9525" marB="0" anchor="b">
                    <a:lnL>
                      <a:noFill/>
                    </a:lnL>
                    <a:lnR>
                      <a:noFill/>
                    </a:lnR>
                    <a:lnT>
                      <a:noFill/>
                    </a:lnT>
                    <a:lnB>
                      <a:noFill/>
                    </a:lnB>
                    <a:solidFill>
                      <a:srgbClr val="D9E1F2"/>
                    </a:solidFill>
                  </a:tcPr>
                </a:tc>
                <a:tc>
                  <a:txBody>
                    <a:bodyPr/>
                    <a:lstStyle/>
                    <a:p>
                      <a:pPr algn="ctr" fontAlgn="b"/>
                      <a:r>
                        <a:rPr lang="en-GB" sz="1100" b="0" i="0" u="none" strike="noStrike" dirty="0">
                          <a:solidFill>
                            <a:srgbClr val="000000"/>
                          </a:solidFill>
                          <a:effectLst/>
                          <a:latin typeface="+mj-lt"/>
                        </a:rPr>
                        <a:t>2</a:t>
                      </a:r>
                    </a:p>
                  </a:txBody>
                  <a:tcPr marL="9525" marR="9525" marT="9525" marB="0" anchor="b">
                    <a:lnL>
                      <a:noFill/>
                    </a:lnL>
                    <a:lnR>
                      <a:noFill/>
                    </a:lnR>
                    <a:lnT>
                      <a:noFill/>
                    </a:lnT>
                    <a:lnB>
                      <a:noFill/>
                    </a:lnB>
                    <a:solidFill>
                      <a:srgbClr val="D9E1F2"/>
                    </a:solidFill>
                  </a:tcPr>
                </a:tc>
                <a:extLst>
                  <a:ext uri="{0D108BD9-81ED-4DB2-BD59-A6C34878D82A}">
                    <a16:rowId xmlns="" xmlns:a16="http://schemas.microsoft.com/office/drawing/2014/main" val="10005"/>
                  </a:ext>
                </a:extLst>
              </a:tr>
              <a:tr h="38100">
                <a:tc>
                  <a:txBody>
                    <a:bodyPr/>
                    <a:lstStyle/>
                    <a:p>
                      <a:pPr algn="l" fontAlgn="b"/>
                      <a:r>
                        <a:rPr lang="en-GB" sz="200" b="0" i="0" u="none" strike="noStrike" dirty="0">
                          <a:solidFill>
                            <a:srgbClr val="000000"/>
                          </a:solidFill>
                          <a:effectLst/>
                          <a:latin typeface="+mj-lt"/>
                        </a:rPr>
                        <a:t> </a:t>
                      </a:r>
                    </a:p>
                  </a:txBody>
                  <a:tcPr marL="9525" marR="9525" marT="9525" marB="0" anchor="b">
                    <a:lnL>
                      <a:noFill/>
                    </a:lnL>
                    <a:lnR>
                      <a:noFill/>
                    </a:lnR>
                    <a:lnT>
                      <a:noFill/>
                    </a:lnT>
                    <a:lnB>
                      <a:noFill/>
                    </a:lnB>
                    <a:solidFill>
                      <a:srgbClr val="FFFFFF"/>
                    </a:solidFill>
                  </a:tcPr>
                </a:tc>
                <a:tc>
                  <a:txBody>
                    <a:bodyPr/>
                    <a:lstStyle/>
                    <a:p>
                      <a:pPr algn="ctr" fontAlgn="b"/>
                      <a:r>
                        <a:rPr lang="en-GB" sz="200" b="0" i="0" u="none" strike="noStrike" dirty="0">
                          <a:solidFill>
                            <a:srgbClr val="000000"/>
                          </a:solidFill>
                          <a:effectLst/>
                          <a:latin typeface="+mj-lt"/>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200" b="0" i="0" u="none" strike="noStrike" dirty="0">
                          <a:solidFill>
                            <a:srgbClr val="000000"/>
                          </a:solidFill>
                          <a:effectLst/>
                          <a:latin typeface="+mj-lt"/>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200" b="0" i="0" u="none" strike="noStrike" dirty="0">
                          <a:solidFill>
                            <a:srgbClr val="000000"/>
                          </a:solidFill>
                          <a:effectLst/>
                          <a:latin typeface="+mj-lt"/>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r h="190500">
                <a:tc>
                  <a:txBody>
                    <a:bodyPr/>
                    <a:lstStyle/>
                    <a:p>
                      <a:pPr algn="l" fontAlgn="b"/>
                      <a:r>
                        <a:rPr lang="en-GB" sz="1100" b="1" i="0" u="none" strike="noStrike" dirty="0">
                          <a:solidFill>
                            <a:srgbClr val="000000"/>
                          </a:solidFill>
                          <a:effectLst/>
                          <a:latin typeface="+mj-lt"/>
                        </a:rPr>
                        <a:t>Total</a:t>
                      </a:r>
                    </a:p>
                  </a:txBody>
                  <a:tcPr marL="9525" marR="9525" marT="9525" marB="0" anchor="b">
                    <a:lnL>
                      <a:noFill/>
                    </a:lnL>
                    <a:lnR>
                      <a:noFill/>
                    </a:lnR>
                    <a:lnT>
                      <a:noFill/>
                    </a:lnT>
                    <a:lnB>
                      <a:noFill/>
                    </a:lnB>
                    <a:solidFill>
                      <a:srgbClr val="FFFFFF"/>
                    </a:solidFill>
                  </a:tcPr>
                </a:tc>
                <a:tc>
                  <a:txBody>
                    <a:bodyPr/>
                    <a:lstStyle/>
                    <a:p>
                      <a:pPr algn="ctr" fontAlgn="b"/>
                      <a:r>
                        <a:rPr lang="en-GB" sz="1100" b="1" i="0" u="none" strike="noStrike" dirty="0">
                          <a:solidFill>
                            <a:srgbClr val="000000"/>
                          </a:solidFill>
                          <a:effectLst/>
                          <a:latin typeface="+mj-lt"/>
                        </a:rPr>
                        <a:t>14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100" b="1" i="0" u="none" strike="noStrike" dirty="0">
                          <a:solidFill>
                            <a:srgbClr val="000000"/>
                          </a:solidFill>
                          <a:effectLst/>
                          <a:latin typeface="+mj-lt"/>
                        </a:rPr>
                        <a:t>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100" b="1" i="0" u="none" strike="noStrike" dirty="0">
                          <a:solidFill>
                            <a:srgbClr val="000000"/>
                          </a:solidFill>
                          <a:effectLst/>
                          <a:latin typeface="+mj-lt"/>
                        </a:rPr>
                        <a:t>16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 xmlns:a16="http://schemas.microsoft.com/office/drawing/2014/main" val="10007"/>
                  </a:ext>
                </a:extLst>
              </a:tr>
            </a:tbl>
          </a:graphicData>
        </a:graphic>
      </p:graphicFrame>
      <p:sp>
        <p:nvSpPr>
          <p:cNvPr id="11" name="Rectangle 10"/>
          <p:cNvSpPr/>
          <p:nvPr/>
        </p:nvSpPr>
        <p:spPr bwMode="auto">
          <a:xfrm>
            <a:off x="-903514" y="1132114"/>
            <a:ext cx="548640" cy="548640"/>
          </a:xfrm>
          <a:prstGeom prst="rect">
            <a:avLst/>
          </a:prstGeom>
          <a:solidFill>
            <a:srgbClr val="E9B523"/>
          </a:solidFill>
          <a:ln w="9525" cap="flat" cmpd="sng" algn="ctr">
            <a:solidFill>
              <a:srgbClr val="E9B52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pitchFamily="84" charset="0"/>
            </a:endParaRPr>
          </a:p>
        </p:txBody>
      </p:sp>
      <p:sp>
        <p:nvSpPr>
          <p:cNvPr id="13" name="Rectangle 12"/>
          <p:cNvSpPr/>
          <p:nvPr/>
        </p:nvSpPr>
        <p:spPr bwMode="auto">
          <a:xfrm>
            <a:off x="-903514" y="1937657"/>
            <a:ext cx="548640" cy="548640"/>
          </a:xfrm>
          <a:prstGeom prst="rect">
            <a:avLst/>
          </a:prstGeom>
          <a:solidFill>
            <a:srgbClr val="17102F"/>
          </a:solidFill>
          <a:ln w="9525" cap="flat" cmpd="sng" algn="ctr">
            <a:solidFill>
              <a:srgbClr val="17102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pitchFamily="84" charset="0"/>
            </a:endParaRPr>
          </a:p>
        </p:txBody>
      </p:sp>
      <p:sp>
        <p:nvSpPr>
          <p:cNvPr id="14" name="Rectangle 13"/>
          <p:cNvSpPr/>
          <p:nvPr/>
        </p:nvSpPr>
        <p:spPr bwMode="auto">
          <a:xfrm>
            <a:off x="-903514" y="2743200"/>
            <a:ext cx="548640" cy="548640"/>
          </a:xfrm>
          <a:prstGeom prst="rect">
            <a:avLst/>
          </a:prstGeom>
          <a:solidFill>
            <a:srgbClr val="BBE0E3"/>
          </a:solidFill>
          <a:ln w="9525" cap="flat" cmpd="sng" algn="ctr">
            <a:solidFill>
              <a:srgbClr val="BBE0E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pitchFamily="84" charset="0"/>
            </a:endParaRPr>
          </a:p>
        </p:txBody>
      </p:sp>
      <p:sp>
        <p:nvSpPr>
          <p:cNvPr id="15" name="Rectangle 14"/>
          <p:cNvSpPr/>
          <p:nvPr/>
        </p:nvSpPr>
        <p:spPr bwMode="auto">
          <a:xfrm>
            <a:off x="-903514" y="3548743"/>
            <a:ext cx="548640" cy="548640"/>
          </a:xfrm>
          <a:prstGeom prst="rect">
            <a:avLst/>
          </a:prstGeom>
          <a:solidFill>
            <a:srgbClr val="376092"/>
          </a:solidFill>
          <a:ln w="9525" cap="flat" cmpd="sng" algn="ctr">
            <a:solidFill>
              <a:srgbClr val="37609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pitchFamily="84" charset="0"/>
            </a:endParaRPr>
          </a:p>
        </p:txBody>
      </p:sp>
      <p:sp>
        <p:nvSpPr>
          <p:cNvPr id="17" name="Rectangle 16"/>
          <p:cNvSpPr/>
          <p:nvPr/>
        </p:nvSpPr>
        <p:spPr bwMode="auto">
          <a:xfrm>
            <a:off x="-903514" y="326571"/>
            <a:ext cx="548640" cy="548640"/>
          </a:xfrm>
          <a:prstGeom prst="rect">
            <a:avLst/>
          </a:prstGeom>
          <a:solidFill>
            <a:srgbClr val="C6AB38"/>
          </a:solidFill>
          <a:ln w="9525" cap="flat" cmpd="sng" algn="ctr">
            <a:solidFill>
              <a:srgbClr val="C6AB3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pitchFamily="84" charset="0"/>
            </a:endParaRPr>
          </a:p>
        </p:txBody>
      </p:sp>
      <p:sp>
        <p:nvSpPr>
          <p:cNvPr id="18" name="Rectangle 17"/>
          <p:cNvSpPr/>
          <p:nvPr/>
        </p:nvSpPr>
        <p:spPr bwMode="auto">
          <a:xfrm>
            <a:off x="-903514" y="4354286"/>
            <a:ext cx="548640" cy="548640"/>
          </a:xfrm>
          <a:prstGeom prst="rect">
            <a:avLst/>
          </a:prstGeom>
          <a:solidFill>
            <a:srgbClr val="595959"/>
          </a:solidFill>
          <a:ln w="9525" cap="flat" cmpd="sng" algn="ctr">
            <a:solidFill>
              <a:srgbClr val="37609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pitchFamily="84" charset="0"/>
            </a:endParaRPr>
          </a:p>
        </p:txBody>
      </p:sp>
      <p:sp>
        <p:nvSpPr>
          <p:cNvPr id="20" name="Title 1"/>
          <p:cNvSpPr txBox="1">
            <a:spLocks/>
          </p:cNvSpPr>
          <p:nvPr/>
        </p:nvSpPr>
        <p:spPr bwMode="auto">
          <a:xfrm>
            <a:off x="523461" y="110117"/>
            <a:ext cx="7875814" cy="66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000" b="1">
                <a:solidFill>
                  <a:srgbClr val="C6AB38"/>
                </a:solidFill>
                <a:latin typeface="+mj-lt"/>
                <a:ea typeface="MS PGothic" pitchFamily="34" charset="-128"/>
                <a:cs typeface="MS PGothic" charset="0"/>
              </a:defRPr>
            </a:lvl1pPr>
            <a:lvl2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2pPr>
            <a:lvl3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3pPr>
            <a:lvl4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4pPr>
            <a:lvl5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5pPr>
            <a:lvl6pPr marL="457200" algn="l" rtl="0" fontAlgn="base">
              <a:spcBef>
                <a:spcPct val="0"/>
              </a:spcBef>
              <a:spcAft>
                <a:spcPct val="0"/>
              </a:spcAft>
              <a:defRPr sz="2000" b="1">
                <a:solidFill>
                  <a:srgbClr val="C6AB38"/>
                </a:solidFill>
                <a:latin typeface="Times" pitchFamily="84" charset="0"/>
              </a:defRPr>
            </a:lvl6pPr>
            <a:lvl7pPr marL="914400" algn="l" rtl="0" fontAlgn="base">
              <a:spcBef>
                <a:spcPct val="0"/>
              </a:spcBef>
              <a:spcAft>
                <a:spcPct val="0"/>
              </a:spcAft>
              <a:defRPr sz="2000" b="1">
                <a:solidFill>
                  <a:srgbClr val="C6AB38"/>
                </a:solidFill>
                <a:latin typeface="Times" pitchFamily="84" charset="0"/>
              </a:defRPr>
            </a:lvl7pPr>
            <a:lvl8pPr marL="1371600" algn="l" rtl="0" fontAlgn="base">
              <a:spcBef>
                <a:spcPct val="0"/>
              </a:spcBef>
              <a:spcAft>
                <a:spcPct val="0"/>
              </a:spcAft>
              <a:defRPr sz="2000" b="1">
                <a:solidFill>
                  <a:srgbClr val="C6AB38"/>
                </a:solidFill>
                <a:latin typeface="Times" pitchFamily="84" charset="0"/>
              </a:defRPr>
            </a:lvl8pPr>
            <a:lvl9pPr marL="1828800" algn="l" rtl="0" fontAlgn="base">
              <a:spcBef>
                <a:spcPct val="0"/>
              </a:spcBef>
              <a:spcAft>
                <a:spcPct val="0"/>
              </a:spcAft>
              <a:defRPr sz="2000" b="1">
                <a:solidFill>
                  <a:srgbClr val="C6AB38"/>
                </a:solidFill>
                <a:latin typeface="Times" pitchFamily="84" charset="0"/>
              </a:defRPr>
            </a:lvl9pPr>
          </a:lstStyle>
          <a:p>
            <a:r>
              <a:rPr lang="en-US" kern="0" dirty="0"/>
              <a:t>Acquisition of 16 Modern Vessels in Ship-for-Share Transactions</a:t>
            </a:r>
          </a:p>
        </p:txBody>
      </p:sp>
    </p:spTree>
    <p:extLst>
      <p:ext uri="{BB962C8B-B14F-4D97-AF65-F5344CB8AC3E}">
        <p14:creationId xmlns:p14="http://schemas.microsoft.com/office/powerpoint/2010/main" val="3826651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8">
            <a:extLst>
              <a:ext uri="{FF2B5EF4-FFF2-40B4-BE49-F238E27FC236}">
                <a16:creationId xmlns="" xmlns:a16="http://schemas.microsoft.com/office/drawing/2014/main" id="{00000000-0008-0000-0000-000002000000}"/>
              </a:ext>
            </a:extLst>
          </p:cNvPr>
          <p:cNvGraphicFramePr>
            <a:graphicFrameLocks/>
          </p:cNvGraphicFramePr>
          <p:nvPr>
            <p:extLst/>
          </p:nvPr>
        </p:nvGraphicFramePr>
        <p:xfrm>
          <a:off x="443212" y="4056108"/>
          <a:ext cx="8330184" cy="233172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Chart 22">
            <a:extLst>
              <a:ext uri="{FF2B5EF4-FFF2-40B4-BE49-F238E27FC236}">
                <a16:creationId xmlns="" xmlns:a16="http://schemas.microsoft.com/office/drawing/2014/main" id="{00000000-0008-0000-0000-000003000000}"/>
              </a:ext>
            </a:extLst>
          </p:cNvPr>
          <p:cNvGraphicFramePr>
            <a:graphicFrameLocks/>
          </p:cNvGraphicFramePr>
          <p:nvPr>
            <p:extLst/>
          </p:nvPr>
        </p:nvGraphicFramePr>
        <p:xfrm>
          <a:off x="443212" y="1350778"/>
          <a:ext cx="8330184" cy="23317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Object 1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517"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endParaRPr lang="en-GB" sz="800" b="1" dirty="0">
              <a:solidFill>
                <a:srgbClr val="000000"/>
              </a:solidFill>
              <a:latin typeface="Times"/>
              <a:sym typeface="Times"/>
            </a:endParaRPr>
          </a:p>
        </p:txBody>
      </p:sp>
      <p:sp>
        <p:nvSpPr>
          <p:cNvPr id="12" name="Text Placeholder 2"/>
          <p:cNvSpPr txBox="1">
            <a:spLocks/>
          </p:cNvSpPr>
          <p:nvPr/>
        </p:nvSpPr>
        <p:spPr bwMode="auto">
          <a:xfrm>
            <a:off x="366561" y="1271230"/>
            <a:ext cx="8412480" cy="288000"/>
          </a:xfrm>
          <a:prstGeom prst="rect">
            <a:avLst/>
          </a:prstGeom>
          <a:solidFill>
            <a:srgbClr val="17102F"/>
          </a:solidFill>
          <a:ln>
            <a:noFill/>
          </a:ln>
          <a:extLst/>
        </p:spPr>
        <p:txBody>
          <a:bodyPr vert="horz" wrap="square" lIns="0" tIns="0" rIns="0" bIns="0" numCol="1" anchor="ctr" anchorCtr="0" compatLnSpc="1">
            <a:prstTxWarp prst="textNoShape">
              <a:avLst/>
            </a:prstTxWarp>
          </a:bodyPr>
          <a:lstStyle>
            <a:lvl1pPr marL="0" marR="0" indent="0" algn="ctr" defTabSz="683819" rtl="0" eaLnBrk="0" fontAlgn="auto" latinLnBrk="0" hangingPunct="0">
              <a:lnSpc>
                <a:spcPct val="100000"/>
              </a:lnSpc>
              <a:spcBef>
                <a:spcPts val="840"/>
              </a:spcBef>
              <a:spcAft>
                <a:spcPts val="0"/>
              </a:spcAft>
              <a:buClr>
                <a:srgbClr val="008080"/>
              </a:buClr>
              <a:buSzTx/>
              <a:buFont typeface="Arial" pitchFamily="34" charset="0"/>
              <a:buNone/>
              <a:tabLst/>
              <a:defRPr sz="1400" b="1" i="0" kern="1200" baseline="0">
                <a:solidFill>
                  <a:schemeClr val="bg1"/>
                </a:solidFill>
                <a:latin typeface="+mj-lt"/>
                <a:ea typeface="+mn-ea"/>
                <a:cs typeface="+mn-cs"/>
              </a:defRPr>
            </a:lvl1pPr>
            <a:lvl2pPr marL="146050" indent="-146050" algn="l" rtl="0" eaLnBrk="0" fontAlgn="base" hangingPunct="0">
              <a:spcBef>
                <a:spcPts val="300"/>
              </a:spcBef>
              <a:spcAft>
                <a:spcPct val="0"/>
              </a:spcAft>
              <a:buClr>
                <a:schemeClr val="accent2"/>
              </a:buClr>
              <a:buFont typeface="Arial" panose="020B0604020202020204" pitchFamily="34" charset="0"/>
              <a:buChar char="•"/>
              <a:defRPr b="1" kern="1200">
                <a:solidFill>
                  <a:schemeClr val="tx1"/>
                </a:solidFill>
                <a:latin typeface="+mn-lt"/>
                <a:ea typeface="+mn-ea"/>
                <a:cs typeface="+mn-cs"/>
              </a:defRPr>
            </a:lvl2pPr>
            <a:lvl3pPr marL="358775" indent="-179388" algn="l" rtl="0" eaLnBrk="0" fontAlgn="base" hangingPunct="0">
              <a:spcBef>
                <a:spcPts val="250"/>
              </a:spcBef>
              <a:spcAft>
                <a:spcPct val="0"/>
              </a:spcAft>
              <a:buFont typeface="Arial" panose="020B0604020202020204" pitchFamily="34" charset="0"/>
              <a:buChar char="–"/>
              <a:defRPr kern="1200">
                <a:solidFill>
                  <a:schemeClr val="tx1"/>
                </a:solidFill>
                <a:latin typeface="+mn-lt"/>
                <a:ea typeface="+mn-ea"/>
                <a:cs typeface="+mn-cs"/>
              </a:defRPr>
            </a:lvl3pPr>
            <a:lvl4pPr marL="539750" indent="-179388" algn="l" rtl="0" eaLnBrk="0" fontAlgn="base" hangingPunct="0">
              <a:spcBef>
                <a:spcPts val="25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defRPr b="1"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nb-NO" dirty="0">
                <a:solidFill>
                  <a:sysClr val="window" lastClr="FFFFFF"/>
                </a:solidFill>
                <a:latin typeface="Times New Roman" panose="02020603050405020304" pitchFamily="18" charset="0"/>
                <a:cs typeface="Times New Roman" panose="02020603050405020304" pitchFamily="18" charset="0"/>
              </a:rPr>
              <a:t>Capesize values and earnings</a:t>
            </a:r>
          </a:p>
        </p:txBody>
      </p:sp>
      <p:sp>
        <p:nvSpPr>
          <p:cNvPr id="14" name="Text Placeholder 2"/>
          <p:cNvSpPr txBox="1">
            <a:spLocks/>
          </p:cNvSpPr>
          <p:nvPr/>
        </p:nvSpPr>
        <p:spPr bwMode="auto">
          <a:xfrm>
            <a:off x="360916" y="3783009"/>
            <a:ext cx="8412480" cy="288000"/>
          </a:xfrm>
          <a:prstGeom prst="rect">
            <a:avLst/>
          </a:prstGeom>
          <a:solidFill>
            <a:srgbClr val="17102F"/>
          </a:solidFill>
          <a:ln>
            <a:noFill/>
          </a:ln>
          <a:extLst/>
        </p:spPr>
        <p:txBody>
          <a:bodyPr vert="horz" wrap="square" lIns="0" tIns="0" rIns="0" bIns="0" numCol="1" anchor="ctr" anchorCtr="0" compatLnSpc="1">
            <a:prstTxWarp prst="textNoShape">
              <a:avLst/>
            </a:prstTxWarp>
          </a:bodyPr>
          <a:lstStyle>
            <a:lvl1pPr marL="0" marR="0" indent="0" algn="ctr" defTabSz="683819" rtl="0" eaLnBrk="0" fontAlgn="auto" latinLnBrk="0" hangingPunct="0">
              <a:lnSpc>
                <a:spcPct val="100000"/>
              </a:lnSpc>
              <a:spcBef>
                <a:spcPts val="840"/>
              </a:spcBef>
              <a:spcAft>
                <a:spcPts val="0"/>
              </a:spcAft>
              <a:buClr>
                <a:srgbClr val="008080"/>
              </a:buClr>
              <a:buSzTx/>
              <a:buFont typeface="Arial" pitchFamily="34" charset="0"/>
              <a:buNone/>
              <a:tabLst/>
              <a:defRPr sz="1400" b="1" i="0" kern="1200" baseline="0">
                <a:solidFill>
                  <a:schemeClr val="bg1"/>
                </a:solidFill>
                <a:latin typeface="+mj-lt"/>
                <a:ea typeface="+mn-ea"/>
                <a:cs typeface="+mn-cs"/>
              </a:defRPr>
            </a:lvl1pPr>
            <a:lvl2pPr marL="146050" indent="-146050" algn="l" rtl="0" eaLnBrk="0" fontAlgn="base" hangingPunct="0">
              <a:spcBef>
                <a:spcPts val="300"/>
              </a:spcBef>
              <a:spcAft>
                <a:spcPct val="0"/>
              </a:spcAft>
              <a:buClr>
                <a:schemeClr val="accent2"/>
              </a:buClr>
              <a:buFont typeface="Arial" panose="020B0604020202020204" pitchFamily="34" charset="0"/>
              <a:buChar char="•"/>
              <a:defRPr b="1" kern="1200">
                <a:solidFill>
                  <a:schemeClr val="tx1"/>
                </a:solidFill>
                <a:latin typeface="+mn-lt"/>
                <a:ea typeface="+mn-ea"/>
                <a:cs typeface="+mn-cs"/>
              </a:defRPr>
            </a:lvl2pPr>
            <a:lvl3pPr marL="358775" indent="-179388" algn="l" rtl="0" eaLnBrk="0" fontAlgn="base" hangingPunct="0">
              <a:spcBef>
                <a:spcPts val="250"/>
              </a:spcBef>
              <a:spcAft>
                <a:spcPct val="0"/>
              </a:spcAft>
              <a:buFont typeface="Arial" panose="020B0604020202020204" pitchFamily="34" charset="0"/>
              <a:buChar char="–"/>
              <a:defRPr kern="1200">
                <a:solidFill>
                  <a:schemeClr val="tx1"/>
                </a:solidFill>
                <a:latin typeface="+mn-lt"/>
                <a:ea typeface="+mn-ea"/>
                <a:cs typeface="+mn-cs"/>
              </a:defRPr>
            </a:lvl3pPr>
            <a:lvl4pPr marL="539750" indent="-179388" algn="l" rtl="0" eaLnBrk="0" fontAlgn="base" hangingPunct="0">
              <a:spcBef>
                <a:spcPts val="25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defRPr b="1"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nb-NO" dirty="0">
                <a:solidFill>
                  <a:sysClr val="window" lastClr="FFFFFF"/>
                </a:solidFill>
                <a:latin typeface="Times New Roman" panose="02020603050405020304" pitchFamily="18" charset="0"/>
                <a:cs typeface="Times New Roman" panose="02020603050405020304" pitchFamily="18" charset="0"/>
              </a:rPr>
              <a:t>Panamax values and earnings</a:t>
            </a:r>
          </a:p>
        </p:txBody>
      </p:sp>
      <p:sp>
        <p:nvSpPr>
          <p:cNvPr id="16" name="Rectangle 15"/>
          <p:cNvSpPr/>
          <p:nvPr/>
        </p:nvSpPr>
        <p:spPr bwMode="auto">
          <a:xfrm>
            <a:off x="-903514" y="1132114"/>
            <a:ext cx="548640" cy="548640"/>
          </a:xfrm>
          <a:prstGeom prst="rect">
            <a:avLst/>
          </a:prstGeom>
          <a:solidFill>
            <a:srgbClr val="E9B523"/>
          </a:solidFill>
          <a:ln w="9525" cap="flat" cmpd="sng" algn="ctr">
            <a:solidFill>
              <a:srgbClr val="E9B52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pitchFamily="84" charset="0"/>
            </a:endParaRPr>
          </a:p>
        </p:txBody>
      </p:sp>
      <p:sp>
        <p:nvSpPr>
          <p:cNvPr id="18" name="Rectangle 17"/>
          <p:cNvSpPr/>
          <p:nvPr/>
        </p:nvSpPr>
        <p:spPr bwMode="auto">
          <a:xfrm>
            <a:off x="-903514" y="1937657"/>
            <a:ext cx="548640" cy="548640"/>
          </a:xfrm>
          <a:prstGeom prst="rect">
            <a:avLst/>
          </a:prstGeom>
          <a:solidFill>
            <a:srgbClr val="17102F"/>
          </a:solidFill>
          <a:ln w="9525" cap="flat" cmpd="sng" algn="ctr">
            <a:solidFill>
              <a:srgbClr val="17102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pitchFamily="84" charset="0"/>
            </a:endParaRPr>
          </a:p>
        </p:txBody>
      </p:sp>
      <p:sp>
        <p:nvSpPr>
          <p:cNvPr id="25" name="Rectangle 24"/>
          <p:cNvSpPr/>
          <p:nvPr/>
        </p:nvSpPr>
        <p:spPr bwMode="auto">
          <a:xfrm>
            <a:off x="-903514" y="2743200"/>
            <a:ext cx="548640" cy="548640"/>
          </a:xfrm>
          <a:prstGeom prst="rect">
            <a:avLst/>
          </a:prstGeom>
          <a:solidFill>
            <a:srgbClr val="BBE0E3"/>
          </a:solidFill>
          <a:ln w="9525" cap="flat" cmpd="sng" algn="ctr">
            <a:solidFill>
              <a:srgbClr val="BBE0E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pitchFamily="84" charset="0"/>
            </a:endParaRPr>
          </a:p>
        </p:txBody>
      </p:sp>
      <p:sp>
        <p:nvSpPr>
          <p:cNvPr id="26" name="Rectangle 25"/>
          <p:cNvSpPr/>
          <p:nvPr/>
        </p:nvSpPr>
        <p:spPr bwMode="auto">
          <a:xfrm>
            <a:off x="-903514" y="3548743"/>
            <a:ext cx="548640" cy="548640"/>
          </a:xfrm>
          <a:prstGeom prst="rect">
            <a:avLst/>
          </a:prstGeom>
          <a:solidFill>
            <a:srgbClr val="376092"/>
          </a:solidFill>
          <a:ln w="9525" cap="flat" cmpd="sng" algn="ctr">
            <a:solidFill>
              <a:srgbClr val="37609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pitchFamily="84" charset="0"/>
            </a:endParaRPr>
          </a:p>
        </p:txBody>
      </p:sp>
      <p:sp>
        <p:nvSpPr>
          <p:cNvPr id="27" name="Rectangle 26"/>
          <p:cNvSpPr/>
          <p:nvPr/>
        </p:nvSpPr>
        <p:spPr bwMode="auto">
          <a:xfrm>
            <a:off x="-903514" y="326571"/>
            <a:ext cx="548640" cy="548640"/>
          </a:xfrm>
          <a:prstGeom prst="rect">
            <a:avLst/>
          </a:prstGeom>
          <a:solidFill>
            <a:srgbClr val="C6AB38"/>
          </a:solidFill>
          <a:ln w="9525" cap="flat" cmpd="sng" algn="ctr">
            <a:solidFill>
              <a:srgbClr val="C6AB3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pitchFamily="84" charset="0"/>
            </a:endParaRPr>
          </a:p>
        </p:txBody>
      </p:sp>
      <p:sp>
        <p:nvSpPr>
          <p:cNvPr id="28" name="Rectangle 27"/>
          <p:cNvSpPr/>
          <p:nvPr/>
        </p:nvSpPr>
        <p:spPr bwMode="auto">
          <a:xfrm>
            <a:off x="-903514" y="4354286"/>
            <a:ext cx="548640" cy="548640"/>
          </a:xfrm>
          <a:prstGeom prst="rect">
            <a:avLst/>
          </a:prstGeom>
          <a:solidFill>
            <a:srgbClr val="595959"/>
          </a:solidFill>
          <a:ln w="9525" cap="flat" cmpd="sng" algn="ctr">
            <a:solidFill>
              <a:srgbClr val="37609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pitchFamily="84" charset="0"/>
            </a:endParaRPr>
          </a:p>
        </p:txBody>
      </p:sp>
      <p:sp>
        <p:nvSpPr>
          <p:cNvPr id="21" name="Slide Number Placeholder 2"/>
          <p:cNvSpPr>
            <a:spLocks noGrp="1"/>
          </p:cNvSpPr>
          <p:nvPr>
            <p:ph type="sldNum" sz="quarter" idx="4"/>
          </p:nvPr>
        </p:nvSpPr>
        <p:spPr>
          <a:xfrm>
            <a:off x="6553200" y="6356350"/>
            <a:ext cx="2133600" cy="365125"/>
          </a:xfrm>
        </p:spPr>
        <p:txBody>
          <a:bodyPr/>
          <a:lstStyle/>
          <a:p>
            <a:fld id="{71FF206C-B09C-4C84-A301-5F9EEB2A4B60}" type="slidenum">
              <a:rPr lang="en-GB" smtClean="0">
                <a:solidFill>
                  <a:srgbClr val="000000">
                    <a:tint val="75000"/>
                  </a:srgbClr>
                </a:solidFill>
              </a:rPr>
              <a:pPr/>
              <a:t>5</a:t>
            </a:fld>
            <a:endParaRPr lang="en-GB" dirty="0">
              <a:solidFill>
                <a:srgbClr val="000000">
                  <a:tint val="75000"/>
                </a:srgbClr>
              </a:solidFill>
            </a:endParaRPr>
          </a:p>
        </p:txBody>
      </p:sp>
      <p:sp>
        <p:nvSpPr>
          <p:cNvPr id="19" name="Content Placeholder 2"/>
          <p:cNvSpPr>
            <a:spLocks noGrp="1"/>
          </p:cNvSpPr>
          <p:nvPr>
            <p:ph idx="10"/>
          </p:nvPr>
        </p:nvSpPr>
        <p:spPr>
          <a:xfrm>
            <a:off x="396240" y="6275154"/>
            <a:ext cx="7370763" cy="449109"/>
          </a:xfrm>
        </p:spPr>
        <p:txBody>
          <a:bodyPr anchor="b" anchorCtr="0"/>
          <a:lstStyle/>
          <a:p>
            <a:r>
              <a:rPr lang="en-US" dirty="0">
                <a:solidFill>
                  <a:srgbClr val="808080"/>
                </a:solidFill>
              </a:rPr>
              <a:t>Source: </a:t>
            </a:r>
            <a:r>
              <a:rPr lang="en-US" dirty="0" err="1">
                <a:solidFill>
                  <a:srgbClr val="808080"/>
                </a:solidFill>
              </a:rPr>
              <a:t>Clarksons</a:t>
            </a:r>
            <a:r>
              <a:rPr lang="en-US" dirty="0">
                <a:solidFill>
                  <a:srgbClr val="808080"/>
                </a:solidFill>
              </a:rPr>
              <a:t> </a:t>
            </a:r>
            <a:r>
              <a:rPr lang="en-US" dirty="0" err="1">
                <a:solidFill>
                  <a:srgbClr val="808080"/>
                </a:solidFill>
              </a:rPr>
              <a:t>Platou</a:t>
            </a:r>
            <a:endParaRPr lang="en-US" dirty="0">
              <a:solidFill>
                <a:srgbClr val="808080"/>
              </a:solidFill>
            </a:endParaRPr>
          </a:p>
        </p:txBody>
      </p:sp>
      <p:sp>
        <p:nvSpPr>
          <p:cNvPr id="24" name="Title 1"/>
          <p:cNvSpPr txBox="1">
            <a:spLocks/>
          </p:cNvSpPr>
          <p:nvPr/>
        </p:nvSpPr>
        <p:spPr bwMode="auto">
          <a:xfrm>
            <a:off x="523461" y="110117"/>
            <a:ext cx="7875814" cy="66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000" b="1">
                <a:solidFill>
                  <a:srgbClr val="C6AB38"/>
                </a:solidFill>
                <a:latin typeface="+mj-lt"/>
                <a:ea typeface="MS PGothic" pitchFamily="34" charset="-128"/>
                <a:cs typeface="MS PGothic" charset="0"/>
              </a:defRPr>
            </a:lvl1pPr>
            <a:lvl2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2pPr>
            <a:lvl3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3pPr>
            <a:lvl4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4pPr>
            <a:lvl5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5pPr>
            <a:lvl6pPr marL="457200" algn="l" rtl="0" fontAlgn="base">
              <a:spcBef>
                <a:spcPct val="0"/>
              </a:spcBef>
              <a:spcAft>
                <a:spcPct val="0"/>
              </a:spcAft>
              <a:defRPr sz="2000" b="1">
                <a:solidFill>
                  <a:srgbClr val="C6AB38"/>
                </a:solidFill>
                <a:latin typeface="Times" pitchFamily="84" charset="0"/>
              </a:defRPr>
            </a:lvl6pPr>
            <a:lvl7pPr marL="914400" algn="l" rtl="0" fontAlgn="base">
              <a:spcBef>
                <a:spcPct val="0"/>
              </a:spcBef>
              <a:spcAft>
                <a:spcPct val="0"/>
              </a:spcAft>
              <a:defRPr sz="2000" b="1">
                <a:solidFill>
                  <a:srgbClr val="C6AB38"/>
                </a:solidFill>
                <a:latin typeface="Times" pitchFamily="84" charset="0"/>
              </a:defRPr>
            </a:lvl7pPr>
            <a:lvl8pPr marL="1371600" algn="l" rtl="0" fontAlgn="base">
              <a:spcBef>
                <a:spcPct val="0"/>
              </a:spcBef>
              <a:spcAft>
                <a:spcPct val="0"/>
              </a:spcAft>
              <a:defRPr sz="2000" b="1">
                <a:solidFill>
                  <a:srgbClr val="C6AB38"/>
                </a:solidFill>
                <a:latin typeface="Times" pitchFamily="84" charset="0"/>
              </a:defRPr>
            </a:lvl8pPr>
            <a:lvl9pPr marL="1828800" algn="l" rtl="0" fontAlgn="base">
              <a:spcBef>
                <a:spcPct val="0"/>
              </a:spcBef>
              <a:spcAft>
                <a:spcPct val="0"/>
              </a:spcAft>
              <a:defRPr sz="2000" b="1">
                <a:solidFill>
                  <a:srgbClr val="C6AB38"/>
                </a:solidFill>
                <a:latin typeface="Times" pitchFamily="84" charset="0"/>
              </a:defRPr>
            </a:lvl9pPr>
          </a:lstStyle>
          <a:p>
            <a:r>
              <a:rPr lang="en-US" kern="0" dirty="0"/>
              <a:t>Ship-for-Share Acquisitions at Historically Low Asset Prices</a:t>
            </a:r>
          </a:p>
        </p:txBody>
      </p:sp>
    </p:spTree>
    <p:extLst>
      <p:ext uri="{BB962C8B-B14F-4D97-AF65-F5344CB8AC3E}">
        <p14:creationId xmlns:p14="http://schemas.microsoft.com/office/powerpoint/2010/main" val="2043135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572"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8" name="Rectangle 17"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endParaRPr kumimoji="0" lang="en-GB" sz="700" u="none" strike="noStrike" cap="none" normalizeH="0" dirty="0">
              <a:ln>
                <a:noFill/>
              </a:ln>
              <a:solidFill>
                <a:schemeClr val="tx1"/>
              </a:solidFill>
              <a:effectLst/>
              <a:latin typeface="Times"/>
              <a:sym typeface="Times"/>
            </a:endParaRPr>
          </a:p>
        </p:txBody>
      </p:sp>
      <p:sp>
        <p:nvSpPr>
          <p:cNvPr id="7" name="Slide Number Placeholder 6"/>
          <p:cNvSpPr>
            <a:spLocks noGrp="1"/>
          </p:cNvSpPr>
          <p:nvPr>
            <p:ph type="sldNum" sz="quarter" idx="4"/>
          </p:nvPr>
        </p:nvSpPr>
        <p:spPr/>
        <p:txBody>
          <a:bodyPr/>
          <a:lstStyle/>
          <a:p>
            <a:fld id="{71FF206C-B09C-4C84-A301-5F9EEB2A4B60}" type="slidenum">
              <a:rPr lang="en-GB" smtClean="0"/>
              <a:t>6</a:t>
            </a:fld>
            <a:endParaRPr lang="en-GB" dirty="0"/>
          </a:p>
        </p:txBody>
      </p:sp>
      <p:sp>
        <p:nvSpPr>
          <p:cNvPr id="93" name="Content Placeholder 2"/>
          <p:cNvSpPr>
            <a:spLocks noGrp="1"/>
          </p:cNvSpPr>
          <p:nvPr>
            <p:ph idx="1"/>
          </p:nvPr>
        </p:nvSpPr>
        <p:spPr>
          <a:xfrm>
            <a:off x="366560" y="2053348"/>
            <a:ext cx="8446700" cy="1769715"/>
          </a:xfrm>
        </p:spPr>
        <p:txBody>
          <a:bodyPr wrap="square">
            <a:spAutoFit/>
          </a:bodyPr>
          <a:lstStyle/>
          <a:p>
            <a:pPr marL="288925" lvl="1" indent="-288925">
              <a:spcBef>
                <a:spcPts val="0"/>
              </a:spcBef>
              <a:spcAft>
                <a:spcPts val="600"/>
              </a:spcAft>
              <a:buClr>
                <a:srgbClr val="FFC000"/>
              </a:buClr>
              <a:buFont typeface="Wingdings" panose="05000000000000000000" pitchFamily="2" charset="2"/>
              <a:buChar char="§"/>
            </a:pPr>
            <a:r>
              <a:rPr lang="en-GB" sz="1400" dirty="0">
                <a:solidFill>
                  <a:schemeClr val="tx1"/>
                </a:solidFill>
              </a:rPr>
              <a:t>Negotiated attractive amendments to the loan agreements:</a:t>
            </a:r>
          </a:p>
          <a:p>
            <a:pPr marL="557212" lvl="2" indent="-171450">
              <a:spcBef>
                <a:spcPts val="0"/>
              </a:spcBef>
              <a:spcAft>
                <a:spcPts val="600"/>
              </a:spcAft>
              <a:buClr>
                <a:srgbClr val="FFC000"/>
              </a:buClr>
              <a:buFont typeface="Wingdings" panose="05000000000000000000" pitchFamily="2" charset="2"/>
              <a:buChar char="§"/>
            </a:pPr>
            <a:r>
              <a:rPr lang="en-GB" dirty="0">
                <a:solidFill>
                  <a:schemeClr val="tx1"/>
                </a:solidFill>
              </a:rPr>
              <a:t>Amortization holiday throughout Q2 2019, beyond waiver period of GOGL’s existing bank debt</a:t>
            </a:r>
            <a:endParaRPr lang="en-GB" strike="sngStrike" dirty="0">
              <a:solidFill>
                <a:srgbClr val="C00000"/>
              </a:solidFill>
            </a:endParaRPr>
          </a:p>
          <a:p>
            <a:pPr marL="557212" lvl="2" indent="-171450">
              <a:spcBef>
                <a:spcPts val="0"/>
              </a:spcBef>
              <a:spcAft>
                <a:spcPts val="600"/>
              </a:spcAft>
              <a:buClr>
                <a:srgbClr val="FFC000"/>
              </a:buClr>
              <a:buFont typeface="Wingdings" panose="05000000000000000000" pitchFamily="2" charset="2"/>
              <a:buChar char="§"/>
            </a:pPr>
            <a:r>
              <a:rPr lang="en-GB" dirty="0">
                <a:solidFill>
                  <a:schemeClr val="tx1"/>
                </a:solidFill>
              </a:rPr>
              <a:t>Cash sweep mechanism to enable deleveraging when market improves (cash sweep until deferred amount is repaid)</a:t>
            </a:r>
          </a:p>
          <a:p>
            <a:pPr marL="557212" lvl="2" indent="-171450">
              <a:spcBef>
                <a:spcPts val="0"/>
              </a:spcBef>
              <a:spcAft>
                <a:spcPts val="600"/>
              </a:spcAft>
              <a:buClr>
                <a:srgbClr val="FFC000"/>
              </a:buClr>
              <a:buFont typeface="Wingdings" panose="05000000000000000000" pitchFamily="2" charset="2"/>
              <a:buChar char="§"/>
            </a:pPr>
            <a:r>
              <a:rPr lang="en-GB" dirty="0">
                <a:solidFill>
                  <a:schemeClr val="tx1"/>
                </a:solidFill>
              </a:rPr>
              <a:t>Assume current commercial terms, including average margin of LIBOR + 310 bps on debt </a:t>
            </a:r>
          </a:p>
          <a:p>
            <a:pPr marL="557212" lvl="2" indent="-171450">
              <a:spcBef>
                <a:spcPts val="0"/>
              </a:spcBef>
              <a:spcAft>
                <a:spcPts val="600"/>
              </a:spcAft>
              <a:buClr>
                <a:srgbClr val="FFC000"/>
              </a:buClr>
              <a:buFont typeface="Wingdings" panose="05000000000000000000" pitchFamily="2" charset="2"/>
              <a:buChar char="§"/>
            </a:pPr>
            <a:r>
              <a:rPr lang="en-GB" dirty="0">
                <a:solidFill>
                  <a:schemeClr val="tx1"/>
                </a:solidFill>
              </a:rPr>
              <a:t>Limited financial covenants through Q2 2019 (MVC of 105%, Minimum cash: USD 10 million, Positive working capital)</a:t>
            </a:r>
          </a:p>
          <a:p>
            <a:pPr marL="288925" lvl="1" indent="-288925">
              <a:spcBef>
                <a:spcPts val="0"/>
              </a:spcBef>
              <a:spcAft>
                <a:spcPts val="600"/>
              </a:spcAft>
              <a:buClr>
                <a:srgbClr val="FFC000"/>
              </a:buClr>
              <a:buFont typeface="Wingdings" panose="05000000000000000000" pitchFamily="2" charset="2"/>
              <a:buChar char="§"/>
            </a:pPr>
            <a:r>
              <a:rPr lang="en-GB" sz="1400" dirty="0">
                <a:solidFill>
                  <a:schemeClr val="tx1"/>
                </a:solidFill>
              </a:rPr>
              <a:t>Agreed to prepay 3 instalments </a:t>
            </a:r>
            <a:r>
              <a:rPr lang="en-GB" sz="1400" dirty="0" err="1">
                <a:solidFill>
                  <a:schemeClr val="tx1"/>
                </a:solidFill>
              </a:rPr>
              <a:t>totaling</a:t>
            </a:r>
            <a:r>
              <a:rPr lang="en-GB" sz="1400" dirty="0">
                <a:solidFill>
                  <a:schemeClr val="tx1"/>
                </a:solidFill>
              </a:rPr>
              <a:t> USD 17.4 million to enable roll-over of debt and amendments of loan agreement</a:t>
            </a:r>
          </a:p>
        </p:txBody>
      </p:sp>
      <p:sp>
        <p:nvSpPr>
          <p:cNvPr id="55" name="Title 1"/>
          <p:cNvSpPr txBox="1">
            <a:spLocks/>
          </p:cNvSpPr>
          <p:nvPr/>
        </p:nvSpPr>
        <p:spPr bwMode="auto">
          <a:xfrm>
            <a:off x="523461" y="110117"/>
            <a:ext cx="7875814" cy="66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000" b="1">
                <a:solidFill>
                  <a:srgbClr val="C6AB38"/>
                </a:solidFill>
                <a:latin typeface="+mj-lt"/>
                <a:ea typeface="MS PGothic" pitchFamily="34" charset="-128"/>
                <a:cs typeface="MS PGothic" charset="0"/>
              </a:defRPr>
            </a:lvl1pPr>
            <a:lvl2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2pPr>
            <a:lvl3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3pPr>
            <a:lvl4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4pPr>
            <a:lvl5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5pPr>
            <a:lvl6pPr marL="457200" algn="l" rtl="0" fontAlgn="base">
              <a:spcBef>
                <a:spcPct val="0"/>
              </a:spcBef>
              <a:spcAft>
                <a:spcPct val="0"/>
              </a:spcAft>
              <a:defRPr sz="2000" b="1">
                <a:solidFill>
                  <a:srgbClr val="C6AB38"/>
                </a:solidFill>
                <a:latin typeface="Times" pitchFamily="84" charset="0"/>
              </a:defRPr>
            </a:lvl6pPr>
            <a:lvl7pPr marL="914400" algn="l" rtl="0" fontAlgn="base">
              <a:spcBef>
                <a:spcPct val="0"/>
              </a:spcBef>
              <a:spcAft>
                <a:spcPct val="0"/>
              </a:spcAft>
              <a:defRPr sz="2000" b="1">
                <a:solidFill>
                  <a:srgbClr val="C6AB38"/>
                </a:solidFill>
                <a:latin typeface="Times" pitchFamily="84" charset="0"/>
              </a:defRPr>
            </a:lvl7pPr>
            <a:lvl8pPr marL="1371600" algn="l" rtl="0" fontAlgn="base">
              <a:spcBef>
                <a:spcPct val="0"/>
              </a:spcBef>
              <a:spcAft>
                <a:spcPct val="0"/>
              </a:spcAft>
              <a:defRPr sz="2000" b="1">
                <a:solidFill>
                  <a:srgbClr val="C6AB38"/>
                </a:solidFill>
                <a:latin typeface="Times" pitchFamily="84" charset="0"/>
              </a:defRPr>
            </a:lvl8pPr>
            <a:lvl9pPr marL="1828800" algn="l" rtl="0" fontAlgn="base">
              <a:spcBef>
                <a:spcPct val="0"/>
              </a:spcBef>
              <a:spcAft>
                <a:spcPct val="0"/>
              </a:spcAft>
              <a:defRPr sz="2000" b="1">
                <a:solidFill>
                  <a:srgbClr val="C6AB38"/>
                </a:solidFill>
                <a:latin typeface="Times" pitchFamily="84" charset="0"/>
              </a:defRPr>
            </a:lvl9pPr>
          </a:lstStyle>
          <a:p>
            <a:r>
              <a:rPr lang="en-GB" kern="0" dirty="0"/>
              <a:t>Acquisition Facilitated by Strong Lending Relationships</a:t>
            </a:r>
          </a:p>
        </p:txBody>
      </p:sp>
      <p:sp>
        <p:nvSpPr>
          <p:cNvPr id="20" name="Rectangle 19"/>
          <p:cNvSpPr/>
          <p:nvPr/>
        </p:nvSpPr>
        <p:spPr bwMode="auto">
          <a:xfrm>
            <a:off x="-903514" y="1132114"/>
            <a:ext cx="548640" cy="548640"/>
          </a:xfrm>
          <a:prstGeom prst="rect">
            <a:avLst/>
          </a:prstGeom>
          <a:solidFill>
            <a:srgbClr val="E9B523"/>
          </a:solidFill>
          <a:ln w="9525" cap="flat" cmpd="sng" algn="ctr">
            <a:solidFill>
              <a:srgbClr val="E9B52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pitchFamily="84" charset="0"/>
            </a:endParaRPr>
          </a:p>
        </p:txBody>
      </p:sp>
      <p:sp>
        <p:nvSpPr>
          <p:cNvPr id="22" name="Rectangle 21"/>
          <p:cNvSpPr/>
          <p:nvPr/>
        </p:nvSpPr>
        <p:spPr bwMode="auto">
          <a:xfrm>
            <a:off x="-903514" y="1937657"/>
            <a:ext cx="548640" cy="548640"/>
          </a:xfrm>
          <a:prstGeom prst="rect">
            <a:avLst/>
          </a:prstGeom>
          <a:solidFill>
            <a:srgbClr val="17102F"/>
          </a:solidFill>
          <a:ln w="9525" cap="flat" cmpd="sng" algn="ctr">
            <a:solidFill>
              <a:srgbClr val="17102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pitchFamily="84" charset="0"/>
            </a:endParaRPr>
          </a:p>
        </p:txBody>
      </p:sp>
      <p:sp>
        <p:nvSpPr>
          <p:cNvPr id="26" name="Rectangle 25"/>
          <p:cNvSpPr/>
          <p:nvPr/>
        </p:nvSpPr>
        <p:spPr bwMode="auto">
          <a:xfrm>
            <a:off x="-903514" y="2743200"/>
            <a:ext cx="548640" cy="548640"/>
          </a:xfrm>
          <a:prstGeom prst="rect">
            <a:avLst/>
          </a:prstGeom>
          <a:solidFill>
            <a:srgbClr val="BBE0E3"/>
          </a:solidFill>
          <a:ln w="9525" cap="flat" cmpd="sng" algn="ctr">
            <a:solidFill>
              <a:srgbClr val="BBE0E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pitchFamily="84" charset="0"/>
            </a:endParaRPr>
          </a:p>
        </p:txBody>
      </p:sp>
      <p:sp>
        <p:nvSpPr>
          <p:cNvPr id="27" name="Rectangle 26"/>
          <p:cNvSpPr/>
          <p:nvPr/>
        </p:nvSpPr>
        <p:spPr bwMode="auto">
          <a:xfrm>
            <a:off x="-903514" y="3548743"/>
            <a:ext cx="548640" cy="548640"/>
          </a:xfrm>
          <a:prstGeom prst="rect">
            <a:avLst/>
          </a:prstGeom>
          <a:solidFill>
            <a:srgbClr val="376092"/>
          </a:solidFill>
          <a:ln w="9525" cap="flat" cmpd="sng" algn="ctr">
            <a:solidFill>
              <a:srgbClr val="37609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pitchFamily="84" charset="0"/>
            </a:endParaRPr>
          </a:p>
        </p:txBody>
      </p:sp>
      <p:sp>
        <p:nvSpPr>
          <p:cNvPr id="28" name="Rectangle 27"/>
          <p:cNvSpPr/>
          <p:nvPr/>
        </p:nvSpPr>
        <p:spPr bwMode="auto">
          <a:xfrm>
            <a:off x="-903514" y="326571"/>
            <a:ext cx="548640" cy="548640"/>
          </a:xfrm>
          <a:prstGeom prst="rect">
            <a:avLst/>
          </a:prstGeom>
          <a:solidFill>
            <a:srgbClr val="C6AB38"/>
          </a:solidFill>
          <a:ln w="9525" cap="flat" cmpd="sng" algn="ctr">
            <a:solidFill>
              <a:srgbClr val="C6AB3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pitchFamily="84" charset="0"/>
            </a:endParaRPr>
          </a:p>
        </p:txBody>
      </p:sp>
      <p:sp>
        <p:nvSpPr>
          <p:cNvPr id="29" name="Rectangle 28"/>
          <p:cNvSpPr/>
          <p:nvPr/>
        </p:nvSpPr>
        <p:spPr bwMode="auto">
          <a:xfrm>
            <a:off x="-903514" y="4354286"/>
            <a:ext cx="548640" cy="548640"/>
          </a:xfrm>
          <a:prstGeom prst="rect">
            <a:avLst/>
          </a:prstGeom>
          <a:solidFill>
            <a:srgbClr val="595959"/>
          </a:solidFill>
          <a:ln w="9525" cap="flat" cmpd="sng" algn="ctr">
            <a:solidFill>
              <a:srgbClr val="37609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pitchFamily="84" charset="0"/>
            </a:endParaRPr>
          </a:p>
        </p:txBody>
      </p:sp>
      <p:sp>
        <p:nvSpPr>
          <p:cNvPr id="63" name="Text Placeholder 2"/>
          <p:cNvSpPr txBox="1">
            <a:spLocks/>
          </p:cNvSpPr>
          <p:nvPr/>
        </p:nvSpPr>
        <p:spPr bwMode="auto">
          <a:xfrm>
            <a:off x="366560" y="4253799"/>
            <a:ext cx="8446700" cy="288000"/>
          </a:xfrm>
          <a:prstGeom prst="rect">
            <a:avLst/>
          </a:prstGeom>
          <a:solidFill>
            <a:srgbClr val="161131"/>
          </a:solidFill>
          <a:ln>
            <a:noFill/>
          </a:ln>
          <a:extLst/>
        </p:spPr>
        <p:txBody>
          <a:bodyPr vert="horz" wrap="square" lIns="0" tIns="0" rIns="0" bIns="0" numCol="1" anchor="ctr" anchorCtr="0" compatLnSpc="1">
            <a:prstTxWarp prst="textNoShape">
              <a:avLst/>
            </a:prstTxWarp>
          </a:bodyPr>
          <a:lstStyle>
            <a:lvl1pPr marL="0" marR="0" indent="0" algn="ctr" defTabSz="683819" rtl="0" eaLnBrk="0" fontAlgn="auto" latinLnBrk="0" hangingPunct="0">
              <a:lnSpc>
                <a:spcPct val="100000"/>
              </a:lnSpc>
              <a:spcBef>
                <a:spcPts val="840"/>
              </a:spcBef>
              <a:spcAft>
                <a:spcPts val="0"/>
              </a:spcAft>
              <a:buClr>
                <a:srgbClr val="008080"/>
              </a:buClr>
              <a:buSzTx/>
              <a:buFont typeface="Arial" pitchFamily="34" charset="0"/>
              <a:buNone/>
              <a:tabLst/>
              <a:defRPr sz="1400" b="1" i="0" kern="1200" baseline="0">
                <a:solidFill>
                  <a:schemeClr val="bg1"/>
                </a:solidFill>
                <a:latin typeface="+mj-lt"/>
                <a:ea typeface="+mn-ea"/>
                <a:cs typeface="+mn-cs"/>
              </a:defRPr>
            </a:lvl1pPr>
            <a:lvl2pPr marL="146050" indent="-146050" algn="l" rtl="0" eaLnBrk="0" fontAlgn="base" hangingPunct="0">
              <a:spcBef>
                <a:spcPts val="300"/>
              </a:spcBef>
              <a:spcAft>
                <a:spcPct val="0"/>
              </a:spcAft>
              <a:buClr>
                <a:schemeClr val="accent2"/>
              </a:buClr>
              <a:buFont typeface="Arial" panose="020B0604020202020204" pitchFamily="34" charset="0"/>
              <a:buChar char="•"/>
              <a:defRPr b="1" kern="1200">
                <a:solidFill>
                  <a:schemeClr val="tx1"/>
                </a:solidFill>
                <a:latin typeface="+mn-lt"/>
                <a:ea typeface="+mn-ea"/>
                <a:cs typeface="+mn-cs"/>
              </a:defRPr>
            </a:lvl2pPr>
            <a:lvl3pPr marL="358775" indent="-179388" algn="l" rtl="0" eaLnBrk="0" fontAlgn="base" hangingPunct="0">
              <a:spcBef>
                <a:spcPts val="250"/>
              </a:spcBef>
              <a:spcAft>
                <a:spcPct val="0"/>
              </a:spcAft>
              <a:buFont typeface="Arial" panose="020B0604020202020204" pitchFamily="34" charset="0"/>
              <a:buChar char="–"/>
              <a:defRPr kern="1200">
                <a:solidFill>
                  <a:schemeClr val="tx1"/>
                </a:solidFill>
                <a:latin typeface="+mn-lt"/>
                <a:ea typeface="+mn-ea"/>
                <a:cs typeface="+mn-cs"/>
              </a:defRPr>
            </a:lvl3pPr>
            <a:lvl4pPr marL="539750" indent="-179388" algn="l" rtl="0" eaLnBrk="0" fontAlgn="base" hangingPunct="0">
              <a:spcBef>
                <a:spcPts val="25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defRPr b="1"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GB" dirty="0">
                <a:latin typeface="Times New Roman" panose="02020603050405020304" pitchFamily="18" charset="0"/>
                <a:cs typeface="Times New Roman" panose="02020603050405020304" pitchFamily="18" charset="0"/>
              </a:rPr>
              <a:t>Seller’s credit of USD 22.5 million from </a:t>
            </a:r>
            <a:r>
              <a:rPr lang="en-GB" dirty="0" err="1">
                <a:latin typeface="Times New Roman" panose="02020603050405020304" pitchFamily="18" charset="0"/>
                <a:cs typeface="Times New Roman" panose="02020603050405020304" pitchFamily="18" charset="0"/>
              </a:rPr>
              <a:t>Hemen</a:t>
            </a:r>
            <a:r>
              <a:rPr lang="en-GB" dirty="0">
                <a:latin typeface="Times New Roman" panose="02020603050405020304" pitchFamily="18" charset="0"/>
                <a:cs typeface="Times New Roman" panose="02020603050405020304" pitchFamily="18" charset="0"/>
              </a:rPr>
              <a:t> at cash-flow accretive terms</a:t>
            </a:r>
          </a:p>
        </p:txBody>
      </p:sp>
      <p:sp>
        <p:nvSpPr>
          <p:cNvPr id="15" name="Text Placeholder 2"/>
          <p:cNvSpPr txBox="1">
            <a:spLocks/>
          </p:cNvSpPr>
          <p:nvPr/>
        </p:nvSpPr>
        <p:spPr bwMode="auto">
          <a:xfrm>
            <a:off x="366561" y="1609900"/>
            <a:ext cx="8446699" cy="288000"/>
          </a:xfrm>
          <a:prstGeom prst="rect">
            <a:avLst/>
          </a:prstGeom>
          <a:solidFill>
            <a:srgbClr val="161131"/>
          </a:solidFill>
          <a:ln>
            <a:noFill/>
          </a:ln>
          <a:extLst/>
        </p:spPr>
        <p:txBody>
          <a:bodyPr vert="horz" wrap="square" lIns="0" tIns="0" rIns="0" bIns="0" numCol="1" anchor="ctr" anchorCtr="0" compatLnSpc="1">
            <a:prstTxWarp prst="textNoShape">
              <a:avLst/>
            </a:prstTxWarp>
          </a:bodyPr>
          <a:lstStyle>
            <a:lvl1pPr marL="0" marR="0" indent="0" algn="ctr" defTabSz="683819" rtl="0" eaLnBrk="0" fontAlgn="auto" latinLnBrk="0" hangingPunct="0">
              <a:lnSpc>
                <a:spcPct val="100000"/>
              </a:lnSpc>
              <a:spcBef>
                <a:spcPts val="840"/>
              </a:spcBef>
              <a:spcAft>
                <a:spcPts val="0"/>
              </a:spcAft>
              <a:buClr>
                <a:srgbClr val="008080"/>
              </a:buClr>
              <a:buSzTx/>
              <a:buFont typeface="Arial" pitchFamily="34" charset="0"/>
              <a:buNone/>
              <a:tabLst/>
              <a:defRPr sz="1400" b="1" i="0" kern="1200" baseline="0">
                <a:solidFill>
                  <a:schemeClr val="bg1"/>
                </a:solidFill>
                <a:latin typeface="+mj-lt"/>
                <a:ea typeface="+mn-ea"/>
                <a:cs typeface="+mn-cs"/>
              </a:defRPr>
            </a:lvl1pPr>
            <a:lvl2pPr marL="146050" indent="-146050" algn="l" rtl="0" eaLnBrk="0" fontAlgn="base" hangingPunct="0">
              <a:spcBef>
                <a:spcPts val="300"/>
              </a:spcBef>
              <a:spcAft>
                <a:spcPct val="0"/>
              </a:spcAft>
              <a:buClr>
                <a:schemeClr val="accent2"/>
              </a:buClr>
              <a:buFont typeface="Arial" panose="020B0604020202020204" pitchFamily="34" charset="0"/>
              <a:buChar char="•"/>
              <a:defRPr b="1" kern="1200">
                <a:solidFill>
                  <a:schemeClr val="tx1"/>
                </a:solidFill>
                <a:latin typeface="+mn-lt"/>
                <a:ea typeface="+mn-ea"/>
                <a:cs typeface="+mn-cs"/>
              </a:defRPr>
            </a:lvl2pPr>
            <a:lvl3pPr marL="358775" indent="-179388" algn="l" rtl="0" eaLnBrk="0" fontAlgn="base" hangingPunct="0">
              <a:spcBef>
                <a:spcPts val="250"/>
              </a:spcBef>
              <a:spcAft>
                <a:spcPct val="0"/>
              </a:spcAft>
              <a:buFont typeface="Arial" panose="020B0604020202020204" pitchFamily="34" charset="0"/>
              <a:buChar char="–"/>
              <a:defRPr kern="1200">
                <a:solidFill>
                  <a:schemeClr val="tx1"/>
                </a:solidFill>
                <a:latin typeface="+mn-lt"/>
                <a:ea typeface="+mn-ea"/>
                <a:cs typeface="+mn-cs"/>
              </a:defRPr>
            </a:lvl3pPr>
            <a:lvl4pPr marL="539750" indent="-179388" algn="l" rtl="0" eaLnBrk="0" fontAlgn="base" hangingPunct="0">
              <a:spcBef>
                <a:spcPts val="25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defRPr b="1"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GB" dirty="0">
                <a:latin typeface="Times New Roman" panose="02020603050405020304" pitchFamily="18" charset="0"/>
                <a:cs typeface="Times New Roman" panose="02020603050405020304" pitchFamily="18" charset="0"/>
              </a:rPr>
              <a:t>Existing bank debt of USD 262.7 million on Quintana Fleet rolled over at attractive terms</a:t>
            </a:r>
          </a:p>
        </p:txBody>
      </p:sp>
      <p:sp>
        <p:nvSpPr>
          <p:cNvPr id="2" name="Rectangle 1"/>
          <p:cNvSpPr/>
          <p:nvPr/>
        </p:nvSpPr>
        <p:spPr>
          <a:xfrm>
            <a:off x="366560" y="4738575"/>
            <a:ext cx="8550393"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288925" lvl="1" indent="-288925" algn="l">
              <a:spcBef>
                <a:spcPts val="0"/>
              </a:spcBef>
              <a:spcAft>
                <a:spcPts val="600"/>
              </a:spcAft>
              <a:buClr>
                <a:srgbClr val="FFC000"/>
              </a:buClr>
              <a:buFont typeface="Wingdings" panose="05000000000000000000" pitchFamily="2" charset="2"/>
              <a:buChar char="§"/>
            </a:pPr>
            <a:r>
              <a:rPr lang="en-GB" sz="1400" dirty="0">
                <a:latin typeface="+mn-lt"/>
              </a:rPr>
              <a:t>No scheduled debt repayments </a:t>
            </a:r>
          </a:p>
          <a:p>
            <a:pPr marL="288925" lvl="1" indent="-288925" algn="l">
              <a:spcBef>
                <a:spcPts val="0"/>
              </a:spcBef>
              <a:spcAft>
                <a:spcPts val="600"/>
              </a:spcAft>
              <a:buClr>
                <a:srgbClr val="FFC000"/>
              </a:buClr>
              <a:buFont typeface="Wingdings" panose="05000000000000000000" pitchFamily="2" charset="2"/>
              <a:buChar char="§"/>
            </a:pPr>
            <a:r>
              <a:rPr lang="en-GB" sz="1400" dirty="0">
                <a:latin typeface="+mn-lt"/>
              </a:rPr>
              <a:t>Attractive margin of LIBOR + 300 bps</a:t>
            </a:r>
          </a:p>
          <a:p>
            <a:pPr marL="288925" lvl="1" indent="-288925" algn="l">
              <a:spcBef>
                <a:spcPts val="0"/>
              </a:spcBef>
              <a:spcAft>
                <a:spcPts val="600"/>
              </a:spcAft>
              <a:buClr>
                <a:srgbClr val="FFC000"/>
              </a:buClr>
              <a:buFont typeface="Wingdings" panose="05000000000000000000" pitchFamily="2" charset="2"/>
              <a:buChar char="§"/>
            </a:pPr>
            <a:r>
              <a:rPr lang="en-GB" sz="1400" dirty="0">
                <a:latin typeface="+mn-lt"/>
              </a:rPr>
              <a:t>Maturity in Q2 2019, after waiver period of Golden Ocean’s existing bank debt</a:t>
            </a:r>
          </a:p>
        </p:txBody>
      </p:sp>
    </p:spTree>
    <p:extLst>
      <p:ext uri="{BB962C8B-B14F-4D97-AF65-F5344CB8AC3E}">
        <p14:creationId xmlns:p14="http://schemas.microsoft.com/office/powerpoint/2010/main" val="2286922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Chart 40">
            <a:extLst>
              <a:ext uri="{FF2B5EF4-FFF2-40B4-BE49-F238E27FC236}">
                <a16:creationId xmlns="" xmlns:a16="http://schemas.microsoft.com/office/drawing/2014/main" id="{2199396F-A519-488B-A4CB-BEB57B7E896D}"/>
              </a:ext>
            </a:extLst>
          </p:cNvPr>
          <p:cNvGraphicFramePr>
            <a:graphicFrameLocks/>
          </p:cNvGraphicFramePr>
          <p:nvPr>
            <p:extLst/>
          </p:nvPr>
        </p:nvGraphicFramePr>
        <p:xfrm>
          <a:off x="364204" y="2289614"/>
          <a:ext cx="8449056" cy="3884008"/>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0" name="Object 19"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9597" name="think-cell Slide" r:id="rId13" imgW="270" imgH="270" progId="TCLayout.ActiveDocument.1">
                  <p:embed/>
                </p:oleObj>
              </mc:Choice>
              <mc:Fallback>
                <p:oleObj name="think-cell Slide" r:id="rId13" imgW="270" imgH="270" progId="TCLayout.ActiveDocument.1">
                  <p:embed/>
                  <p:pic>
                    <p:nvPicPr>
                      <p:cNvPr id="0" name=""/>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19" name="Rectangle 18"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endParaRPr kumimoji="0" lang="en-GB" sz="1200" u="none" strike="noStrike" cap="none" normalizeH="0" dirty="0">
              <a:ln>
                <a:noFill/>
              </a:ln>
              <a:solidFill>
                <a:schemeClr val="tx1"/>
              </a:solidFill>
              <a:effectLst/>
              <a:latin typeface="Times"/>
              <a:ea typeface="+mn-ea"/>
              <a:sym typeface="+mn-lt"/>
            </a:endParaRPr>
          </a:p>
        </p:txBody>
      </p:sp>
      <p:sp>
        <p:nvSpPr>
          <p:cNvPr id="6" name="Slide Number Placeholder 5"/>
          <p:cNvSpPr>
            <a:spLocks noGrp="1"/>
          </p:cNvSpPr>
          <p:nvPr>
            <p:ph type="sldNum" sz="quarter" idx="4"/>
          </p:nvPr>
        </p:nvSpPr>
        <p:spPr/>
        <p:txBody>
          <a:bodyPr/>
          <a:lstStyle/>
          <a:p>
            <a:fld id="{71FF206C-B09C-4C84-A301-5F9EEB2A4B60}" type="slidenum">
              <a:rPr lang="en-GB" smtClean="0"/>
              <a:t>7</a:t>
            </a:fld>
            <a:endParaRPr lang="en-GB" dirty="0"/>
          </a:p>
        </p:txBody>
      </p:sp>
      <p:sp>
        <p:nvSpPr>
          <p:cNvPr id="30" name="Title 1"/>
          <p:cNvSpPr>
            <a:spLocks noGrp="1"/>
          </p:cNvSpPr>
          <p:nvPr>
            <p:ph type="title"/>
          </p:nvPr>
        </p:nvSpPr>
        <p:spPr>
          <a:xfrm>
            <a:off x="523461" y="110117"/>
            <a:ext cx="7875814" cy="66140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r>
              <a:rPr lang="en-GB" dirty="0"/>
              <a:t>Decreases Cash Break Even Levels Further Through Waiver Period</a:t>
            </a:r>
          </a:p>
        </p:txBody>
      </p:sp>
      <p:sp>
        <p:nvSpPr>
          <p:cNvPr id="31" name="Title 1"/>
          <p:cNvSpPr txBox="1">
            <a:spLocks/>
          </p:cNvSpPr>
          <p:nvPr/>
        </p:nvSpPr>
        <p:spPr bwMode="auto">
          <a:xfrm>
            <a:off x="523461" y="1251120"/>
            <a:ext cx="8416144" cy="55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000" b="1">
                <a:solidFill>
                  <a:srgbClr val="C6AB38"/>
                </a:solidFill>
                <a:latin typeface="+mj-lt"/>
                <a:ea typeface="MS PGothic" pitchFamily="34" charset="-128"/>
                <a:cs typeface="MS PGothic" charset="0"/>
              </a:defRPr>
            </a:lvl1pPr>
            <a:lvl2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2pPr>
            <a:lvl3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3pPr>
            <a:lvl4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4pPr>
            <a:lvl5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5pPr>
            <a:lvl6pPr marL="457200" algn="l" rtl="0" fontAlgn="base">
              <a:spcBef>
                <a:spcPct val="0"/>
              </a:spcBef>
              <a:spcAft>
                <a:spcPct val="0"/>
              </a:spcAft>
              <a:defRPr sz="2000" b="1">
                <a:solidFill>
                  <a:srgbClr val="C6AB38"/>
                </a:solidFill>
                <a:latin typeface="Times" pitchFamily="84" charset="0"/>
              </a:defRPr>
            </a:lvl6pPr>
            <a:lvl7pPr marL="914400" algn="l" rtl="0" fontAlgn="base">
              <a:spcBef>
                <a:spcPct val="0"/>
              </a:spcBef>
              <a:spcAft>
                <a:spcPct val="0"/>
              </a:spcAft>
              <a:defRPr sz="2000" b="1">
                <a:solidFill>
                  <a:srgbClr val="C6AB38"/>
                </a:solidFill>
                <a:latin typeface="Times" pitchFamily="84" charset="0"/>
              </a:defRPr>
            </a:lvl7pPr>
            <a:lvl8pPr marL="1371600" algn="l" rtl="0" fontAlgn="base">
              <a:spcBef>
                <a:spcPct val="0"/>
              </a:spcBef>
              <a:spcAft>
                <a:spcPct val="0"/>
              </a:spcAft>
              <a:defRPr sz="2000" b="1">
                <a:solidFill>
                  <a:srgbClr val="C6AB38"/>
                </a:solidFill>
                <a:latin typeface="Times" pitchFamily="84" charset="0"/>
              </a:defRPr>
            </a:lvl8pPr>
            <a:lvl9pPr marL="1828800" algn="l" rtl="0" fontAlgn="base">
              <a:spcBef>
                <a:spcPct val="0"/>
              </a:spcBef>
              <a:spcAft>
                <a:spcPct val="0"/>
              </a:spcAft>
              <a:defRPr sz="2000" b="1">
                <a:solidFill>
                  <a:srgbClr val="C6AB38"/>
                </a:solidFill>
                <a:latin typeface="Times" pitchFamily="84" charset="0"/>
              </a:defRPr>
            </a:lvl9pPr>
          </a:lstStyle>
          <a:p>
            <a:r>
              <a:rPr lang="en-GB" sz="1700" kern="0" dirty="0">
                <a:solidFill>
                  <a:schemeClr val="tx1">
                    <a:lumMod val="85000"/>
                    <a:lumOff val="15000"/>
                  </a:schemeClr>
                </a:solidFill>
              </a:rPr>
              <a:t>Cash break even levels are very attractive</a:t>
            </a:r>
          </a:p>
        </p:txBody>
      </p:sp>
      <p:sp>
        <p:nvSpPr>
          <p:cNvPr id="32" name="Content Placeholder 2"/>
          <p:cNvSpPr>
            <a:spLocks noGrp="1"/>
          </p:cNvSpPr>
          <p:nvPr>
            <p:ph idx="10"/>
          </p:nvPr>
        </p:nvSpPr>
        <p:spPr>
          <a:xfrm>
            <a:off x="396240" y="6275154"/>
            <a:ext cx="7370763" cy="449109"/>
          </a:xfrm>
        </p:spPr>
        <p:txBody>
          <a:bodyPr anchor="b" anchorCtr="0"/>
          <a:lstStyle/>
          <a:p>
            <a:r>
              <a:rPr lang="en-GB" dirty="0">
                <a:solidFill>
                  <a:srgbClr val="808080"/>
                </a:solidFill>
              </a:rPr>
              <a:t>Source: Company estimates</a:t>
            </a:r>
          </a:p>
        </p:txBody>
      </p:sp>
      <p:sp>
        <p:nvSpPr>
          <p:cNvPr id="35" name="Text Placeholder 2"/>
          <p:cNvSpPr txBox="1">
            <a:spLocks/>
          </p:cNvSpPr>
          <p:nvPr/>
        </p:nvSpPr>
        <p:spPr bwMode="auto">
          <a:xfrm>
            <a:off x="366561" y="1609900"/>
            <a:ext cx="8446699" cy="288000"/>
          </a:xfrm>
          <a:prstGeom prst="rect">
            <a:avLst/>
          </a:prstGeom>
          <a:solidFill>
            <a:srgbClr val="161131"/>
          </a:solidFill>
          <a:ln>
            <a:noFill/>
          </a:ln>
          <a:extLst/>
        </p:spPr>
        <p:txBody>
          <a:bodyPr vert="horz" wrap="square" lIns="0" tIns="0" rIns="0" bIns="0" numCol="1" anchor="ctr" anchorCtr="0" compatLnSpc="1">
            <a:prstTxWarp prst="textNoShape">
              <a:avLst/>
            </a:prstTxWarp>
          </a:bodyPr>
          <a:lstStyle>
            <a:lvl1pPr marL="0" marR="0" indent="0" algn="ctr" defTabSz="683819" rtl="0" eaLnBrk="0" fontAlgn="auto" latinLnBrk="0" hangingPunct="0">
              <a:lnSpc>
                <a:spcPct val="100000"/>
              </a:lnSpc>
              <a:spcBef>
                <a:spcPts val="840"/>
              </a:spcBef>
              <a:spcAft>
                <a:spcPts val="0"/>
              </a:spcAft>
              <a:buClr>
                <a:srgbClr val="008080"/>
              </a:buClr>
              <a:buSzTx/>
              <a:buFont typeface="Arial" pitchFamily="34" charset="0"/>
              <a:buNone/>
              <a:tabLst/>
              <a:defRPr sz="1400" b="1" i="0" kern="1200" baseline="0">
                <a:solidFill>
                  <a:schemeClr val="bg1"/>
                </a:solidFill>
                <a:latin typeface="+mj-lt"/>
                <a:ea typeface="+mn-ea"/>
                <a:cs typeface="+mn-cs"/>
              </a:defRPr>
            </a:lvl1pPr>
            <a:lvl2pPr marL="146050" indent="-146050" algn="l" rtl="0" eaLnBrk="0" fontAlgn="base" hangingPunct="0">
              <a:spcBef>
                <a:spcPts val="300"/>
              </a:spcBef>
              <a:spcAft>
                <a:spcPct val="0"/>
              </a:spcAft>
              <a:buClr>
                <a:schemeClr val="accent2"/>
              </a:buClr>
              <a:buFont typeface="Arial" panose="020B0604020202020204" pitchFamily="34" charset="0"/>
              <a:buChar char="•"/>
              <a:defRPr b="1" kern="1200">
                <a:solidFill>
                  <a:schemeClr val="tx1"/>
                </a:solidFill>
                <a:latin typeface="+mn-lt"/>
                <a:ea typeface="+mn-ea"/>
                <a:cs typeface="+mn-cs"/>
              </a:defRPr>
            </a:lvl2pPr>
            <a:lvl3pPr marL="358775" indent="-179388" algn="l" rtl="0" eaLnBrk="0" fontAlgn="base" hangingPunct="0">
              <a:spcBef>
                <a:spcPts val="250"/>
              </a:spcBef>
              <a:spcAft>
                <a:spcPct val="0"/>
              </a:spcAft>
              <a:buFont typeface="Arial" panose="020B0604020202020204" pitchFamily="34" charset="0"/>
              <a:buChar char="–"/>
              <a:defRPr kern="1200">
                <a:solidFill>
                  <a:schemeClr val="tx1"/>
                </a:solidFill>
                <a:latin typeface="+mn-lt"/>
                <a:ea typeface="+mn-ea"/>
                <a:cs typeface="+mn-cs"/>
              </a:defRPr>
            </a:lvl3pPr>
            <a:lvl4pPr marL="539750" indent="-179388" algn="l" rtl="0" eaLnBrk="0" fontAlgn="base" hangingPunct="0">
              <a:spcBef>
                <a:spcPts val="25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defRPr b="1"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GB" dirty="0">
                <a:latin typeface="Times New Roman" panose="02020603050405020304" pitchFamily="18" charset="0"/>
                <a:cs typeface="Times New Roman" panose="02020603050405020304" pitchFamily="18" charset="0"/>
              </a:rPr>
              <a:t>Fleet average cash break even</a:t>
            </a:r>
          </a:p>
        </p:txBody>
      </p:sp>
      <p:sp>
        <p:nvSpPr>
          <p:cNvPr id="29" name="Rectangle 28"/>
          <p:cNvSpPr/>
          <p:nvPr/>
        </p:nvSpPr>
        <p:spPr bwMode="auto">
          <a:xfrm>
            <a:off x="-903514" y="1132114"/>
            <a:ext cx="548640" cy="548640"/>
          </a:xfrm>
          <a:prstGeom prst="rect">
            <a:avLst/>
          </a:prstGeom>
          <a:solidFill>
            <a:srgbClr val="E9B523"/>
          </a:solidFill>
          <a:ln w="9525" cap="flat" cmpd="sng" algn="ctr">
            <a:solidFill>
              <a:srgbClr val="E9B52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pitchFamily="84" charset="0"/>
            </a:endParaRPr>
          </a:p>
        </p:txBody>
      </p:sp>
      <p:sp>
        <p:nvSpPr>
          <p:cNvPr id="33" name="Rectangle 32"/>
          <p:cNvSpPr/>
          <p:nvPr/>
        </p:nvSpPr>
        <p:spPr bwMode="auto">
          <a:xfrm>
            <a:off x="-903514" y="1937657"/>
            <a:ext cx="548640" cy="548640"/>
          </a:xfrm>
          <a:prstGeom prst="rect">
            <a:avLst/>
          </a:prstGeom>
          <a:solidFill>
            <a:srgbClr val="17102F"/>
          </a:solidFill>
          <a:ln w="9525" cap="flat" cmpd="sng" algn="ctr">
            <a:solidFill>
              <a:srgbClr val="17102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pitchFamily="84" charset="0"/>
            </a:endParaRPr>
          </a:p>
        </p:txBody>
      </p:sp>
      <p:sp>
        <p:nvSpPr>
          <p:cNvPr id="34" name="Rectangle 33"/>
          <p:cNvSpPr/>
          <p:nvPr/>
        </p:nvSpPr>
        <p:spPr bwMode="auto">
          <a:xfrm>
            <a:off x="-903514" y="2743200"/>
            <a:ext cx="548640" cy="548640"/>
          </a:xfrm>
          <a:prstGeom prst="rect">
            <a:avLst/>
          </a:prstGeom>
          <a:solidFill>
            <a:srgbClr val="BBE0E3"/>
          </a:solidFill>
          <a:ln w="9525" cap="flat" cmpd="sng" algn="ctr">
            <a:solidFill>
              <a:srgbClr val="BBE0E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pitchFamily="84" charset="0"/>
            </a:endParaRPr>
          </a:p>
        </p:txBody>
      </p:sp>
      <p:sp>
        <p:nvSpPr>
          <p:cNvPr id="37" name="Rectangle 36"/>
          <p:cNvSpPr/>
          <p:nvPr/>
        </p:nvSpPr>
        <p:spPr bwMode="auto">
          <a:xfrm>
            <a:off x="-903514" y="3548743"/>
            <a:ext cx="548640" cy="548640"/>
          </a:xfrm>
          <a:prstGeom prst="rect">
            <a:avLst/>
          </a:prstGeom>
          <a:solidFill>
            <a:srgbClr val="376092"/>
          </a:solidFill>
          <a:ln w="9525" cap="flat" cmpd="sng" algn="ctr">
            <a:solidFill>
              <a:srgbClr val="37609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pitchFamily="84" charset="0"/>
            </a:endParaRPr>
          </a:p>
        </p:txBody>
      </p:sp>
      <p:sp>
        <p:nvSpPr>
          <p:cNvPr id="38" name="Rectangle 37"/>
          <p:cNvSpPr/>
          <p:nvPr/>
        </p:nvSpPr>
        <p:spPr bwMode="auto">
          <a:xfrm>
            <a:off x="-903514" y="326571"/>
            <a:ext cx="548640" cy="548640"/>
          </a:xfrm>
          <a:prstGeom prst="rect">
            <a:avLst/>
          </a:prstGeom>
          <a:solidFill>
            <a:srgbClr val="C6AB38"/>
          </a:solidFill>
          <a:ln w="9525" cap="flat" cmpd="sng" algn="ctr">
            <a:solidFill>
              <a:srgbClr val="C6AB3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pitchFamily="84" charset="0"/>
            </a:endParaRPr>
          </a:p>
        </p:txBody>
      </p:sp>
      <p:sp>
        <p:nvSpPr>
          <p:cNvPr id="39" name="Rectangle 38"/>
          <p:cNvSpPr/>
          <p:nvPr/>
        </p:nvSpPr>
        <p:spPr bwMode="auto">
          <a:xfrm>
            <a:off x="-903514" y="4354286"/>
            <a:ext cx="548640" cy="548640"/>
          </a:xfrm>
          <a:prstGeom prst="rect">
            <a:avLst/>
          </a:prstGeom>
          <a:solidFill>
            <a:srgbClr val="595959"/>
          </a:solidFill>
          <a:ln w="9525" cap="flat" cmpd="sng" algn="ctr">
            <a:solidFill>
              <a:srgbClr val="37609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pitchFamily="84" charset="0"/>
            </a:endParaRPr>
          </a:p>
        </p:txBody>
      </p:sp>
      <p:cxnSp>
        <p:nvCxnSpPr>
          <p:cNvPr id="9" name="Straight Connector 8"/>
          <p:cNvCxnSpPr/>
          <p:nvPr>
            <p:custDataLst>
              <p:tags r:id="rId4"/>
            </p:custDataLst>
          </p:nvPr>
        </p:nvCxnSpPr>
        <p:spPr bwMode="auto">
          <a:xfrm>
            <a:off x="4897263" y="2346362"/>
            <a:ext cx="0" cy="640080"/>
          </a:xfrm>
          <a:prstGeom prst="line">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13" name="Straight Connector 12"/>
          <p:cNvCxnSpPr/>
          <p:nvPr>
            <p:custDataLst>
              <p:tags r:id="rId5"/>
            </p:custDataLst>
          </p:nvPr>
        </p:nvCxnSpPr>
        <p:spPr bwMode="auto">
          <a:xfrm flipV="1">
            <a:off x="2364536" y="2346360"/>
            <a:ext cx="0" cy="762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4" name="Straight Connector 13"/>
          <p:cNvCxnSpPr/>
          <p:nvPr>
            <p:custDataLst>
              <p:tags r:id="rId6"/>
            </p:custDataLst>
          </p:nvPr>
        </p:nvCxnSpPr>
        <p:spPr bwMode="auto">
          <a:xfrm>
            <a:off x="2364535" y="2346360"/>
            <a:ext cx="50292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 name="Straight Connector 14"/>
          <p:cNvCxnSpPr/>
          <p:nvPr>
            <p:custDataLst>
              <p:tags r:id="rId7"/>
            </p:custDataLst>
          </p:nvPr>
        </p:nvCxnSpPr>
        <p:spPr bwMode="auto">
          <a:xfrm>
            <a:off x="7391092" y="2346362"/>
            <a:ext cx="0" cy="731520"/>
          </a:xfrm>
          <a:prstGeom prst="line">
            <a:avLst/>
          </a:prstGeom>
          <a:solidFill>
            <a:schemeClr val="accent1"/>
          </a:solidFill>
          <a:ln w="12700" cap="flat" cmpd="sng" algn="ctr">
            <a:solidFill>
              <a:schemeClr val="tx1"/>
            </a:solidFill>
            <a:prstDash val="solid"/>
            <a:round/>
            <a:headEnd type="none" w="med" len="med"/>
            <a:tailEnd type="triangle" w="med" len="med"/>
          </a:ln>
          <a:effectLst/>
        </p:spPr>
      </p:cxnSp>
      <p:sp>
        <p:nvSpPr>
          <p:cNvPr id="72" name="Oval 71"/>
          <p:cNvSpPr>
            <a:spLocks noGrp="1" noChangeArrowheads="1"/>
          </p:cNvSpPr>
          <p:nvPr>
            <p:custDataLst>
              <p:tags r:id="rId8"/>
            </p:custDataLst>
          </p:nvPr>
        </p:nvSpPr>
        <p:spPr bwMode="gray">
          <a:xfrm>
            <a:off x="5918499" y="2230575"/>
            <a:ext cx="503238" cy="234950"/>
          </a:xfrm>
          <a:prstGeom prst="ellipse">
            <a:avLst/>
          </a:prstGeom>
          <a:solidFill>
            <a:srgbClr val="376092"/>
          </a:solidFill>
          <a:ln w="9525">
            <a:solidFill>
              <a:schemeClr val="tx1"/>
            </a:solidFill>
            <a:miter lim="800000"/>
            <a:headEnd/>
            <a:tailEnd/>
          </a:ln>
          <a:extLst/>
        </p:spPr>
        <p:txBody>
          <a:bodyPr vert="horz" wrap="none" lIns="0" tIns="0" rIns="0" bIns="0" numCol="1" spcCol="0" anchor="ctr" anchorCtr="0" compatLnSpc="1">
            <a:prstTxWarp prst="textNoShape">
              <a:avLst/>
            </a:prstTxWarp>
            <a:noAutofit/>
          </a:bodyPr>
          <a:lstStyle>
            <a:lvl1pPr marL="96838" indent="-96838" algn="l" rtl="0" eaLnBrk="0" fontAlgn="base" hangingPunct="0">
              <a:spcBef>
                <a:spcPct val="20000"/>
              </a:spcBef>
              <a:spcAft>
                <a:spcPct val="0"/>
              </a:spcAft>
              <a:buFont typeface="Times" pitchFamily="1" charset="0"/>
              <a:buChar char="•"/>
              <a:defRPr sz="1600">
                <a:solidFill>
                  <a:schemeClr val="tx1"/>
                </a:solidFill>
                <a:latin typeface="+mn-lt"/>
                <a:ea typeface="MS PGothic" pitchFamily="34" charset="-128"/>
                <a:cs typeface="MS PGothic" charset="0"/>
              </a:defRPr>
            </a:lvl1pPr>
            <a:lvl2pPr marL="474663" indent="-90488" algn="l" rtl="0" eaLnBrk="0" fontAlgn="base" hangingPunct="0">
              <a:spcBef>
                <a:spcPct val="20000"/>
              </a:spcBef>
              <a:spcAft>
                <a:spcPct val="0"/>
              </a:spcAft>
              <a:buFont typeface="Times" pitchFamily="1" charset="0"/>
              <a:buChar char="•"/>
              <a:defRPr sz="1600">
                <a:solidFill>
                  <a:schemeClr val="tx1"/>
                </a:solidFill>
                <a:latin typeface="+mn-lt"/>
                <a:ea typeface="MS PGothic" pitchFamily="34" charset="-128"/>
                <a:cs typeface="MS PGothic" charset="0"/>
              </a:defRPr>
            </a:lvl2pPr>
            <a:lvl3pPr marL="860425" indent="-96838" algn="l" rtl="0" eaLnBrk="0" fontAlgn="base" hangingPunct="0">
              <a:spcBef>
                <a:spcPct val="20000"/>
              </a:spcBef>
              <a:spcAft>
                <a:spcPct val="0"/>
              </a:spcAft>
              <a:buFont typeface="Times" pitchFamily="1" charset="0"/>
              <a:buChar char="•"/>
              <a:defRPr sz="1200">
                <a:solidFill>
                  <a:schemeClr val="tx1"/>
                </a:solidFill>
                <a:latin typeface="+mn-lt"/>
                <a:ea typeface="MS PGothic" pitchFamily="34" charset="-128"/>
                <a:cs typeface="MS PGothic" charset="0"/>
              </a:defRPr>
            </a:lvl3pPr>
            <a:lvl4pPr marL="1238250" indent="-96838" algn="l" rtl="0" eaLnBrk="0" fontAlgn="base" hangingPunct="0">
              <a:spcBef>
                <a:spcPct val="20000"/>
              </a:spcBef>
              <a:spcAft>
                <a:spcPct val="0"/>
              </a:spcAft>
              <a:buFont typeface="Times" pitchFamily="1" charset="0"/>
              <a:buChar char="•"/>
              <a:defRPr sz="1200">
                <a:solidFill>
                  <a:schemeClr val="tx1"/>
                </a:solidFill>
                <a:latin typeface="+mn-lt"/>
                <a:ea typeface="MS PGothic" pitchFamily="34" charset="-128"/>
                <a:cs typeface="MS PGothic" charset="0"/>
              </a:defRPr>
            </a:lvl4pPr>
            <a:lvl5pPr marL="1616075" indent="-88900" algn="l" rtl="0" eaLnBrk="0" fontAlgn="base" hangingPunct="0">
              <a:spcBef>
                <a:spcPct val="20000"/>
              </a:spcBef>
              <a:spcAft>
                <a:spcPct val="0"/>
              </a:spcAft>
              <a:buFont typeface="Times" pitchFamily="1" charset="0"/>
              <a:buChar char="•"/>
              <a:defRPr sz="1200">
                <a:solidFill>
                  <a:schemeClr val="tx1"/>
                </a:solidFill>
                <a:latin typeface="+mn-lt"/>
                <a:ea typeface="MS PGothic" pitchFamily="34" charset="-128"/>
                <a:cs typeface="MS PGothic" charset="0"/>
              </a:defRPr>
            </a:lvl5pPr>
            <a:lvl6pPr marL="2073275" indent="-88900" algn="l" rtl="0" fontAlgn="base">
              <a:spcBef>
                <a:spcPct val="20000"/>
              </a:spcBef>
              <a:spcAft>
                <a:spcPct val="0"/>
              </a:spcAft>
              <a:buFont typeface="Times" pitchFamily="84" charset="0"/>
              <a:buChar char="•"/>
              <a:defRPr sz="1200">
                <a:solidFill>
                  <a:schemeClr val="bg2"/>
                </a:solidFill>
                <a:latin typeface="+mn-lt"/>
              </a:defRPr>
            </a:lvl6pPr>
            <a:lvl7pPr marL="2530475" indent="-88900" algn="l" rtl="0" fontAlgn="base">
              <a:spcBef>
                <a:spcPct val="20000"/>
              </a:spcBef>
              <a:spcAft>
                <a:spcPct val="0"/>
              </a:spcAft>
              <a:buFont typeface="Times" pitchFamily="84" charset="0"/>
              <a:buChar char="•"/>
              <a:defRPr sz="1200">
                <a:solidFill>
                  <a:schemeClr val="bg2"/>
                </a:solidFill>
                <a:latin typeface="+mn-lt"/>
              </a:defRPr>
            </a:lvl7pPr>
            <a:lvl8pPr marL="2987675" indent="-88900" algn="l" rtl="0" fontAlgn="base">
              <a:spcBef>
                <a:spcPct val="20000"/>
              </a:spcBef>
              <a:spcAft>
                <a:spcPct val="0"/>
              </a:spcAft>
              <a:buFont typeface="Times" pitchFamily="84" charset="0"/>
              <a:buChar char="•"/>
              <a:defRPr sz="1200">
                <a:solidFill>
                  <a:schemeClr val="bg2"/>
                </a:solidFill>
                <a:latin typeface="+mn-lt"/>
              </a:defRPr>
            </a:lvl8pPr>
            <a:lvl9pPr marL="3444875" indent="-88900" algn="l" rtl="0" fontAlgn="base">
              <a:spcBef>
                <a:spcPct val="20000"/>
              </a:spcBef>
              <a:spcAft>
                <a:spcPct val="0"/>
              </a:spcAft>
              <a:buFont typeface="Times" pitchFamily="84" charset="0"/>
              <a:buChar char="•"/>
              <a:defRPr sz="1200">
                <a:solidFill>
                  <a:schemeClr val="bg2"/>
                </a:solidFill>
                <a:latin typeface="+mn-lt"/>
              </a:defRPr>
            </a:lvl9pPr>
          </a:lstStyle>
          <a:p>
            <a:pPr marL="0" indent="0" algn="ctr">
              <a:lnSpc>
                <a:spcPct val="90000"/>
              </a:lnSpc>
              <a:spcBef>
                <a:spcPct val="0"/>
              </a:spcBef>
              <a:buNone/>
            </a:pPr>
            <a:fld id="{2C8B70C2-6ED2-4E83-BF26-036DC40A0086}" type="datetime'''-''''''2''''''''''''''6%'">
              <a:rPr lang="en-GB" altLang="en-US" sz="1200" b="1" smtClean="0">
                <a:solidFill>
                  <a:schemeClr val="bg1"/>
                </a:solidFill>
                <a:ea typeface="MS PGothic"/>
                <a:sym typeface="+mn-lt"/>
              </a:rPr>
              <a:pPr/>
              <a:t>-26%</a:t>
            </a:fld>
            <a:endParaRPr lang="en-GB" sz="1200" b="1" dirty="0">
              <a:solidFill>
                <a:schemeClr val="bg1"/>
              </a:solidFill>
              <a:ea typeface="MS PGothic"/>
              <a:sym typeface="+mn-lt"/>
            </a:endParaRPr>
          </a:p>
        </p:txBody>
      </p:sp>
      <p:sp>
        <p:nvSpPr>
          <p:cNvPr id="65" name="Oval 64"/>
          <p:cNvSpPr>
            <a:spLocks noGrp="1" noChangeArrowheads="1"/>
          </p:cNvSpPr>
          <p:nvPr>
            <p:custDataLst>
              <p:tags r:id="rId9"/>
            </p:custDataLst>
          </p:nvPr>
        </p:nvSpPr>
        <p:spPr bwMode="gray">
          <a:xfrm>
            <a:off x="3411337" y="2228885"/>
            <a:ext cx="503238" cy="234950"/>
          </a:xfrm>
          <a:prstGeom prst="ellipse">
            <a:avLst/>
          </a:prstGeom>
          <a:solidFill>
            <a:srgbClr val="17102F"/>
          </a:solidFill>
          <a:ln w="9525">
            <a:solidFill>
              <a:schemeClr val="tx1"/>
            </a:solidFill>
            <a:miter lim="800000"/>
            <a:headEnd/>
            <a:tailEnd/>
          </a:ln>
          <a:extLst/>
        </p:spPr>
        <p:txBody>
          <a:bodyPr vert="horz" wrap="none" lIns="0" tIns="0" rIns="0" bIns="0" numCol="1" spcCol="0" anchor="ctr" anchorCtr="0" compatLnSpc="1">
            <a:prstTxWarp prst="textNoShape">
              <a:avLst/>
            </a:prstTxWarp>
            <a:noAutofit/>
          </a:bodyPr>
          <a:lstStyle>
            <a:lvl1pPr marL="96838" indent="-96838" algn="l" rtl="0" eaLnBrk="0" fontAlgn="base" hangingPunct="0">
              <a:spcBef>
                <a:spcPct val="20000"/>
              </a:spcBef>
              <a:spcAft>
                <a:spcPct val="0"/>
              </a:spcAft>
              <a:buFont typeface="Times" pitchFamily="1" charset="0"/>
              <a:buChar char="•"/>
              <a:defRPr sz="1600">
                <a:solidFill>
                  <a:schemeClr val="tx1"/>
                </a:solidFill>
                <a:latin typeface="+mn-lt"/>
                <a:ea typeface="MS PGothic" pitchFamily="34" charset="-128"/>
                <a:cs typeface="MS PGothic" charset="0"/>
              </a:defRPr>
            </a:lvl1pPr>
            <a:lvl2pPr marL="474663" indent="-90488" algn="l" rtl="0" eaLnBrk="0" fontAlgn="base" hangingPunct="0">
              <a:spcBef>
                <a:spcPct val="20000"/>
              </a:spcBef>
              <a:spcAft>
                <a:spcPct val="0"/>
              </a:spcAft>
              <a:buFont typeface="Times" pitchFamily="1" charset="0"/>
              <a:buChar char="•"/>
              <a:defRPr sz="1600">
                <a:solidFill>
                  <a:schemeClr val="tx1"/>
                </a:solidFill>
                <a:latin typeface="+mn-lt"/>
                <a:ea typeface="MS PGothic" pitchFamily="34" charset="-128"/>
                <a:cs typeface="MS PGothic" charset="0"/>
              </a:defRPr>
            </a:lvl2pPr>
            <a:lvl3pPr marL="860425" indent="-96838" algn="l" rtl="0" eaLnBrk="0" fontAlgn="base" hangingPunct="0">
              <a:spcBef>
                <a:spcPct val="20000"/>
              </a:spcBef>
              <a:spcAft>
                <a:spcPct val="0"/>
              </a:spcAft>
              <a:buFont typeface="Times" pitchFamily="1" charset="0"/>
              <a:buChar char="•"/>
              <a:defRPr sz="1200">
                <a:solidFill>
                  <a:schemeClr val="tx1"/>
                </a:solidFill>
                <a:latin typeface="+mn-lt"/>
                <a:ea typeface="MS PGothic" pitchFamily="34" charset="-128"/>
                <a:cs typeface="MS PGothic" charset="0"/>
              </a:defRPr>
            </a:lvl3pPr>
            <a:lvl4pPr marL="1238250" indent="-96838" algn="l" rtl="0" eaLnBrk="0" fontAlgn="base" hangingPunct="0">
              <a:spcBef>
                <a:spcPct val="20000"/>
              </a:spcBef>
              <a:spcAft>
                <a:spcPct val="0"/>
              </a:spcAft>
              <a:buFont typeface="Times" pitchFamily="1" charset="0"/>
              <a:buChar char="•"/>
              <a:defRPr sz="1200">
                <a:solidFill>
                  <a:schemeClr val="tx1"/>
                </a:solidFill>
                <a:latin typeface="+mn-lt"/>
                <a:ea typeface="MS PGothic" pitchFamily="34" charset="-128"/>
                <a:cs typeface="MS PGothic" charset="0"/>
              </a:defRPr>
            </a:lvl4pPr>
            <a:lvl5pPr marL="1616075" indent="-88900" algn="l" rtl="0" eaLnBrk="0" fontAlgn="base" hangingPunct="0">
              <a:spcBef>
                <a:spcPct val="20000"/>
              </a:spcBef>
              <a:spcAft>
                <a:spcPct val="0"/>
              </a:spcAft>
              <a:buFont typeface="Times" pitchFamily="1" charset="0"/>
              <a:buChar char="•"/>
              <a:defRPr sz="1200">
                <a:solidFill>
                  <a:schemeClr val="tx1"/>
                </a:solidFill>
                <a:latin typeface="+mn-lt"/>
                <a:ea typeface="MS PGothic" pitchFamily="34" charset="-128"/>
                <a:cs typeface="MS PGothic" charset="0"/>
              </a:defRPr>
            </a:lvl5pPr>
            <a:lvl6pPr marL="2073275" indent="-88900" algn="l" rtl="0" fontAlgn="base">
              <a:spcBef>
                <a:spcPct val="20000"/>
              </a:spcBef>
              <a:spcAft>
                <a:spcPct val="0"/>
              </a:spcAft>
              <a:buFont typeface="Times" pitchFamily="84" charset="0"/>
              <a:buChar char="•"/>
              <a:defRPr sz="1200">
                <a:solidFill>
                  <a:schemeClr val="bg2"/>
                </a:solidFill>
                <a:latin typeface="+mn-lt"/>
              </a:defRPr>
            </a:lvl6pPr>
            <a:lvl7pPr marL="2530475" indent="-88900" algn="l" rtl="0" fontAlgn="base">
              <a:spcBef>
                <a:spcPct val="20000"/>
              </a:spcBef>
              <a:spcAft>
                <a:spcPct val="0"/>
              </a:spcAft>
              <a:buFont typeface="Times" pitchFamily="84" charset="0"/>
              <a:buChar char="•"/>
              <a:defRPr sz="1200">
                <a:solidFill>
                  <a:schemeClr val="bg2"/>
                </a:solidFill>
                <a:latin typeface="+mn-lt"/>
              </a:defRPr>
            </a:lvl7pPr>
            <a:lvl8pPr marL="2987675" indent="-88900" algn="l" rtl="0" fontAlgn="base">
              <a:spcBef>
                <a:spcPct val="20000"/>
              </a:spcBef>
              <a:spcAft>
                <a:spcPct val="0"/>
              </a:spcAft>
              <a:buFont typeface="Times" pitchFamily="84" charset="0"/>
              <a:buChar char="•"/>
              <a:defRPr sz="1200">
                <a:solidFill>
                  <a:schemeClr val="bg2"/>
                </a:solidFill>
                <a:latin typeface="+mn-lt"/>
              </a:defRPr>
            </a:lvl8pPr>
            <a:lvl9pPr marL="3444875" indent="-88900" algn="l" rtl="0" fontAlgn="base">
              <a:spcBef>
                <a:spcPct val="20000"/>
              </a:spcBef>
              <a:spcAft>
                <a:spcPct val="0"/>
              </a:spcAft>
              <a:buFont typeface="Times" pitchFamily="84" charset="0"/>
              <a:buChar char="•"/>
              <a:defRPr sz="1200">
                <a:solidFill>
                  <a:schemeClr val="bg2"/>
                </a:solidFill>
                <a:latin typeface="+mn-lt"/>
              </a:defRPr>
            </a:lvl9pPr>
          </a:lstStyle>
          <a:p>
            <a:pPr marL="0" indent="0" algn="ctr">
              <a:lnSpc>
                <a:spcPct val="90000"/>
              </a:lnSpc>
              <a:spcBef>
                <a:spcPct val="0"/>
              </a:spcBef>
              <a:buNone/>
            </a:pPr>
            <a:fld id="{71E11B4E-2BED-4679-892B-3550A861013C}" type="datetime'-''''''''''''''2''''''5''''''''%'''">
              <a:rPr lang="en-GB" altLang="en-US" sz="1200" b="1" smtClean="0">
                <a:solidFill>
                  <a:schemeClr val="bg1"/>
                </a:solidFill>
                <a:ea typeface="MS PGothic"/>
                <a:sym typeface="+mn-lt"/>
              </a:rPr>
              <a:pPr/>
              <a:t>-25%</a:t>
            </a:fld>
            <a:endParaRPr lang="en-GB" sz="1200" b="1" dirty="0">
              <a:solidFill>
                <a:schemeClr val="bg1"/>
              </a:solidFill>
              <a:ea typeface="MS PGothic"/>
              <a:sym typeface="+mn-lt"/>
            </a:endParaRPr>
          </a:p>
        </p:txBody>
      </p:sp>
    </p:spTree>
    <p:extLst>
      <p:ext uri="{BB962C8B-B14F-4D97-AF65-F5344CB8AC3E}">
        <p14:creationId xmlns:p14="http://schemas.microsoft.com/office/powerpoint/2010/main" val="4106434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p:cNvGraphicFramePr>
            <a:graphicFrameLocks/>
          </p:cNvGraphicFramePr>
          <p:nvPr>
            <p:extLst>
              <p:ext uri="{D42A27DB-BD31-4B8C-83A1-F6EECF244321}">
                <p14:modId xmlns:p14="http://schemas.microsoft.com/office/powerpoint/2010/main" val="597908388"/>
              </p:ext>
            </p:extLst>
          </p:nvPr>
        </p:nvGraphicFramePr>
        <p:xfrm>
          <a:off x="338137" y="4123944"/>
          <a:ext cx="8467726" cy="2543175"/>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4"/>
          </p:nvPr>
        </p:nvSpPr>
        <p:spPr/>
        <p:txBody>
          <a:bodyPr/>
          <a:lstStyle/>
          <a:p>
            <a:fld id="{71FF206C-B09C-4C84-A301-5F9EEB2A4B60}" type="slidenum">
              <a:rPr lang="en-GB" smtClean="0"/>
              <a:t>8</a:t>
            </a:fld>
            <a:endParaRPr lang="en-GB" dirty="0"/>
          </a:p>
        </p:txBody>
      </p:sp>
      <p:sp>
        <p:nvSpPr>
          <p:cNvPr id="9" name="Title 1"/>
          <p:cNvSpPr txBox="1">
            <a:spLocks/>
          </p:cNvSpPr>
          <p:nvPr/>
        </p:nvSpPr>
        <p:spPr bwMode="auto">
          <a:xfrm>
            <a:off x="523461" y="110117"/>
            <a:ext cx="7875814" cy="66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000" b="1">
                <a:solidFill>
                  <a:srgbClr val="C6AB38"/>
                </a:solidFill>
                <a:latin typeface="+mj-lt"/>
                <a:ea typeface="MS PGothic" pitchFamily="34" charset="-128"/>
                <a:cs typeface="MS PGothic" charset="0"/>
              </a:defRPr>
            </a:lvl1pPr>
            <a:lvl2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2pPr>
            <a:lvl3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3pPr>
            <a:lvl4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4pPr>
            <a:lvl5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5pPr>
            <a:lvl6pPr marL="457200" algn="l" rtl="0" fontAlgn="base">
              <a:spcBef>
                <a:spcPct val="0"/>
              </a:spcBef>
              <a:spcAft>
                <a:spcPct val="0"/>
              </a:spcAft>
              <a:defRPr sz="2000" b="1">
                <a:solidFill>
                  <a:srgbClr val="C6AB38"/>
                </a:solidFill>
                <a:latin typeface="Times" pitchFamily="84" charset="0"/>
              </a:defRPr>
            </a:lvl6pPr>
            <a:lvl7pPr marL="914400" algn="l" rtl="0" fontAlgn="base">
              <a:spcBef>
                <a:spcPct val="0"/>
              </a:spcBef>
              <a:spcAft>
                <a:spcPct val="0"/>
              </a:spcAft>
              <a:defRPr sz="2000" b="1">
                <a:solidFill>
                  <a:srgbClr val="C6AB38"/>
                </a:solidFill>
                <a:latin typeface="Times" pitchFamily="84" charset="0"/>
              </a:defRPr>
            </a:lvl7pPr>
            <a:lvl8pPr marL="1371600" algn="l" rtl="0" fontAlgn="base">
              <a:spcBef>
                <a:spcPct val="0"/>
              </a:spcBef>
              <a:spcAft>
                <a:spcPct val="0"/>
              </a:spcAft>
              <a:defRPr sz="2000" b="1">
                <a:solidFill>
                  <a:srgbClr val="C6AB38"/>
                </a:solidFill>
                <a:latin typeface="Times" pitchFamily="84" charset="0"/>
              </a:defRPr>
            </a:lvl8pPr>
            <a:lvl9pPr marL="1828800" algn="l" rtl="0" fontAlgn="base">
              <a:spcBef>
                <a:spcPct val="0"/>
              </a:spcBef>
              <a:spcAft>
                <a:spcPct val="0"/>
              </a:spcAft>
              <a:defRPr sz="2000" b="1">
                <a:solidFill>
                  <a:srgbClr val="C6AB38"/>
                </a:solidFill>
                <a:latin typeface="Times" pitchFamily="84" charset="0"/>
              </a:defRPr>
            </a:lvl9pPr>
          </a:lstStyle>
          <a:p>
            <a:r>
              <a:rPr lang="en-GB" kern="0" dirty="0"/>
              <a:t>Pro Forma Fleet Overview</a:t>
            </a:r>
          </a:p>
        </p:txBody>
      </p:sp>
      <p:sp>
        <p:nvSpPr>
          <p:cNvPr id="12" name="Title 1"/>
          <p:cNvSpPr txBox="1">
            <a:spLocks/>
          </p:cNvSpPr>
          <p:nvPr/>
        </p:nvSpPr>
        <p:spPr bwMode="auto">
          <a:xfrm>
            <a:off x="523461" y="1251120"/>
            <a:ext cx="7875814" cy="55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000" b="1">
                <a:solidFill>
                  <a:srgbClr val="C6AB38"/>
                </a:solidFill>
                <a:latin typeface="+mj-lt"/>
                <a:ea typeface="MS PGothic" pitchFamily="34" charset="-128"/>
                <a:cs typeface="MS PGothic" charset="0"/>
              </a:defRPr>
            </a:lvl1pPr>
            <a:lvl2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2pPr>
            <a:lvl3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3pPr>
            <a:lvl4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4pPr>
            <a:lvl5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5pPr>
            <a:lvl6pPr marL="457200" algn="l" rtl="0" fontAlgn="base">
              <a:spcBef>
                <a:spcPct val="0"/>
              </a:spcBef>
              <a:spcAft>
                <a:spcPct val="0"/>
              </a:spcAft>
              <a:defRPr sz="2000" b="1">
                <a:solidFill>
                  <a:srgbClr val="C6AB38"/>
                </a:solidFill>
                <a:latin typeface="Times" pitchFamily="84" charset="0"/>
              </a:defRPr>
            </a:lvl6pPr>
            <a:lvl7pPr marL="914400" algn="l" rtl="0" fontAlgn="base">
              <a:spcBef>
                <a:spcPct val="0"/>
              </a:spcBef>
              <a:spcAft>
                <a:spcPct val="0"/>
              </a:spcAft>
              <a:defRPr sz="2000" b="1">
                <a:solidFill>
                  <a:srgbClr val="C6AB38"/>
                </a:solidFill>
                <a:latin typeface="Times" pitchFamily="84" charset="0"/>
              </a:defRPr>
            </a:lvl7pPr>
            <a:lvl8pPr marL="1371600" algn="l" rtl="0" fontAlgn="base">
              <a:spcBef>
                <a:spcPct val="0"/>
              </a:spcBef>
              <a:spcAft>
                <a:spcPct val="0"/>
              </a:spcAft>
              <a:defRPr sz="2000" b="1">
                <a:solidFill>
                  <a:srgbClr val="C6AB38"/>
                </a:solidFill>
                <a:latin typeface="Times" pitchFamily="84" charset="0"/>
              </a:defRPr>
            </a:lvl8pPr>
            <a:lvl9pPr marL="1828800" algn="l" rtl="0" fontAlgn="base">
              <a:spcBef>
                <a:spcPct val="0"/>
              </a:spcBef>
              <a:spcAft>
                <a:spcPct val="0"/>
              </a:spcAft>
              <a:defRPr sz="2000" b="1">
                <a:solidFill>
                  <a:srgbClr val="C6AB38"/>
                </a:solidFill>
                <a:latin typeface="Times" pitchFamily="84" charset="0"/>
              </a:defRPr>
            </a:lvl9pPr>
          </a:lstStyle>
          <a:p>
            <a:r>
              <a:rPr lang="en-GB" sz="1700" kern="0" dirty="0">
                <a:solidFill>
                  <a:schemeClr val="tx1">
                    <a:lumMod val="85000"/>
                    <a:lumOff val="15000"/>
                  </a:schemeClr>
                </a:solidFill>
              </a:rPr>
              <a:t>Young, fuel efficient fleet with average age of ~4 years</a:t>
            </a:r>
          </a:p>
        </p:txBody>
      </p:sp>
      <p:sp>
        <p:nvSpPr>
          <p:cNvPr id="62" name="Rectangle 61"/>
          <p:cNvSpPr/>
          <p:nvPr/>
        </p:nvSpPr>
        <p:spPr bwMode="auto">
          <a:xfrm>
            <a:off x="1089764" y="5398718"/>
            <a:ext cx="713984" cy="956807"/>
          </a:xfrm>
          <a:prstGeom prst="rect">
            <a:avLst/>
          </a:prstGeom>
          <a:noFill/>
          <a:ln w="19050" cap="flat" cmpd="sng" algn="ctr">
            <a:solidFill>
              <a:srgbClr val="E9B523"/>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pitchFamily="84" charset="0"/>
            </a:endParaRPr>
          </a:p>
        </p:txBody>
      </p:sp>
      <p:sp>
        <p:nvSpPr>
          <p:cNvPr id="13" name="Text Placeholder 2"/>
          <p:cNvSpPr txBox="1">
            <a:spLocks/>
          </p:cNvSpPr>
          <p:nvPr/>
        </p:nvSpPr>
        <p:spPr bwMode="auto">
          <a:xfrm>
            <a:off x="366561" y="3841481"/>
            <a:ext cx="8412480" cy="288000"/>
          </a:xfrm>
          <a:prstGeom prst="rect">
            <a:avLst/>
          </a:prstGeom>
          <a:solidFill>
            <a:srgbClr val="161131"/>
          </a:solidFill>
          <a:ln>
            <a:noFill/>
          </a:ln>
          <a:extLst/>
        </p:spPr>
        <p:txBody>
          <a:bodyPr vert="horz" wrap="square" lIns="0" tIns="0" rIns="0" bIns="0" numCol="1" anchor="ctr" anchorCtr="0" compatLnSpc="1">
            <a:prstTxWarp prst="textNoShape">
              <a:avLst/>
            </a:prstTxWarp>
          </a:bodyPr>
          <a:lstStyle>
            <a:lvl1pPr marL="0" marR="0" indent="0" algn="ctr" defTabSz="683819" rtl="0" eaLnBrk="0" fontAlgn="auto" latinLnBrk="0" hangingPunct="0">
              <a:lnSpc>
                <a:spcPct val="100000"/>
              </a:lnSpc>
              <a:spcBef>
                <a:spcPts val="840"/>
              </a:spcBef>
              <a:spcAft>
                <a:spcPts val="0"/>
              </a:spcAft>
              <a:buClr>
                <a:srgbClr val="008080"/>
              </a:buClr>
              <a:buSzTx/>
              <a:buFont typeface="Arial" pitchFamily="34" charset="0"/>
              <a:buNone/>
              <a:tabLst/>
              <a:defRPr sz="1400" b="1" i="0" kern="1200" baseline="0">
                <a:solidFill>
                  <a:schemeClr val="bg1"/>
                </a:solidFill>
                <a:latin typeface="+mj-lt"/>
                <a:ea typeface="+mn-ea"/>
                <a:cs typeface="+mn-cs"/>
              </a:defRPr>
            </a:lvl1pPr>
            <a:lvl2pPr marL="146050" indent="-146050" algn="l" rtl="0" eaLnBrk="0" fontAlgn="base" hangingPunct="0">
              <a:spcBef>
                <a:spcPts val="300"/>
              </a:spcBef>
              <a:spcAft>
                <a:spcPct val="0"/>
              </a:spcAft>
              <a:buClr>
                <a:schemeClr val="accent2"/>
              </a:buClr>
              <a:buFont typeface="Arial" panose="020B0604020202020204" pitchFamily="34" charset="0"/>
              <a:buChar char="•"/>
              <a:defRPr b="1" kern="1200">
                <a:solidFill>
                  <a:schemeClr val="tx1"/>
                </a:solidFill>
                <a:latin typeface="+mn-lt"/>
                <a:ea typeface="+mn-ea"/>
                <a:cs typeface="+mn-cs"/>
              </a:defRPr>
            </a:lvl2pPr>
            <a:lvl3pPr marL="358775" indent="-179388" algn="l" rtl="0" eaLnBrk="0" fontAlgn="base" hangingPunct="0">
              <a:spcBef>
                <a:spcPts val="250"/>
              </a:spcBef>
              <a:spcAft>
                <a:spcPct val="0"/>
              </a:spcAft>
              <a:buFont typeface="Arial" panose="020B0604020202020204" pitchFamily="34" charset="0"/>
              <a:buChar char="–"/>
              <a:defRPr kern="1200">
                <a:solidFill>
                  <a:schemeClr val="tx1"/>
                </a:solidFill>
                <a:latin typeface="+mn-lt"/>
                <a:ea typeface="+mn-ea"/>
                <a:cs typeface="+mn-cs"/>
              </a:defRPr>
            </a:lvl3pPr>
            <a:lvl4pPr marL="539750" indent="-179388" algn="l" rtl="0" eaLnBrk="0" fontAlgn="base" hangingPunct="0">
              <a:spcBef>
                <a:spcPts val="25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defRPr b="1"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683819" rtl="0" eaLnBrk="0" fontAlgn="auto" latinLnBrk="0" hangingPunct="0">
              <a:lnSpc>
                <a:spcPct val="100000"/>
              </a:lnSpc>
              <a:spcBef>
                <a:spcPts val="840"/>
              </a:spcBef>
              <a:spcAft>
                <a:spcPts val="0"/>
              </a:spcAft>
              <a:buClr>
                <a:srgbClr val="008080"/>
              </a:buClr>
              <a:buSzTx/>
              <a:buFont typeface="Arial" pitchFamily="34" charset="0"/>
              <a:buNone/>
              <a:tabLst/>
              <a:defRPr/>
            </a:pPr>
            <a:r>
              <a:rPr kumimoji="0" lang="nb-NO"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Golden Ocean fleet age vs. publicly listed dry bulk</a:t>
            </a:r>
            <a:r>
              <a:rPr kumimoji="0" lang="nb-NO"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companies</a:t>
            </a:r>
            <a:endParaRPr kumimoji="0" lang="en-US"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4" name="Text Placeholder 2"/>
          <p:cNvSpPr txBox="1">
            <a:spLocks/>
          </p:cNvSpPr>
          <p:nvPr/>
        </p:nvSpPr>
        <p:spPr bwMode="auto">
          <a:xfrm>
            <a:off x="366561" y="1609900"/>
            <a:ext cx="8412480" cy="288000"/>
          </a:xfrm>
          <a:prstGeom prst="rect">
            <a:avLst/>
          </a:prstGeom>
          <a:solidFill>
            <a:srgbClr val="161131"/>
          </a:solidFill>
          <a:ln>
            <a:noFill/>
          </a:ln>
          <a:extLst/>
        </p:spPr>
        <p:txBody>
          <a:bodyPr vert="horz" wrap="square" lIns="0" tIns="0" rIns="0" bIns="0" numCol="1" anchor="ctr" anchorCtr="0" compatLnSpc="1">
            <a:prstTxWarp prst="textNoShape">
              <a:avLst/>
            </a:prstTxWarp>
          </a:bodyPr>
          <a:lstStyle>
            <a:lvl1pPr marL="0" marR="0" indent="0" algn="ctr" defTabSz="683819" rtl="0" eaLnBrk="0" fontAlgn="auto" latinLnBrk="0" hangingPunct="0">
              <a:lnSpc>
                <a:spcPct val="100000"/>
              </a:lnSpc>
              <a:spcBef>
                <a:spcPts val="840"/>
              </a:spcBef>
              <a:spcAft>
                <a:spcPts val="0"/>
              </a:spcAft>
              <a:buClr>
                <a:srgbClr val="008080"/>
              </a:buClr>
              <a:buSzTx/>
              <a:buFont typeface="Arial" pitchFamily="34" charset="0"/>
              <a:buNone/>
              <a:tabLst/>
              <a:defRPr sz="1400" b="1" i="0" kern="1200" baseline="0">
                <a:solidFill>
                  <a:schemeClr val="bg1"/>
                </a:solidFill>
                <a:latin typeface="+mj-lt"/>
                <a:ea typeface="+mn-ea"/>
                <a:cs typeface="+mn-cs"/>
              </a:defRPr>
            </a:lvl1pPr>
            <a:lvl2pPr marL="146050" indent="-146050" algn="l" rtl="0" eaLnBrk="0" fontAlgn="base" hangingPunct="0">
              <a:spcBef>
                <a:spcPts val="300"/>
              </a:spcBef>
              <a:spcAft>
                <a:spcPct val="0"/>
              </a:spcAft>
              <a:buClr>
                <a:schemeClr val="accent2"/>
              </a:buClr>
              <a:buFont typeface="Arial" panose="020B0604020202020204" pitchFamily="34" charset="0"/>
              <a:buChar char="•"/>
              <a:defRPr b="1" kern="1200">
                <a:solidFill>
                  <a:schemeClr val="tx1"/>
                </a:solidFill>
                <a:latin typeface="+mn-lt"/>
                <a:ea typeface="+mn-ea"/>
                <a:cs typeface="+mn-cs"/>
              </a:defRPr>
            </a:lvl2pPr>
            <a:lvl3pPr marL="358775" indent="-179388" algn="l" rtl="0" eaLnBrk="0" fontAlgn="base" hangingPunct="0">
              <a:spcBef>
                <a:spcPts val="250"/>
              </a:spcBef>
              <a:spcAft>
                <a:spcPct val="0"/>
              </a:spcAft>
              <a:buFont typeface="Arial" panose="020B0604020202020204" pitchFamily="34" charset="0"/>
              <a:buChar char="–"/>
              <a:defRPr kern="1200">
                <a:solidFill>
                  <a:schemeClr val="tx1"/>
                </a:solidFill>
                <a:latin typeface="+mn-lt"/>
                <a:ea typeface="+mn-ea"/>
                <a:cs typeface="+mn-cs"/>
              </a:defRPr>
            </a:lvl3pPr>
            <a:lvl4pPr marL="539750" indent="-179388" algn="l" rtl="0" eaLnBrk="0" fontAlgn="base" hangingPunct="0">
              <a:spcBef>
                <a:spcPts val="25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defRPr b="1"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683819" rtl="0" eaLnBrk="0" fontAlgn="auto" latinLnBrk="0" hangingPunct="0">
              <a:lnSpc>
                <a:spcPct val="100000"/>
              </a:lnSpc>
              <a:spcBef>
                <a:spcPts val="840"/>
              </a:spcBef>
              <a:spcAft>
                <a:spcPts val="0"/>
              </a:spcAft>
              <a:buClr>
                <a:srgbClr val="008080"/>
              </a:buClr>
              <a:buSzTx/>
              <a:buFont typeface="Arial" pitchFamily="34" charset="0"/>
              <a:buNone/>
              <a:tabLst/>
              <a:defRPr/>
            </a:pPr>
            <a:r>
              <a:rPr kumimoji="0" lang="nb-NO"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Fleet profile</a:t>
            </a:r>
            <a:endParaRPr kumimoji="0" lang="en-US"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6" name="Content Placeholder 2"/>
          <p:cNvSpPr>
            <a:spLocks noGrp="1"/>
          </p:cNvSpPr>
          <p:nvPr>
            <p:ph idx="10"/>
          </p:nvPr>
        </p:nvSpPr>
        <p:spPr>
          <a:xfrm>
            <a:off x="396240" y="6275154"/>
            <a:ext cx="7370763" cy="449109"/>
          </a:xfrm>
        </p:spPr>
        <p:txBody>
          <a:bodyPr anchor="b" anchorCtr="0"/>
          <a:lstStyle/>
          <a:p>
            <a:r>
              <a:rPr lang="en-GB" dirty="0"/>
              <a:t>Source: Company websites </a:t>
            </a:r>
          </a:p>
        </p:txBody>
      </p:sp>
      <p:sp>
        <p:nvSpPr>
          <p:cNvPr id="17" name="Rectangle 16"/>
          <p:cNvSpPr/>
          <p:nvPr/>
        </p:nvSpPr>
        <p:spPr bwMode="auto">
          <a:xfrm>
            <a:off x="-903514" y="1132114"/>
            <a:ext cx="548640" cy="548640"/>
          </a:xfrm>
          <a:prstGeom prst="rect">
            <a:avLst/>
          </a:prstGeom>
          <a:solidFill>
            <a:srgbClr val="E9B523"/>
          </a:solidFill>
          <a:ln w="9525" cap="flat" cmpd="sng" algn="ctr">
            <a:solidFill>
              <a:srgbClr val="E9B52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18" name="Rectangle 17"/>
          <p:cNvSpPr/>
          <p:nvPr/>
        </p:nvSpPr>
        <p:spPr bwMode="auto">
          <a:xfrm>
            <a:off x="-903514" y="1937657"/>
            <a:ext cx="548640" cy="548640"/>
          </a:xfrm>
          <a:prstGeom prst="rect">
            <a:avLst/>
          </a:prstGeom>
          <a:solidFill>
            <a:srgbClr val="17102F"/>
          </a:solidFill>
          <a:ln w="9525" cap="flat" cmpd="sng" algn="ctr">
            <a:solidFill>
              <a:srgbClr val="17102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19" name="Rectangle 18"/>
          <p:cNvSpPr/>
          <p:nvPr/>
        </p:nvSpPr>
        <p:spPr bwMode="auto">
          <a:xfrm>
            <a:off x="-903514" y="2743200"/>
            <a:ext cx="548640" cy="548640"/>
          </a:xfrm>
          <a:prstGeom prst="rect">
            <a:avLst/>
          </a:prstGeom>
          <a:solidFill>
            <a:srgbClr val="BBE0E3"/>
          </a:solidFill>
          <a:ln w="9525" cap="flat" cmpd="sng" algn="ctr">
            <a:solidFill>
              <a:srgbClr val="BBE0E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20" name="Rectangle 19"/>
          <p:cNvSpPr/>
          <p:nvPr/>
        </p:nvSpPr>
        <p:spPr bwMode="auto">
          <a:xfrm>
            <a:off x="-903514" y="3548743"/>
            <a:ext cx="548640" cy="548640"/>
          </a:xfrm>
          <a:prstGeom prst="rect">
            <a:avLst/>
          </a:prstGeom>
          <a:solidFill>
            <a:srgbClr val="376092"/>
          </a:solidFill>
          <a:ln w="9525" cap="flat" cmpd="sng" algn="ctr">
            <a:solidFill>
              <a:srgbClr val="37609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21" name="Rectangle 20"/>
          <p:cNvSpPr/>
          <p:nvPr/>
        </p:nvSpPr>
        <p:spPr bwMode="auto">
          <a:xfrm>
            <a:off x="-903514" y="326571"/>
            <a:ext cx="548640" cy="548640"/>
          </a:xfrm>
          <a:prstGeom prst="rect">
            <a:avLst/>
          </a:prstGeom>
          <a:solidFill>
            <a:srgbClr val="C6AB38"/>
          </a:solidFill>
          <a:ln w="9525" cap="flat" cmpd="sng" algn="ctr">
            <a:solidFill>
              <a:srgbClr val="C6AB3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22" name="Rectangle 21"/>
          <p:cNvSpPr/>
          <p:nvPr/>
        </p:nvSpPr>
        <p:spPr bwMode="auto">
          <a:xfrm>
            <a:off x="-903514" y="4354286"/>
            <a:ext cx="548640" cy="548640"/>
          </a:xfrm>
          <a:prstGeom prst="rect">
            <a:avLst/>
          </a:prstGeom>
          <a:solidFill>
            <a:srgbClr val="595959"/>
          </a:solidFill>
          <a:ln w="9525" cap="flat" cmpd="sng" algn="ctr">
            <a:solidFill>
              <a:srgbClr val="37609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31881819"/>
              </p:ext>
            </p:extLst>
          </p:nvPr>
        </p:nvGraphicFramePr>
        <p:xfrm>
          <a:off x="366561" y="1981473"/>
          <a:ext cx="8412478" cy="1616877"/>
        </p:xfrm>
        <a:graphic>
          <a:graphicData uri="http://schemas.openxmlformats.org/drawingml/2006/table">
            <a:tbl>
              <a:tblPr/>
              <a:tblGrid>
                <a:gridCol w="1560178">
                  <a:extLst>
                    <a:ext uri="{9D8B030D-6E8A-4147-A177-3AD203B41FA5}">
                      <a16:colId xmlns="" xmlns:a16="http://schemas.microsoft.com/office/drawing/2014/main" val="706280397"/>
                    </a:ext>
                  </a:extLst>
                </a:gridCol>
                <a:gridCol w="1713075">
                  <a:extLst>
                    <a:ext uri="{9D8B030D-6E8A-4147-A177-3AD203B41FA5}">
                      <a16:colId xmlns="" xmlns:a16="http://schemas.microsoft.com/office/drawing/2014/main" val="2359615442"/>
                    </a:ext>
                  </a:extLst>
                </a:gridCol>
                <a:gridCol w="1713075">
                  <a:extLst>
                    <a:ext uri="{9D8B030D-6E8A-4147-A177-3AD203B41FA5}">
                      <a16:colId xmlns="" xmlns:a16="http://schemas.microsoft.com/office/drawing/2014/main" val="1556323399"/>
                    </a:ext>
                  </a:extLst>
                </a:gridCol>
                <a:gridCol w="1713075">
                  <a:extLst>
                    <a:ext uri="{9D8B030D-6E8A-4147-A177-3AD203B41FA5}">
                      <a16:colId xmlns="" xmlns:a16="http://schemas.microsoft.com/office/drawing/2014/main" val="2941233206"/>
                    </a:ext>
                  </a:extLst>
                </a:gridCol>
                <a:gridCol w="1713075">
                  <a:extLst>
                    <a:ext uri="{9D8B030D-6E8A-4147-A177-3AD203B41FA5}">
                      <a16:colId xmlns="" xmlns:a16="http://schemas.microsoft.com/office/drawing/2014/main" val="1915285702"/>
                    </a:ext>
                  </a:extLst>
                </a:gridCol>
              </a:tblGrid>
              <a:tr h="164281">
                <a:tc>
                  <a:txBody>
                    <a:bodyPr/>
                    <a:lstStyle/>
                    <a:p>
                      <a:pPr algn="l" fontAlgn="b"/>
                      <a:r>
                        <a:rPr lang="en-US" sz="900" b="1" i="0" u="none" strike="noStrike" dirty="0">
                          <a:solidFill>
                            <a:srgbClr val="000000"/>
                          </a:solidFill>
                          <a:effectLst/>
                          <a:latin typeface="Calibri" panose="020F0502020204030204" pitchFamily="34" charset="0"/>
                        </a:rPr>
                        <a:t> </a:t>
                      </a:r>
                    </a:p>
                  </a:txBody>
                  <a:tcPr marL="8214" marR="8214" marT="8214" marB="0" anchor="b">
                    <a:lnL>
                      <a:noFill/>
                    </a:lnL>
                    <a:lnR>
                      <a:noFill/>
                    </a:lnR>
                    <a:lnT>
                      <a:noFill/>
                    </a:lnT>
                    <a:lnB>
                      <a:noFill/>
                    </a:lnB>
                    <a:solidFill>
                      <a:srgbClr val="FFFFFF"/>
                    </a:solidFill>
                  </a:tcPr>
                </a:tc>
                <a:tc>
                  <a:txBody>
                    <a:bodyPr/>
                    <a:lstStyle/>
                    <a:p>
                      <a:pPr algn="ctr" fontAlgn="b"/>
                      <a:r>
                        <a:rPr lang="en-US" sz="900" b="1" i="0" u="none" strike="noStrike">
                          <a:solidFill>
                            <a:srgbClr val="000000"/>
                          </a:solidFill>
                          <a:effectLst/>
                          <a:latin typeface="Calibri" panose="020F0502020204030204" pitchFamily="34" charset="0"/>
                        </a:rPr>
                        <a:t>Operating</a:t>
                      </a:r>
                    </a:p>
                  </a:txBody>
                  <a:tcPr marL="8214" marR="8214" marT="821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Calibri" panose="020F0502020204030204" pitchFamily="34" charset="0"/>
                        </a:rPr>
                        <a:t>Newbuildings</a:t>
                      </a:r>
                    </a:p>
                  </a:txBody>
                  <a:tcPr marL="8214" marR="8214" marT="821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Calibri" panose="020F0502020204030204" pitchFamily="34" charset="0"/>
                        </a:rPr>
                        <a:t>Managed</a:t>
                      </a:r>
                    </a:p>
                  </a:txBody>
                  <a:tcPr marL="8214" marR="8214" marT="821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Calibri" panose="020F0502020204030204" pitchFamily="34" charset="0"/>
                        </a:rPr>
                        <a:t>Total</a:t>
                      </a:r>
                    </a:p>
                  </a:txBody>
                  <a:tcPr marL="8214" marR="8214" marT="821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766927473"/>
                  </a:ext>
                </a:extLst>
              </a:tr>
              <a:tr h="56273">
                <a:tc>
                  <a:txBody>
                    <a:bodyPr/>
                    <a:lstStyle/>
                    <a:p>
                      <a:pPr algn="l" fontAlgn="b"/>
                      <a:r>
                        <a:rPr lang="en-US" sz="400" b="0" i="0" u="none" strike="noStrike">
                          <a:solidFill>
                            <a:srgbClr val="000000"/>
                          </a:solidFill>
                          <a:effectLst/>
                          <a:latin typeface="Calibri" panose="020F0502020204030204" pitchFamily="34" charset="0"/>
                        </a:rPr>
                        <a:t> </a:t>
                      </a:r>
                    </a:p>
                  </a:txBody>
                  <a:tcPr marL="8214" marR="8214" marT="8214" marB="0" anchor="b">
                    <a:lnL>
                      <a:noFill/>
                    </a:lnL>
                    <a:lnR>
                      <a:noFill/>
                    </a:lnR>
                    <a:lnT>
                      <a:noFill/>
                    </a:lnT>
                    <a:lnB>
                      <a:noFill/>
                    </a:lnB>
                    <a:solidFill>
                      <a:srgbClr val="FFFFFF"/>
                    </a:solidFill>
                  </a:tcPr>
                </a:tc>
                <a:tc>
                  <a:txBody>
                    <a:bodyPr/>
                    <a:lstStyle/>
                    <a:p>
                      <a:pPr algn="ctr" fontAlgn="b"/>
                      <a:r>
                        <a:rPr lang="en-US" sz="400" b="0" i="0" u="none" strike="noStrike">
                          <a:solidFill>
                            <a:srgbClr val="000000"/>
                          </a:solidFill>
                          <a:effectLst/>
                          <a:latin typeface="Calibri" panose="020F0502020204030204" pitchFamily="34" charset="0"/>
                        </a:rPr>
                        <a:t> </a:t>
                      </a:r>
                    </a:p>
                  </a:txBody>
                  <a:tcPr marL="8214" marR="8214" marT="821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400" b="0" i="0" u="none" strike="noStrike">
                          <a:solidFill>
                            <a:srgbClr val="000000"/>
                          </a:solidFill>
                          <a:effectLst/>
                          <a:latin typeface="Calibri" panose="020F0502020204030204" pitchFamily="34" charset="0"/>
                        </a:rPr>
                        <a:t> </a:t>
                      </a:r>
                    </a:p>
                  </a:txBody>
                  <a:tcPr marL="8214" marR="8214" marT="821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400" b="0" i="0" u="none" strike="noStrike">
                          <a:solidFill>
                            <a:srgbClr val="000000"/>
                          </a:solidFill>
                          <a:effectLst/>
                          <a:latin typeface="Calibri" panose="020F0502020204030204" pitchFamily="34" charset="0"/>
                        </a:rPr>
                        <a:t> </a:t>
                      </a:r>
                    </a:p>
                  </a:txBody>
                  <a:tcPr marL="8214" marR="8214" marT="821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400" b="0" i="0" u="none" strike="noStrike" dirty="0">
                          <a:solidFill>
                            <a:srgbClr val="000000"/>
                          </a:solidFill>
                          <a:effectLst/>
                          <a:latin typeface="Calibri" panose="020F0502020204030204" pitchFamily="34" charset="0"/>
                        </a:rPr>
                        <a:t> </a:t>
                      </a:r>
                    </a:p>
                  </a:txBody>
                  <a:tcPr marL="8214" marR="8214" marT="821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 xmlns:a16="http://schemas.microsoft.com/office/drawing/2014/main" val="2299343433"/>
                  </a:ext>
                </a:extLst>
              </a:tr>
              <a:tr h="164281">
                <a:tc>
                  <a:txBody>
                    <a:bodyPr/>
                    <a:lstStyle/>
                    <a:p>
                      <a:pPr algn="l" fontAlgn="b"/>
                      <a:r>
                        <a:rPr lang="en-US" sz="900" b="0" i="0" u="none" strike="noStrike">
                          <a:solidFill>
                            <a:srgbClr val="000000"/>
                          </a:solidFill>
                          <a:effectLst/>
                          <a:latin typeface="Calibri" panose="020F0502020204030204" pitchFamily="34" charset="0"/>
                        </a:rPr>
                        <a:t>Capesize</a:t>
                      </a:r>
                    </a:p>
                  </a:txBody>
                  <a:tcPr marL="8214" marR="8214" marT="8214" marB="0" anchor="b">
                    <a:lnL>
                      <a:noFill/>
                    </a:lnL>
                    <a:lnR>
                      <a:noFill/>
                    </a:lnR>
                    <a:lnT>
                      <a:noFill/>
                    </a:lnT>
                    <a:lnB>
                      <a:noFill/>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39</a:t>
                      </a:r>
                    </a:p>
                  </a:txBody>
                  <a:tcPr marL="8214" marR="8214" marT="8214" marB="0" anchor="b">
                    <a:lnL>
                      <a:noFill/>
                    </a:lnL>
                    <a:lnR>
                      <a:noFill/>
                    </a:lnR>
                    <a:lnT>
                      <a:noFill/>
                    </a:lnT>
                    <a:lnB>
                      <a:noFill/>
                    </a:lnB>
                    <a:solidFill>
                      <a:srgbClr val="FFFFFF"/>
                    </a:solidFill>
                  </a:tcPr>
                </a:tc>
                <a:tc>
                  <a:txBody>
                    <a:bodyPr/>
                    <a:lstStyle/>
                    <a:p>
                      <a:pPr algn="ctr" fontAlgn="b"/>
                      <a:r>
                        <a:rPr lang="en-US" sz="900" b="0" i="0" u="none" strike="noStrike" dirty="0" smtClean="0">
                          <a:solidFill>
                            <a:srgbClr val="000000"/>
                          </a:solidFill>
                          <a:effectLst/>
                          <a:latin typeface="Calibri" panose="020F0502020204030204" pitchFamily="34" charset="0"/>
                        </a:rPr>
                        <a:t>6</a:t>
                      </a:r>
                    </a:p>
                  </a:txBody>
                  <a:tcPr marL="8214" marR="8214" marT="8214" marB="0" anchor="b">
                    <a:lnL>
                      <a:noFill/>
                    </a:lnL>
                    <a:lnR>
                      <a:noFill/>
                    </a:lnR>
                    <a:lnT>
                      <a:noFill/>
                    </a:lnT>
                    <a:lnB>
                      <a:noFill/>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5</a:t>
                      </a:r>
                    </a:p>
                  </a:txBody>
                  <a:tcPr marL="8214" marR="8214" marT="8214" marB="0" anchor="b">
                    <a:lnL>
                      <a:noFill/>
                    </a:lnL>
                    <a:lnR>
                      <a:noFill/>
                    </a:lnR>
                    <a:lnT>
                      <a:noFill/>
                    </a:lnT>
                    <a:lnB>
                      <a:noFill/>
                    </a:lnB>
                    <a:solidFill>
                      <a:srgbClr val="FFFFFF"/>
                    </a:solidFill>
                  </a:tcPr>
                </a:tc>
                <a:tc>
                  <a:txBody>
                    <a:bodyPr/>
                    <a:lstStyle/>
                    <a:p>
                      <a:pPr algn="ctr" fontAlgn="b"/>
                      <a:r>
                        <a:rPr lang="en-US" sz="900" b="0" i="0" u="none" strike="noStrike" dirty="0" smtClean="0">
                          <a:solidFill>
                            <a:srgbClr val="000000"/>
                          </a:solidFill>
                          <a:effectLst/>
                          <a:latin typeface="Calibri" panose="020F0502020204030204" pitchFamily="34" charset="0"/>
                        </a:rPr>
                        <a:t>50</a:t>
                      </a:r>
                      <a:endParaRPr lang="en-US" sz="900" b="0" i="0" u="none" strike="noStrike" dirty="0">
                        <a:solidFill>
                          <a:srgbClr val="000000"/>
                        </a:solidFill>
                        <a:effectLst/>
                        <a:latin typeface="Calibri" panose="020F0502020204030204" pitchFamily="34" charset="0"/>
                      </a:endParaRPr>
                    </a:p>
                  </a:txBody>
                  <a:tcPr marL="8214" marR="8214" marT="8214" marB="0" anchor="b">
                    <a:lnL>
                      <a:noFill/>
                    </a:lnL>
                    <a:lnR>
                      <a:noFill/>
                    </a:lnR>
                    <a:lnT>
                      <a:noFill/>
                    </a:lnT>
                    <a:lnB>
                      <a:noFill/>
                    </a:lnB>
                    <a:solidFill>
                      <a:srgbClr val="FFFFFF"/>
                    </a:solidFill>
                  </a:tcPr>
                </a:tc>
                <a:extLst>
                  <a:ext uri="{0D108BD9-81ED-4DB2-BD59-A6C34878D82A}">
                    <a16:rowId xmlns="" xmlns:a16="http://schemas.microsoft.com/office/drawing/2014/main" val="848454497"/>
                  </a:ext>
                </a:extLst>
              </a:tr>
              <a:tr h="164281">
                <a:tc>
                  <a:txBody>
                    <a:bodyPr/>
                    <a:lstStyle/>
                    <a:p>
                      <a:pPr algn="l" fontAlgn="b"/>
                      <a:r>
                        <a:rPr lang="en-US" sz="900" b="0" i="0" u="none" strike="noStrike">
                          <a:solidFill>
                            <a:srgbClr val="000000"/>
                          </a:solidFill>
                          <a:effectLst/>
                          <a:latin typeface="Calibri" panose="020F0502020204030204" pitchFamily="34" charset="0"/>
                        </a:rPr>
                        <a:t>Post-Panamax</a:t>
                      </a:r>
                    </a:p>
                  </a:txBody>
                  <a:tcPr marL="8214" marR="8214" marT="8214" marB="0" anchor="b">
                    <a:lnL>
                      <a:noFill/>
                    </a:lnL>
                    <a:lnR>
                      <a:noFill/>
                    </a:lnR>
                    <a:lnT>
                      <a:noFill/>
                    </a:lnT>
                    <a:lnB>
                      <a:noFill/>
                    </a:lnB>
                    <a:solidFill>
                      <a:srgbClr val="D9E1F2"/>
                    </a:solidFill>
                  </a:tcPr>
                </a:tc>
                <a:tc>
                  <a:txBody>
                    <a:bodyPr/>
                    <a:lstStyle/>
                    <a:p>
                      <a:pPr algn="ctr" fontAlgn="b"/>
                      <a:r>
                        <a:rPr lang="en-US" sz="900" b="0" i="0" u="none" strike="noStrike">
                          <a:solidFill>
                            <a:srgbClr val="000000"/>
                          </a:solidFill>
                          <a:effectLst/>
                          <a:latin typeface="Calibri" panose="020F0502020204030204" pitchFamily="34" charset="0"/>
                        </a:rPr>
                        <a:t>3</a:t>
                      </a:r>
                    </a:p>
                  </a:txBody>
                  <a:tcPr marL="8214" marR="8214" marT="8214" marB="0" anchor="b">
                    <a:lnL>
                      <a:noFill/>
                    </a:lnL>
                    <a:lnR>
                      <a:noFill/>
                    </a:lnR>
                    <a:lnT>
                      <a:noFill/>
                    </a:lnT>
                    <a:lnB>
                      <a:noFill/>
                    </a:lnB>
                    <a:solidFill>
                      <a:srgbClr val="D9E1F2"/>
                    </a:solidFill>
                  </a:tcPr>
                </a:tc>
                <a:tc>
                  <a:txBody>
                    <a:bodyPr/>
                    <a:lstStyle/>
                    <a:p>
                      <a:pPr algn="ctr" fontAlgn="b"/>
                      <a:r>
                        <a:rPr lang="en-US" sz="900" b="0" i="0" u="none" strike="noStrike" dirty="0" smtClean="0">
                          <a:solidFill>
                            <a:srgbClr val="000000"/>
                          </a:solidFill>
                          <a:effectLst/>
                          <a:latin typeface="Calibri" panose="020F0502020204030204" pitchFamily="34" charset="0"/>
                        </a:rPr>
                        <a:t>-</a:t>
                      </a:r>
                      <a:endParaRPr lang="en-US" sz="900" b="0" i="0" u="none" strike="noStrike" dirty="0">
                        <a:solidFill>
                          <a:srgbClr val="000000"/>
                        </a:solidFill>
                        <a:effectLst/>
                        <a:latin typeface="Calibri" panose="020F0502020204030204" pitchFamily="34" charset="0"/>
                      </a:endParaRPr>
                    </a:p>
                  </a:txBody>
                  <a:tcPr marL="8214" marR="8214" marT="8214" marB="0" anchor="b">
                    <a:lnL>
                      <a:noFill/>
                    </a:lnL>
                    <a:lnR>
                      <a:noFill/>
                    </a:lnR>
                    <a:lnT>
                      <a:noFill/>
                    </a:lnT>
                    <a:lnB>
                      <a:noFill/>
                    </a:lnB>
                    <a:solidFill>
                      <a:srgbClr val="D9E1F2"/>
                    </a:solidFill>
                  </a:tcPr>
                </a:tc>
                <a:tc>
                  <a:txBody>
                    <a:bodyPr/>
                    <a:lstStyle/>
                    <a:p>
                      <a:pPr algn="ctr" fontAlgn="b"/>
                      <a:r>
                        <a:rPr lang="en-US" sz="900" b="0" i="0" u="none" strike="noStrike" dirty="0">
                          <a:solidFill>
                            <a:srgbClr val="000000"/>
                          </a:solidFill>
                          <a:effectLst/>
                          <a:latin typeface="Calibri" panose="020F0502020204030204" pitchFamily="34" charset="0"/>
                        </a:rPr>
                        <a:t>-</a:t>
                      </a:r>
                    </a:p>
                  </a:txBody>
                  <a:tcPr marL="8214" marR="8214" marT="8214" marB="0" anchor="b">
                    <a:lnL>
                      <a:noFill/>
                    </a:lnL>
                    <a:lnR>
                      <a:noFill/>
                    </a:lnR>
                    <a:lnT>
                      <a:noFill/>
                    </a:lnT>
                    <a:lnB>
                      <a:noFill/>
                    </a:lnB>
                    <a:solidFill>
                      <a:srgbClr val="D9E1F2"/>
                    </a:solidFill>
                  </a:tcPr>
                </a:tc>
                <a:tc>
                  <a:txBody>
                    <a:bodyPr/>
                    <a:lstStyle/>
                    <a:p>
                      <a:pPr algn="ctr" fontAlgn="b"/>
                      <a:r>
                        <a:rPr lang="en-US" sz="900" b="0" i="0" u="none" strike="noStrike" dirty="0" smtClean="0">
                          <a:solidFill>
                            <a:srgbClr val="000000"/>
                          </a:solidFill>
                          <a:effectLst/>
                          <a:latin typeface="Calibri" panose="020F0502020204030204" pitchFamily="34" charset="0"/>
                        </a:rPr>
                        <a:t>3</a:t>
                      </a:r>
                      <a:endParaRPr lang="en-US" sz="900" b="0" i="0" u="none" strike="noStrike" dirty="0">
                        <a:solidFill>
                          <a:srgbClr val="000000"/>
                        </a:solidFill>
                        <a:effectLst/>
                        <a:latin typeface="Calibri" panose="020F0502020204030204" pitchFamily="34" charset="0"/>
                      </a:endParaRPr>
                    </a:p>
                  </a:txBody>
                  <a:tcPr marL="8214" marR="8214" marT="8214" marB="0" anchor="b">
                    <a:lnL>
                      <a:noFill/>
                    </a:lnL>
                    <a:lnR>
                      <a:noFill/>
                    </a:lnR>
                    <a:lnT>
                      <a:noFill/>
                    </a:lnT>
                    <a:lnB>
                      <a:noFill/>
                    </a:lnB>
                    <a:solidFill>
                      <a:srgbClr val="D9E1F2"/>
                    </a:solidFill>
                  </a:tcPr>
                </a:tc>
                <a:extLst>
                  <a:ext uri="{0D108BD9-81ED-4DB2-BD59-A6C34878D82A}">
                    <a16:rowId xmlns="" xmlns:a16="http://schemas.microsoft.com/office/drawing/2014/main" val="1874251525"/>
                  </a:ext>
                </a:extLst>
              </a:tr>
              <a:tr h="164281">
                <a:tc>
                  <a:txBody>
                    <a:bodyPr/>
                    <a:lstStyle/>
                    <a:p>
                      <a:pPr algn="l" fontAlgn="b"/>
                      <a:r>
                        <a:rPr lang="en-US" sz="900" b="0" i="0" u="none" strike="noStrike">
                          <a:solidFill>
                            <a:srgbClr val="000000"/>
                          </a:solidFill>
                          <a:effectLst/>
                          <a:latin typeface="Calibri" panose="020F0502020204030204" pitchFamily="34" charset="0"/>
                        </a:rPr>
                        <a:t>Panamax</a:t>
                      </a:r>
                    </a:p>
                  </a:txBody>
                  <a:tcPr marL="8214" marR="8214" marT="8214" marB="0" anchor="b">
                    <a:lnL>
                      <a:noFill/>
                    </a:lnL>
                    <a:lnR>
                      <a:noFill/>
                    </a:lnR>
                    <a:lnT>
                      <a:noFill/>
                    </a:lnT>
                    <a:lnB>
                      <a:noFill/>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14</a:t>
                      </a:r>
                    </a:p>
                  </a:txBody>
                  <a:tcPr marL="8214" marR="8214" marT="8214" marB="0" anchor="b">
                    <a:lnL>
                      <a:noFill/>
                    </a:lnL>
                    <a:lnR>
                      <a:noFill/>
                    </a:lnR>
                    <a:lnT>
                      <a:noFill/>
                    </a:lnT>
                    <a:lnB>
                      <a:noFill/>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a:t>
                      </a:r>
                    </a:p>
                  </a:txBody>
                  <a:tcPr marL="8214" marR="8214" marT="8214" marB="0" anchor="b">
                    <a:lnL>
                      <a:noFill/>
                    </a:lnL>
                    <a:lnR>
                      <a:noFill/>
                    </a:lnR>
                    <a:lnT>
                      <a:noFill/>
                    </a:lnT>
                    <a:lnB>
                      <a:noFill/>
                    </a:lnB>
                    <a:solidFill>
                      <a:srgbClr val="FFFFFF"/>
                    </a:solidFill>
                  </a:tcPr>
                </a:tc>
                <a:tc>
                  <a:txBody>
                    <a:bodyPr/>
                    <a:lstStyle/>
                    <a:p>
                      <a:pPr algn="ctr" fontAlgn="b"/>
                      <a:r>
                        <a:rPr lang="en-US" sz="900" b="0" i="0" u="none" strike="noStrike" dirty="0" smtClean="0">
                          <a:solidFill>
                            <a:srgbClr val="000000"/>
                          </a:solidFill>
                          <a:effectLst/>
                          <a:latin typeface="Calibri" panose="020F0502020204030204" pitchFamily="34" charset="0"/>
                        </a:rPr>
                        <a:t>14</a:t>
                      </a:r>
                      <a:endParaRPr lang="en-US" sz="900" b="0" i="0" u="none" strike="noStrike" dirty="0">
                        <a:solidFill>
                          <a:srgbClr val="000000"/>
                        </a:solidFill>
                        <a:effectLst/>
                        <a:latin typeface="Calibri" panose="020F0502020204030204" pitchFamily="34" charset="0"/>
                      </a:endParaRPr>
                    </a:p>
                  </a:txBody>
                  <a:tcPr marL="8214" marR="8214" marT="8214" marB="0" anchor="b">
                    <a:lnL>
                      <a:noFill/>
                    </a:lnL>
                    <a:lnR>
                      <a:noFill/>
                    </a:lnR>
                    <a:lnT>
                      <a:noFill/>
                    </a:lnT>
                    <a:lnB>
                      <a:noFill/>
                    </a:lnB>
                    <a:solidFill>
                      <a:srgbClr val="FFFF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28</a:t>
                      </a:r>
                      <a:endParaRPr lang="en-US" sz="900" b="0" i="0" u="none" strike="noStrike" dirty="0">
                        <a:solidFill>
                          <a:srgbClr val="000000"/>
                        </a:solidFill>
                        <a:effectLst/>
                        <a:latin typeface="Calibri" panose="020F0502020204030204" pitchFamily="34" charset="0"/>
                      </a:endParaRPr>
                    </a:p>
                  </a:txBody>
                  <a:tcPr marL="8214" marR="8214" marT="8214" marB="0" anchor="b">
                    <a:lnL>
                      <a:noFill/>
                    </a:lnL>
                    <a:lnR>
                      <a:noFill/>
                    </a:lnR>
                    <a:lnT>
                      <a:noFill/>
                    </a:lnT>
                    <a:lnB>
                      <a:noFill/>
                    </a:lnB>
                    <a:solidFill>
                      <a:srgbClr val="FFFFFF"/>
                    </a:solidFill>
                  </a:tcPr>
                </a:tc>
                <a:extLst>
                  <a:ext uri="{0D108BD9-81ED-4DB2-BD59-A6C34878D82A}">
                    <a16:rowId xmlns="" xmlns:a16="http://schemas.microsoft.com/office/drawing/2014/main" val="978325117"/>
                  </a:ext>
                </a:extLst>
              </a:tr>
              <a:tr h="164281">
                <a:tc>
                  <a:txBody>
                    <a:bodyPr/>
                    <a:lstStyle/>
                    <a:p>
                      <a:pPr algn="l" fontAlgn="b"/>
                      <a:r>
                        <a:rPr lang="en-US" sz="900" b="0" i="0" u="none" strike="noStrike">
                          <a:solidFill>
                            <a:srgbClr val="000000"/>
                          </a:solidFill>
                          <a:effectLst/>
                          <a:latin typeface="Calibri" panose="020F0502020204030204" pitchFamily="34" charset="0"/>
                        </a:rPr>
                        <a:t>Iceclass Panamax</a:t>
                      </a:r>
                    </a:p>
                  </a:txBody>
                  <a:tcPr marL="8214" marR="8214" marT="8214" marB="0" anchor="b">
                    <a:lnL>
                      <a:noFill/>
                    </a:lnL>
                    <a:lnR>
                      <a:noFill/>
                    </a:lnR>
                    <a:lnT>
                      <a:noFill/>
                    </a:lnT>
                    <a:lnB>
                      <a:noFill/>
                    </a:lnB>
                    <a:solidFill>
                      <a:srgbClr val="D9E1F2"/>
                    </a:solidFill>
                  </a:tcPr>
                </a:tc>
                <a:tc>
                  <a:txBody>
                    <a:bodyPr/>
                    <a:lstStyle/>
                    <a:p>
                      <a:pPr algn="ctr" fontAlgn="b"/>
                      <a:r>
                        <a:rPr lang="en-US" sz="900" b="0" i="0" u="none" strike="noStrike">
                          <a:solidFill>
                            <a:srgbClr val="000000"/>
                          </a:solidFill>
                          <a:effectLst/>
                          <a:latin typeface="Calibri" panose="020F0502020204030204" pitchFamily="34" charset="0"/>
                        </a:rPr>
                        <a:t>12</a:t>
                      </a:r>
                    </a:p>
                  </a:txBody>
                  <a:tcPr marL="8214" marR="8214" marT="8214" marB="0" anchor="b">
                    <a:lnL>
                      <a:noFill/>
                    </a:lnL>
                    <a:lnR>
                      <a:noFill/>
                    </a:lnR>
                    <a:lnT>
                      <a:noFill/>
                    </a:lnT>
                    <a:lnB>
                      <a:noFill/>
                    </a:lnB>
                    <a:solidFill>
                      <a:srgbClr val="D9E1F2"/>
                    </a:solidFill>
                  </a:tcPr>
                </a:tc>
                <a:tc>
                  <a:txBody>
                    <a:bodyPr/>
                    <a:lstStyle/>
                    <a:p>
                      <a:pPr algn="ctr" fontAlgn="b"/>
                      <a:r>
                        <a:rPr lang="en-US" sz="900" b="0" i="0" u="none" strike="noStrike">
                          <a:solidFill>
                            <a:srgbClr val="000000"/>
                          </a:solidFill>
                          <a:effectLst/>
                          <a:latin typeface="Calibri" panose="020F0502020204030204" pitchFamily="34" charset="0"/>
                        </a:rPr>
                        <a:t>-</a:t>
                      </a:r>
                    </a:p>
                  </a:txBody>
                  <a:tcPr marL="8214" marR="8214" marT="8214" marB="0" anchor="b">
                    <a:lnL>
                      <a:noFill/>
                    </a:lnL>
                    <a:lnR>
                      <a:noFill/>
                    </a:lnR>
                    <a:lnT>
                      <a:noFill/>
                    </a:lnT>
                    <a:lnB>
                      <a:noFill/>
                    </a:lnB>
                    <a:solidFill>
                      <a:srgbClr val="D9E1F2"/>
                    </a:solidFill>
                  </a:tcPr>
                </a:tc>
                <a:tc>
                  <a:txBody>
                    <a:bodyPr/>
                    <a:lstStyle/>
                    <a:p>
                      <a:pPr algn="ctr" fontAlgn="b"/>
                      <a:r>
                        <a:rPr lang="en-US" sz="900" b="0" i="0" u="none" strike="noStrike">
                          <a:solidFill>
                            <a:srgbClr val="000000"/>
                          </a:solidFill>
                          <a:effectLst/>
                          <a:latin typeface="Calibri" panose="020F0502020204030204" pitchFamily="34" charset="0"/>
                        </a:rPr>
                        <a:t>-</a:t>
                      </a:r>
                    </a:p>
                  </a:txBody>
                  <a:tcPr marL="8214" marR="8214" marT="8214" marB="0" anchor="b">
                    <a:lnL>
                      <a:noFill/>
                    </a:lnL>
                    <a:lnR>
                      <a:noFill/>
                    </a:lnR>
                    <a:lnT>
                      <a:noFill/>
                    </a:lnT>
                    <a:lnB>
                      <a:noFill/>
                    </a:lnB>
                    <a:solidFill>
                      <a:srgbClr val="D9E1F2"/>
                    </a:solidFill>
                  </a:tcPr>
                </a:tc>
                <a:tc>
                  <a:txBody>
                    <a:bodyPr/>
                    <a:lstStyle/>
                    <a:p>
                      <a:pPr algn="ctr" fontAlgn="b"/>
                      <a:r>
                        <a:rPr lang="en-US" sz="900" b="0" i="0" u="none" strike="noStrike">
                          <a:solidFill>
                            <a:srgbClr val="000000"/>
                          </a:solidFill>
                          <a:effectLst/>
                          <a:latin typeface="Calibri" panose="020F0502020204030204" pitchFamily="34" charset="0"/>
                        </a:rPr>
                        <a:t>12</a:t>
                      </a:r>
                    </a:p>
                  </a:txBody>
                  <a:tcPr marL="8214" marR="8214" marT="8214" marB="0" anchor="b">
                    <a:lnL>
                      <a:noFill/>
                    </a:lnL>
                    <a:lnR>
                      <a:noFill/>
                    </a:lnR>
                    <a:lnT>
                      <a:noFill/>
                    </a:lnT>
                    <a:lnB>
                      <a:noFill/>
                    </a:lnB>
                    <a:solidFill>
                      <a:srgbClr val="D9E1F2"/>
                    </a:solidFill>
                  </a:tcPr>
                </a:tc>
                <a:extLst>
                  <a:ext uri="{0D108BD9-81ED-4DB2-BD59-A6C34878D82A}">
                    <a16:rowId xmlns="" xmlns:a16="http://schemas.microsoft.com/office/drawing/2014/main" val="2560360832"/>
                  </a:ext>
                </a:extLst>
              </a:tr>
              <a:tr h="164281">
                <a:tc>
                  <a:txBody>
                    <a:bodyPr/>
                    <a:lstStyle/>
                    <a:p>
                      <a:pPr algn="l" fontAlgn="b"/>
                      <a:r>
                        <a:rPr lang="en-US" sz="900" b="0" i="0" u="none" strike="noStrike">
                          <a:solidFill>
                            <a:srgbClr val="000000"/>
                          </a:solidFill>
                          <a:effectLst/>
                          <a:latin typeface="Calibri" panose="020F0502020204030204" pitchFamily="34" charset="0"/>
                        </a:rPr>
                        <a:t>Ultramax</a:t>
                      </a:r>
                    </a:p>
                  </a:txBody>
                  <a:tcPr marL="8214" marR="8214" marT="8214" marB="0" anchor="b">
                    <a:lnL>
                      <a:noFill/>
                    </a:lnL>
                    <a:lnR>
                      <a:noFill/>
                    </a:lnR>
                    <a:lnT>
                      <a:noFill/>
                    </a:lnT>
                    <a:lnB>
                      <a:noFill/>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9</a:t>
                      </a:r>
                    </a:p>
                  </a:txBody>
                  <a:tcPr marL="8214" marR="8214" marT="8214" marB="0" anchor="b">
                    <a:lnL>
                      <a:noFill/>
                    </a:lnL>
                    <a:lnR>
                      <a:noFill/>
                    </a:lnR>
                    <a:lnT>
                      <a:noFill/>
                    </a:lnT>
                    <a:lnB>
                      <a:noFill/>
                    </a:lnB>
                    <a:solidFill>
                      <a:srgbClr val="FFFFFF"/>
                    </a:solidFill>
                  </a:tcPr>
                </a:tc>
                <a:tc>
                  <a:txBody>
                    <a:bodyPr/>
                    <a:lstStyle/>
                    <a:p>
                      <a:pPr algn="ctr" fontAlgn="b"/>
                      <a:r>
                        <a:rPr lang="en-US" sz="900" b="0" i="0" u="none" strike="noStrike" dirty="0">
                          <a:solidFill>
                            <a:srgbClr val="000000"/>
                          </a:solidFill>
                          <a:effectLst/>
                          <a:latin typeface="Calibri" panose="020F0502020204030204" pitchFamily="34" charset="0"/>
                        </a:rPr>
                        <a:t>-</a:t>
                      </a:r>
                    </a:p>
                  </a:txBody>
                  <a:tcPr marL="8214" marR="8214" marT="8214" marB="0" anchor="b">
                    <a:lnL>
                      <a:noFill/>
                    </a:lnL>
                    <a:lnR>
                      <a:noFill/>
                    </a:lnR>
                    <a:lnT>
                      <a:noFill/>
                    </a:lnT>
                    <a:lnB>
                      <a:noFill/>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9</a:t>
                      </a:r>
                    </a:p>
                  </a:txBody>
                  <a:tcPr marL="8214" marR="8214" marT="8214" marB="0" anchor="b">
                    <a:lnL>
                      <a:noFill/>
                    </a:lnL>
                    <a:lnR>
                      <a:noFill/>
                    </a:lnR>
                    <a:lnT>
                      <a:noFill/>
                    </a:lnT>
                    <a:lnB>
                      <a:noFill/>
                    </a:lnB>
                    <a:solidFill>
                      <a:srgbClr val="FFFFFF"/>
                    </a:solidFill>
                  </a:tcPr>
                </a:tc>
                <a:tc>
                  <a:txBody>
                    <a:bodyPr/>
                    <a:lstStyle/>
                    <a:p>
                      <a:pPr algn="ctr" fontAlgn="b"/>
                      <a:r>
                        <a:rPr lang="en-US" sz="900" b="0" i="0" u="none" strike="noStrike" dirty="0">
                          <a:solidFill>
                            <a:srgbClr val="000000"/>
                          </a:solidFill>
                          <a:effectLst/>
                          <a:latin typeface="Calibri" panose="020F0502020204030204" pitchFamily="34" charset="0"/>
                        </a:rPr>
                        <a:t>18</a:t>
                      </a:r>
                    </a:p>
                  </a:txBody>
                  <a:tcPr marL="8214" marR="8214" marT="8214" marB="0" anchor="b">
                    <a:lnL>
                      <a:noFill/>
                    </a:lnL>
                    <a:lnR>
                      <a:noFill/>
                    </a:lnR>
                    <a:lnT>
                      <a:noFill/>
                    </a:lnT>
                    <a:lnB>
                      <a:noFill/>
                    </a:lnB>
                    <a:solidFill>
                      <a:srgbClr val="FFFFFF"/>
                    </a:solidFill>
                  </a:tcPr>
                </a:tc>
                <a:extLst>
                  <a:ext uri="{0D108BD9-81ED-4DB2-BD59-A6C34878D82A}">
                    <a16:rowId xmlns="" xmlns:a16="http://schemas.microsoft.com/office/drawing/2014/main" val="495384233"/>
                  </a:ext>
                </a:extLst>
              </a:tr>
              <a:tr h="164281">
                <a:tc>
                  <a:txBody>
                    <a:bodyPr/>
                    <a:lstStyle/>
                    <a:p>
                      <a:pPr algn="l" fontAlgn="b"/>
                      <a:r>
                        <a:rPr lang="en-US" sz="900" b="0" i="0" u="none" strike="noStrike">
                          <a:solidFill>
                            <a:srgbClr val="000000"/>
                          </a:solidFill>
                          <a:effectLst/>
                          <a:latin typeface="Calibri" panose="020F0502020204030204" pitchFamily="34" charset="0"/>
                        </a:rPr>
                        <a:t>Handysize</a:t>
                      </a:r>
                    </a:p>
                  </a:txBody>
                  <a:tcPr marL="8214" marR="8214" marT="8214" marB="0" anchor="b">
                    <a:lnL>
                      <a:noFill/>
                    </a:lnL>
                    <a:lnR>
                      <a:noFill/>
                    </a:lnR>
                    <a:lnT>
                      <a:noFill/>
                    </a:lnT>
                    <a:lnB>
                      <a:noFill/>
                    </a:lnB>
                    <a:solidFill>
                      <a:srgbClr val="D9E1F2"/>
                    </a:solidFill>
                  </a:tcPr>
                </a:tc>
                <a:tc>
                  <a:txBody>
                    <a:bodyPr/>
                    <a:lstStyle/>
                    <a:p>
                      <a:pPr algn="ctr" fontAlgn="b"/>
                      <a:r>
                        <a:rPr lang="en-US" sz="900" b="0" i="0" u="none" strike="noStrike">
                          <a:solidFill>
                            <a:srgbClr val="000000"/>
                          </a:solidFill>
                          <a:effectLst/>
                          <a:latin typeface="Calibri" panose="020F0502020204030204" pitchFamily="34" charset="0"/>
                        </a:rPr>
                        <a:t>-</a:t>
                      </a:r>
                    </a:p>
                  </a:txBody>
                  <a:tcPr marL="8214" marR="8214" marT="8214" marB="0" anchor="b">
                    <a:lnL>
                      <a:noFill/>
                    </a:lnL>
                    <a:lnR>
                      <a:noFill/>
                    </a:lnR>
                    <a:lnT>
                      <a:noFill/>
                    </a:lnT>
                    <a:lnB>
                      <a:noFill/>
                    </a:lnB>
                    <a:solidFill>
                      <a:srgbClr val="D9E1F2"/>
                    </a:solidFill>
                  </a:tcPr>
                </a:tc>
                <a:tc>
                  <a:txBody>
                    <a:bodyPr/>
                    <a:lstStyle/>
                    <a:p>
                      <a:pPr algn="ctr" fontAlgn="b"/>
                      <a:r>
                        <a:rPr lang="en-US" sz="900" b="0" i="0" u="none" strike="noStrike">
                          <a:solidFill>
                            <a:srgbClr val="000000"/>
                          </a:solidFill>
                          <a:effectLst/>
                          <a:latin typeface="Calibri" panose="020F0502020204030204" pitchFamily="34" charset="0"/>
                        </a:rPr>
                        <a:t>-</a:t>
                      </a:r>
                    </a:p>
                  </a:txBody>
                  <a:tcPr marL="8214" marR="8214" marT="8214" marB="0" anchor="b">
                    <a:lnL>
                      <a:noFill/>
                    </a:lnL>
                    <a:lnR>
                      <a:noFill/>
                    </a:lnR>
                    <a:lnT>
                      <a:noFill/>
                    </a:lnT>
                    <a:lnB>
                      <a:noFill/>
                    </a:lnB>
                    <a:solidFill>
                      <a:srgbClr val="D9E1F2"/>
                    </a:solidFill>
                  </a:tcPr>
                </a:tc>
                <a:tc>
                  <a:txBody>
                    <a:bodyPr/>
                    <a:lstStyle/>
                    <a:p>
                      <a:pPr algn="ctr" fontAlgn="b"/>
                      <a:r>
                        <a:rPr lang="en-US" sz="900" b="0" i="0" u="none" strike="noStrike">
                          <a:solidFill>
                            <a:srgbClr val="000000"/>
                          </a:solidFill>
                          <a:effectLst/>
                          <a:latin typeface="Calibri" panose="020F0502020204030204" pitchFamily="34" charset="0"/>
                        </a:rPr>
                        <a:t>7</a:t>
                      </a:r>
                    </a:p>
                  </a:txBody>
                  <a:tcPr marL="8214" marR="8214" marT="8214" marB="0" anchor="b">
                    <a:lnL>
                      <a:noFill/>
                    </a:lnL>
                    <a:lnR>
                      <a:noFill/>
                    </a:lnR>
                    <a:lnT>
                      <a:noFill/>
                    </a:lnT>
                    <a:lnB>
                      <a:noFill/>
                    </a:lnB>
                    <a:solidFill>
                      <a:srgbClr val="D9E1F2"/>
                    </a:solidFill>
                  </a:tcPr>
                </a:tc>
                <a:tc>
                  <a:txBody>
                    <a:bodyPr/>
                    <a:lstStyle/>
                    <a:p>
                      <a:pPr algn="ctr" fontAlgn="b"/>
                      <a:r>
                        <a:rPr lang="en-US" sz="900" b="0" i="0" u="none" strike="noStrike">
                          <a:solidFill>
                            <a:srgbClr val="000000"/>
                          </a:solidFill>
                          <a:effectLst/>
                          <a:latin typeface="Calibri" panose="020F0502020204030204" pitchFamily="34" charset="0"/>
                        </a:rPr>
                        <a:t>7</a:t>
                      </a:r>
                    </a:p>
                  </a:txBody>
                  <a:tcPr marL="8214" marR="8214" marT="8214" marB="0" anchor="b">
                    <a:lnL>
                      <a:noFill/>
                    </a:lnL>
                    <a:lnR>
                      <a:noFill/>
                    </a:lnR>
                    <a:lnT>
                      <a:noFill/>
                    </a:lnT>
                    <a:lnB>
                      <a:noFill/>
                    </a:lnB>
                    <a:solidFill>
                      <a:srgbClr val="D9E1F2"/>
                    </a:solidFill>
                  </a:tcPr>
                </a:tc>
                <a:extLst>
                  <a:ext uri="{0D108BD9-81ED-4DB2-BD59-A6C34878D82A}">
                    <a16:rowId xmlns="" xmlns:a16="http://schemas.microsoft.com/office/drawing/2014/main" val="2506704816"/>
                  </a:ext>
                </a:extLst>
              </a:tr>
              <a:tr h="164281">
                <a:tc>
                  <a:txBody>
                    <a:bodyPr/>
                    <a:lstStyle/>
                    <a:p>
                      <a:pPr algn="l" fontAlgn="b"/>
                      <a:r>
                        <a:rPr lang="en-US" sz="900" b="0" i="0" u="none" strike="noStrike">
                          <a:solidFill>
                            <a:srgbClr val="000000"/>
                          </a:solidFill>
                          <a:effectLst/>
                          <a:latin typeface="Calibri" panose="020F0502020204030204" pitchFamily="34" charset="0"/>
                        </a:rPr>
                        <a:t>Container</a:t>
                      </a:r>
                    </a:p>
                  </a:txBody>
                  <a:tcPr marL="8214" marR="8214" marT="8214" marB="0" anchor="b">
                    <a:lnL>
                      <a:noFill/>
                    </a:lnL>
                    <a:lnR>
                      <a:noFill/>
                    </a:lnR>
                    <a:lnT>
                      <a:noFill/>
                    </a:lnT>
                    <a:lnB>
                      <a:noFill/>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a:t>
                      </a:r>
                    </a:p>
                  </a:txBody>
                  <a:tcPr marL="8214" marR="8214" marT="8214" marB="0" anchor="b">
                    <a:lnL>
                      <a:noFill/>
                    </a:lnL>
                    <a:lnR>
                      <a:noFill/>
                    </a:lnR>
                    <a:lnT>
                      <a:noFill/>
                    </a:lnT>
                    <a:lnB>
                      <a:noFill/>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a:t>
                      </a:r>
                    </a:p>
                  </a:txBody>
                  <a:tcPr marL="8214" marR="8214" marT="8214" marB="0" anchor="b">
                    <a:lnL>
                      <a:noFill/>
                    </a:lnL>
                    <a:lnR>
                      <a:noFill/>
                    </a:lnR>
                    <a:lnT>
                      <a:noFill/>
                    </a:lnT>
                    <a:lnB>
                      <a:noFill/>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9</a:t>
                      </a:r>
                    </a:p>
                  </a:txBody>
                  <a:tcPr marL="8214" marR="8214" marT="8214" marB="0" anchor="b">
                    <a:lnL>
                      <a:noFill/>
                    </a:lnL>
                    <a:lnR>
                      <a:noFill/>
                    </a:lnR>
                    <a:lnT>
                      <a:noFill/>
                    </a:lnT>
                    <a:lnB>
                      <a:noFill/>
                    </a:lnB>
                    <a:solidFill>
                      <a:srgbClr val="FFFFFF"/>
                    </a:solidFill>
                  </a:tcPr>
                </a:tc>
                <a:tc>
                  <a:txBody>
                    <a:bodyPr/>
                    <a:lstStyle/>
                    <a:p>
                      <a:pPr algn="ctr" fontAlgn="b"/>
                      <a:r>
                        <a:rPr lang="en-US" sz="900" b="0" i="0" u="none" strike="noStrike" dirty="0">
                          <a:solidFill>
                            <a:srgbClr val="000000"/>
                          </a:solidFill>
                          <a:effectLst/>
                          <a:latin typeface="Calibri" panose="020F0502020204030204" pitchFamily="34" charset="0"/>
                        </a:rPr>
                        <a:t>9</a:t>
                      </a:r>
                    </a:p>
                  </a:txBody>
                  <a:tcPr marL="8214" marR="8214" marT="8214" marB="0" anchor="b">
                    <a:lnL>
                      <a:noFill/>
                    </a:lnL>
                    <a:lnR>
                      <a:noFill/>
                    </a:lnR>
                    <a:lnT>
                      <a:noFill/>
                    </a:lnT>
                    <a:lnB>
                      <a:noFill/>
                    </a:lnB>
                    <a:solidFill>
                      <a:srgbClr val="FFFFFF"/>
                    </a:solidFill>
                  </a:tcPr>
                </a:tc>
                <a:extLst>
                  <a:ext uri="{0D108BD9-81ED-4DB2-BD59-A6C34878D82A}">
                    <a16:rowId xmlns="" xmlns:a16="http://schemas.microsoft.com/office/drawing/2014/main" val="1574756342"/>
                  </a:ext>
                </a:extLst>
              </a:tr>
              <a:tr h="0">
                <a:tc>
                  <a:txBody>
                    <a:bodyPr/>
                    <a:lstStyle/>
                    <a:p>
                      <a:pPr algn="l" fontAlgn="b"/>
                      <a:r>
                        <a:rPr lang="en-US" sz="400" b="0" i="0" u="none" strike="noStrike">
                          <a:solidFill>
                            <a:srgbClr val="000000"/>
                          </a:solidFill>
                          <a:effectLst/>
                          <a:latin typeface="Calibri" panose="020F0502020204030204" pitchFamily="34" charset="0"/>
                        </a:rPr>
                        <a:t> </a:t>
                      </a:r>
                    </a:p>
                  </a:txBody>
                  <a:tcPr marL="8214" marR="8214" marT="8214" marB="0" anchor="b">
                    <a:lnL>
                      <a:noFill/>
                    </a:lnL>
                    <a:lnR>
                      <a:noFill/>
                    </a:lnR>
                    <a:lnT>
                      <a:noFill/>
                    </a:lnT>
                    <a:lnB>
                      <a:noFill/>
                    </a:lnB>
                    <a:solidFill>
                      <a:srgbClr val="FFFFFF"/>
                    </a:solidFill>
                  </a:tcPr>
                </a:tc>
                <a:tc>
                  <a:txBody>
                    <a:bodyPr/>
                    <a:lstStyle/>
                    <a:p>
                      <a:pPr algn="ctr" fontAlgn="b"/>
                      <a:r>
                        <a:rPr lang="en-US" sz="400" b="0" i="0" u="none" strike="noStrike">
                          <a:solidFill>
                            <a:srgbClr val="000000"/>
                          </a:solidFill>
                          <a:effectLst/>
                          <a:latin typeface="Calibri" panose="020F0502020204030204" pitchFamily="34" charset="0"/>
                        </a:rPr>
                        <a:t> </a:t>
                      </a:r>
                    </a:p>
                  </a:txBody>
                  <a:tcPr marL="8214" marR="8214" marT="821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400" b="0" i="0" u="none" strike="noStrike">
                          <a:solidFill>
                            <a:srgbClr val="000000"/>
                          </a:solidFill>
                          <a:effectLst/>
                          <a:latin typeface="Calibri" panose="020F0502020204030204" pitchFamily="34" charset="0"/>
                        </a:rPr>
                        <a:t> </a:t>
                      </a:r>
                    </a:p>
                  </a:txBody>
                  <a:tcPr marL="8214" marR="8214" marT="821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400" b="0" i="0" u="none" strike="noStrike">
                          <a:solidFill>
                            <a:srgbClr val="000000"/>
                          </a:solidFill>
                          <a:effectLst/>
                          <a:latin typeface="Calibri" panose="020F0502020204030204" pitchFamily="34" charset="0"/>
                        </a:rPr>
                        <a:t> </a:t>
                      </a:r>
                    </a:p>
                  </a:txBody>
                  <a:tcPr marL="8214" marR="8214" marT="821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400" b="0" i="0" u="none" strike="noStrike" dirty="0">
                          <a:solidFill>
                            <a:srgbClr val="000000"/>
                          </a:solidFill>
                          <a:effectLst/>
                          <a:latin typeface="Calibri" panose="020F0502020204030204" pitchFamily="34" charset="0"/>
                        </a:rPr>
                        <a:t> </a:t>
                      </a:r>
                    </a:p>
                  </a:txBody>
                  <a:tcPr marL="8214" marR="8214" marT="821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319054174"/>
                  </a:ext>
                </a:extLst>
              </a:tr>
              <a:tr h="164281">
                <a:tc>
                  <a:txBody>
                    <a:bodyPr/>
                    <a:lstStyle/>
                    <a:p>
                      <a:pPr algn="l" fontAlgn="b"/>
                      <a:r>
                        <a:rPr lang="en-US" sz="900" b="1" i="0" u="none" strike="noStrike">
                          <a:solidFill>
                            <a:srgbClr val="000000"/>
                          </a:solidFill>
                          <a:effectLst/>
                          <a:latin typeface="Calibri" panose="020F0502020204030204" pitchFamily="34" charset="0"/>
                        </a:rPr>
                        <a:t>Total</a:t>
                      </a:r>
                    </a:p>
                  </a:txBody>
                  <a:tcPr marL="8214" marR="8214" marT="8214" marB="0" anchor="b">
                    <a:lnL>
                      <a:noFill/>
                    </a:lnL>
                    <a:lnR>
                      <a:noFill/>
                    </a:lnR>
                    <a:lnT>
                      <a:noFill/>
                    </a:lnT>
                    <a:lnB>
                      <a:noFill/>
                    </a:lnB>
                    <a:solidFill>
                      <a:srgbClr val="FFFFFF"/>
                    </a:solidFill>
                  </a:tcPr>
                </a:tc>
                <a:tc>
                  <a:txBody>
                    <a:bodyPr/>
                    <a:lstStyle/>
                    <a:p>
                      <a:pPr algn="ctr" fontAlgn="b"/>
                      <a:r>
                        <a:rPr lang="en-US" sz="900" b="1" i="0" u="none" strike="noStrike">
                          <a:solidFill>
                            <a:srgbClr val="000000"/>
                          </a:solidFill>
                          <a:effectLst/>
                          <a:latin typeface="Calibri" panose="020F0502020204030204" pitchFamily="34" charset="0"/>
                        </a:rPr>
                        <a:t>77</a:t>
                      </a:r>
                    </a:p>
                  </a:txBody>
                  <a:tcPr marL="8214" marR="8214" marT="821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900" b="1" i="0" u="none" strike="noStrike">
                          <a:solidFill>
                            <a:srgbClr val="000000"/>
                          </a:solidFill>
                          <a:effectLst/>
                          <a:latin typeface="Calibri" panose="020F0502020204030204" pitchFamily="34" charset="0"/>
                        </a:rPr>
                        <a:t>6</a:t>
                      </a:r>
                    </a:p>
                  </a:txBody>
                  <a:tcPr marL="8214" marR="8214" marT="821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900" b="1" i="0" u="none" strike="noStrike" dirty="0" smtClean="0">
                          <a:solidFill>
                            <a:srgbClr val="000000"/>
                          </a:solidFill>
                          <a:effectLst/>
                          <a:latin typeface="Calibri" panose="020F0502020204030204" pitchFamily="34" charset="0"/>
                        </a:rPr>
                        <a:t>44</a:t>
                      </a:r>
                      <a:endParaRPr lang="en-US" sz="900" b="1" i="0" u="none" strike="noStrike" dirty="0">
                        <a:solidFill>
                          <a:srgbClr val="000000"/>
                        </a:solidFill>
                        <a:effectLst/>
                        <a:latin typeface="Calibri" panose="020F0502020204030204" pitchFamily="34" charset="0"/>
                      </a:endParaRPr>
                    </a:p>
                  </a:txBody>
                  <a:tcPr marL="8214" marR="8214" marT="821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900" b="1" i="0" u="none" strike="noStrike" dirty="0" smtClean="0">
                          <a:solidFill>
                            <a:srgbClr val="000000"/>
                          </a:solidFill>
                          <a:effectLst/>
                          <a:latin typeface="Calibri" panose="020F0502020204030204" pitchFamily="34" charset="0"/>
                        </a:rPr>
                        <a:t>127</a:t>
                      </a:r>
                      <a:endParaRPr lang="en-US" sz="900" b="1" i="0" u="none" strike="noStrike" dirty="0">
                        <a:solidFill>
                          <a:srgbClr val="000000"/>
                        </a:solidFill>
                        <a:effectLst/>
                        <a:latin typeface="Calibri" panose="020F0502020204030204" pitchFamily="34" charset="0"/>
                      </a:endParaRPr>
                    </a:p>
                  </a:txBody>
                  <a:tcPr marL="8214" marR="8214" marT="821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 xmlns:a16="http://schemas.microsoft.com/office/drawing/2014/main" val="1927300966"/>
                  </a:ext>
                </a:extLst>
              </a:tr>
            </a:tbl>
          </a:graphicData>
        </a:graphic>
      </p:graphicFrame>
    </p:spTree>
    <p:extLst>
      <p:ext uri="{BB962C8B-B14F-4D97-AF65-F5344CB8AC3E}">
        <p14:creationId xmlns:p14="http://schemas.microsoft.com/office/powerpoint/2010/main" val="2673872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5D02E293-BDA3-4D5A-86B5-D894051D440B}" type="slidenum">
              <a:rPr lang="en-GB" smtClean="0"/>
              <a:pPr>
                <a:defRPr/>
              </a:pPr>
              <a:t>9</a:t>
            </a:fld>
            <a:endParaRPr lang="en-GB"/>
          </a:p>
        </p:txBody>
      </p:sp>
      <p:sp>
        <p:nvSpPr>
          <p:cNvPr id="10" name="Content Placeholder 2"/>
          <p:cNvSpPr>
            <a:spLocks noGrp="1"/>
          </p:cNvSpPr>
          <p:nvPr>
            <p:ph idx="1"/>
          </p:nvPr>
        </p:nvSpPr>
        <p:spPr>
          <a:xfrm>
            <a:off x="521208" y="1596906"/>
            <a:ext cx="7698867" cy="1508105"/>
          </a:xfrm>
        </p:spPr>
        <p:txBody>
          <a:bodyPr wrap="square">
            <a:spAutoFit/>
          </a:bodyPr>
          <a:lstStyle/>
          <a:p>
            <a:pPr marL="171450" lvl="1" indent="-171450">
              <a:spcBef>
                <a:spcPts val="600"/>
              </a:spcBef>
              <a:buClr>
                <a:srgbClr val="FFC000"/>
              </a:buClr>
              <a:buFont typeface="Wingdings" panose="05000000000000000000" pitchFamily="2" charset="2"/>
              <a:buChar char="§"/>
            </a:pPr>
            <a:r>
              <a:rPr lang="en-GB" sz="1300" dirty="0">
                <a:solidFill>
                  <a:schemeClr val="tx1"/>
                </a:solidFill>
              </a:rPr>
              <a:t>Costs spread out over owned and managed fleet of 125+ vessels</a:t>
            </a:r>
          </a:p>
          <a:p>
            <a:pPr marL="171450" lvl="1" indent="-171450">
              <a:spcBef>
                <a:spcPts val="600"/>
              </a:spcBef>
              <a:buClr>
                <a:srgbClr val="FFC000"/>
              </a:buClr>
              <a:buFont typeface="Wingdings" panose="05000000000000000000" pitchFamily="2" charset="2"/>
              <a:buChar char="§"/>
            </a:pPr>
            <a:r>
              <a:rPr lang="en-GB" sz="1300" dirty="0">
                <a:solidFill>
                  <a:schemeClr val="tx1"/>
                </a:solidFill>
              </a:rPr>
              <a:t>Lean organisation and outsourcing of ship management to leading ship management companies</a:t>
            </a:r>
          </a:p>
          <a:p>
            <a:pPr marL="171450" lvl="1" indent="-171450">
              <a:spcBef>
                <a:spcPts val="600"/>
              </a:spcBef>
              <a:buClr>
                <a:srgbClr val="FFC000"/>
              </a:buClr>
              <a:buFont typeface="Wingdings" panose="05000000000000000000" pitchFamily="2" charset="2"/>
              <a:buChar char="§"/>
            </a:pPr>
            <a:r>
              <a:rPr lang="en-GB" sz="1300" dirty="0">
                <a:solidFill>
                  <a:schemeClr val="tx1"/>
                </a:solidFill>
              </a:rPr>
              <a:t>Fully-burdened </a:t>
            </a:r>
            <a:r>
              <a:rPr lang="en-GB" sz="1300" dirty="0" err="1">
                <a:solidFill>
                  <a:schemeClr val="tx1"/>
                </a:solidFill>
              </a:rPr>
              <a:t>Opex</a:t>
            </a:r>
            <a:r>
              <a:rPr lang="en-GB" sz="1300" dirty="0">
                <a:solidFill>
                  <a:schemeClr val="tx1"/>
                </a:solidFill>
              </a:rPr>
              <a:t> includes dry docking and management fees</a:t>
            </a:r>
          </a:p>
          <a:p>
            <a:pPr marL="171450" lvl="1" indent="-171450">
              <a:spcBef>
                <a:spcPts val="600"/>
              </a:spcBef>
              <a:buClr>
                <a:srgbClr val="FFC000"/>
              </a:buClr>
              <a:buFont typeface="Wingdings" panose="05000000000000000000" pitchFamily="2" charset="2"/>
              <a:buChar char="§"/>
            </a:pPr>
            <a:r>
              <a:rPr lang="en-GB" sz="1300" dirty="0">
                <a:solidFill>
                  <a:schemeClr val="tx1"/>
                </a:solidFill>
              </a:rPr>
              <a:t>One vessel dry docked in Q1 2016 and two in Q3 2016; no vessels dry docked in Q4 2016</a:t>
            </a:r>
            <a:endParaRPr lang="en-GB" sz="1200" i="1" dirty="0">
              <a:solidFill>
                <a:schemeClr val="tx1"/>
              </a:solidFill>
            </a:endParaRPr>
          </a:p>
          <a:p>
            <a:pPr marL="171450" lvl="1" indent="-171450">
              <a:spcBef>
                <a:spcPts val="600"/>
              </a:spcBef>
              <a:buClr>
                <a:srgbClr val="FFC000"/>
              </a:buClr>
              <a:buFont typeface="Wingdings" panose="05000000000000000000" pitchFamily="2" charset="2"/>
              <a:buChar char="§"/>
            </a:pPr>
            <a:r>
              <a:rPr lang="en-GB" sz="1300" dirty="0">
                <a:solidFill>
                  <a:schemeClr val="tx1"/>
                </a:solidFill>
              </a:rPr>
              <a:t>G&amp;A net of management fees of $11 million in 2016, or $480/day per owned vessels (based on 61 vessels) is reduced to $352/day per vessel following the acquisitions and assuming not additional G&amp;A  </a:t>
            </a:r>
          </a:p>
        </p:txBody>
      </p:sp>
      <p:sp>
        <p:nvSpPr>
          <p:cNvPr id="12" name="Title 1"/>
          <p:cNvSpPr txBox="1">
            <a:spLocks/>
          </p:cNvSpPr>
          <p:nvPr/>
        </p:nvSpPr>
        <p:spPr bwMode="auto">
          <a:xfrm>
            <a:off x="523461" y="1251120"/>
            <a:ext cx="8416144" cy="34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000" b="1">
                <a:solidFill>
                  <a:srgbClr val="C6AB38"/>
                </a:solidFill>
                <a:latin typeface="+mj-lt"/>
                <a:ea typeface="MS PGothic" pitchFamily="34" charset="-128"/>
                <a:cs typeface="MS PGothic" charset="0"/>
              </a:defRPr>
            </a:lvl1pPr>
            <a:lvl2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2pPr>
            <a:lvl3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3pPr>
            <a:lvl4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4pPr>
            <a:lvl5pPr algn="l" rtl="0" eaLnBrk="0" fontAlgn="base" hangingPunct="0">
              <a:spcBef>
                <a:spcPct val="0"/>
              </a:spcBef>
              <a:spcAft>
                <a:spcPct val="0"/>
              </a:spcAft>
              <a:defRPr sz="2000" b="1">
                <a:solidFill>
                  <a:srgbClr val="C6AB38"/>
                </a:solidFill>
                <a:latin typeface="Times" pitchFamily="84" charset="0"/>
                <a:ea typeface="MS PGothic" pitchFamily="34" charset="-128"/>
                <a:cs typeface="MS PGothic" charset="0"/>
              </a:defRPr>
            </a:lvl5pPr>
            <a:lvl6pPr marL="457200" algn="l" rtl="0" fontAlgn="base">
              <a:spcBef>
                <a:spcPct val="0"/>
              </a:spcBef>
              <a:spcAft>
                <a:spcPct val="0"/>
              </a:spcAft>
              <a:defRPr sz="2000" b="1">
                <a:solidFill>
                  <a:srgbClr val="C6AB38"/>
                </a:solidFill>
                <a:latin typeface="Times" pitchFamily="84" charset="0"/>
              </a:defRPr>
            </a:lvl6pPr>
            <a:lvl7pPr marL="914400" algn="l" rtl="0" fontAlgn="base">
              <a:spcBef>
                <a:spcPct val="0"/>
              </a:spcBef>
              <a:spcAft>
                <a:spcPct val="0"/>
              </a:spcAft>
              <a:defRPr sz="2000" b="1">
                <a:solidFill>
                  <a:srgbClr val="C6AB38"/>
                </a:solidFill>
                <a:latin typeface="Times" pitchFamily="84" charset="0"/>
              </a:defRPr>
            </a:lvl7pPr>
            <a:lvl8pPr marL="1371600" algn="l" rtl="0" fontAlgn="base">
              <a:spcBef>
                <a:spcPct val="0"/>
              </a:spcBef>
              <a:spcAft>
                <a:spcPct val="0"/>
              </a:spcAft>
              <a:defRPr sz="2000" b="1">
                <a:solidFill>
                  <a:srgbClr val="C6AB38"/>
                </a:solidFill>
                <a:latin typeface="Times" pitchFamily="84" charset="0"/>
              </a:defRPr>
            </a:lvl8pPr>
            <a:lvl9pPr marL="1828800" algn="l" rtl="0" fontAlgn="base">
              <a:spcBef>
                <a:spcPct val="0"/>
              </a:spcBef>
              <a:spcAft>
                <a:spcPct val="0"/>
              </a:spcAft>
              <a:defRPr sz="2000" b="1">
                <a:solidFill>
                  <a:srgbClr val="C6AB38"/>
                </a:solidFill>
                <a:latin typeface="Times" pitchFamily="84" charset="0"/>
              </a:defRPr>
            </a:lvl9pPr>
          </a:lstStyle>
          <a:p>
            <a:r>
              <a:rPr lang="en-GB" sz="1700" kern="0" dirty="0">
                <a:solidFill>
                  <a:schemeClr val="tx1">
                    <a:lumMod val="85000"/>
                    <a:lumOff val="15000"/>
                  </a:schemeClr>
                </a:solidFill>
              </a:rPr>
              <a:t>Efficient operation benefits from modern fleet and economies of scale</a:t>
            </a:r>
          </a:p>
        </p:txBody>
      </p:sp>
      <p:sp>
        <p:nvSpPr>
          <p:cNvPr id="24" name="Title 1"/>
          <p:cNvSpPr>
            <a:spLocks noGrp="1"/>
          </p:cNvSpPr>
          <p:nvPr>
            <p:ph type="title"/>
          </p:nvPr>
        </p:nvSpPr>
        <p:spPr>
          <a:xfrm>
            <a:off x="523461" y="99359"/>
            <a:ext cx="7875814" cy="66140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r>
              <a:rPr lang="en-GB" dirty="0"/>
              <a:t>Competitive Cost Structure</a:t>
            </a:r>
          </a:p>
        </p:txBody>
      </p:sp>
      <p:sp>
        <p:nvSpPr>
          <p:cNvPr id="27" name="Rectangle 26"/>
          <p:cNvSpPr/>
          <p:nvPr/>
        </p:nvSpPr>
        <p:spPr bwMode="auto">
          <a:xfrm>
            <a:off x="-903514" y="1132114"/>
            <a:ext cx="548640" cy="548640"/>
          </a:xfrm>
          <a:prstGeom prst="rect">
            <a:avLst/>
          </a:prstGeom>
          <a:solidFill>
            <a:srgbClr val="E9B523"/>
          </a:solidFill>
          <a:ln w="9525" cap="flat" cmpd="sng" algn="ctr">
            <a:solidFill>
              <a:srgbClr val="E9B52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28" name="Rectangle 27"/>
          <p:cNvSpPr/>
          <p:nvPr/>
        </p:nvSpPr>
        <p:spPr bwMode="auto">
          <a:xfrm>
            <a:off x="-903514" y="1937657"/>
            <a:ext cx="548640" cy="548640"/>
          </a:xfrm>
          <a:prstGeom prst="rect">
            <a:avLst/>
          </a:prstGeom>
          <a:solidFill>
            <a:srgbClr val="17102F"/>
          </a:solidFill>
          <a:ln w="9525" cap="flat" cmpd="sng" algn="ctr">
            <a:solidFill>
              <a:srgbClr val="17102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29" name="Rectangle 28"/>
          <p:cNvSpPr/>
          <p:nvPr/>
        </p:nvSpPr>
        <p:spPr bwMode="auto">
          <a:xfrm>
            <a:off x="-903514" y="2743200"/>
            <a:ext cx="548640" cy="548640"/>
          </a:xfrm>
          <a:prstGeom prst="rect">
            <a:avLst/>
          </a:prstGeom>
          <a:solidFill>
            <a:srgbClr val="BBE0E3"/>
          </a:solidFill>
          <a:ln w="9525" cap="flat" cmpd="sng" algn="ctr">
            <a:solidFill>
              <a:srgbClr val="BBE0E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30" name="Rectangle 29"/>
          <p:cNvSpPr/>
          <p:nvPr/>
        </p:nvSpPr>
        <p:spPr bwMode="auto">
          <a:xfrm>
            <a:off x="-903514" y="3548743"/>
            <a:ext cx="548640" cy="548640"/>
          </a:xfrm>
          <a:prstGeom prst="rect">
            <a:avLst/>
          </a:prstGeom>
          <a:solidFill>
            <a:srgbClr val="376092"/>
          </a:solidFill>
          <a:ln w="9525" cap="flat" cmpd="sng" algn="ctr">
            <a:solidFill>
              <a:srgbClr val="37609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31" name="Rectangle 30"/>
          <p:cNvSpPr/>
          <p:nvPr/>
        </p:nvSpPr>
        <p:spPr bwMode="auto">
          <a:xfrm>
            <a:off x="-903514" y="326571"/>
            <a:ext cx="548640" cy="548640"/>
          </a:xfrm>
          <a:prstGeom prst="rect">
            <a:avLst/>
          </a:prstGeom>
          <a:solidFill>
            <a:srgbClr val="C6AB38"/>
          </a:solidFill>
          <a:ln w="9525" cap="flat" cmpd="sng" algn="ctr">
            <a:solidFill>
              <a:srgbClr val="C6AB3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32" name="Rectangle 31"/>
          <p:cNvSpPr/>
          <p:nvPr/>
        </p:nvSpPr>
        <p:spPr bwMode="auto">
          <a:xfrm>
            <a:off x="-903514" y="4354286"/>
            <a:ext cx="548640" cy="548640"/>
          </a:xfrm>
          <a:prstGeom prst="rect">
            <a:avLst/>
          </a:prstGeom>
          <a:solidFill>
            <a:srgbClr val="595959"/>
          </a:solidFill>
          <a:ln w="9525" cap="flat" cmpd="sng" algn="ctr">
            <a:solidFill>
              <a:srgbClr val="37609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grpSp>
        <p:nvGrpSpPr>
          <p:cNvPr id="2" name="Group 1"/>
          <p:cNvGrpSpPr/>
          <p:nvPr/>
        </p:nvGrpSpPr>
        <p:grpSpPr>
          <a:xfrm>
            <a:off x="255353" y="3310494"/>
            <a:ext cx="8302752" cy="3324716"/>
            <a:chOff x="255353" y="3291840"/>
            <a:chExt cx="8302752" cy="3324716"/>
          </a:xfrm>
        </p:grpSpPr>
        <p:graphicFrame>
          <p:nvGraphicFramePr>
            <p:cNvPr id="44" name="Chart 43"/>
            <p:cNvGraphicFramePr>
              <a:graphicFrameLocks/>
            </p:cNvGraphicFramePr>
            <p:nvPr>
              <p:extLst>
                <p:ext uri="{D42A27DB-BD31-4B8C-83A1-F6EECF244321}">
                  <p14:modId xmlns:p14="http://schemas.microsoft.com/office/powerpoint/2010/main" val="3672212518"/>
                </p:ext>
              </p:extLst>
            </p:nvPr>
          </p:nvGraphicFramePr>
          <p:xfrm>
            <a:off x="255353" y="3291840"/>
            <a:ext cx="8302752" cy="3064509"/>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p:cNvSpPr txBox="1"/>
            <p:nvPr/>
          </p:nvSpPr>
          <p:spPr>
            <a:xfrm>
              <a:off x="1577362" y="6370335"/>
              <a:ext cx="955964" cy="246221"/>
            </a:xfrm>
            <a:prstGeom prst="rect">
              <a:avLst/>
            </a:prstGeom>
            <a:noFill/>
          </p:spPr>
          <p:txBody>
            <a:bodyPr wrap="square" rtlCol="0">
              <a:spAutoFit/>
            </a:bodyPr>
            <a:lstStyle/>
            <a:p>
              <a:r>
                <a:rPr lang="en-US" sz="1000" dirty="0">
                  <a:solidFill>
                    <a:srgbClr val="595959"/>
                  </a:solidFill>
                </a:rPr>
                <a:t>Ultra ex DD</a:t>
              </a:r>
            </a:p>
          </p:txBody>
        </p:sp>
        <p:sp>
          <p:nvSpPr>
            <p:cNvPr id="33" name="TextBox 32"/>
            <p:cNvSpPr txBox="1"/>
            <p:nvPr/>
          </p:nvSpPr>
          <p:spPr>
            <a:xfrm>
              <a:off x="2573503" y="6370335"/>
              <a:ext cx="955964" cy="246221"/>
            </a:xfrm>
            <a:prstGeom prst="rect">
              <a:avLst/>
            </a:prstGeom>
            <a:noFill/>
          </p:spPr>
          <p:txBody>
            <a:bodyPr wrap="square" rtlCol="0">
              <a:spAutoFit/>
            </a:bodyPr>
            <a:lstStyle/>
            <a:p>
              <a:r>
                <a:rPr lang="en-US" sz="1000" dirty="0">
                  <a:solidFill>
                    <a:srgbClr val="595959"/>
                  </a:solidFill>
                </a:rPr>
                <a:t>Ultra DD</a:t>
              </a:r>
            </a:p>
          </p:txBody>
        </p:sp>
        <p:sp>
          <p:nvSpPr>
            <p:cNvPr id="34" name="TextBox 33"/>
            <p:cNvSpPr txBox="1"/>
            <p:nvPr/>
          </p:nvSpPr>
          <p:spPr>
            <a:xfrm>
              <a:off x="3746291" y="6370335"/>
              <a:ext cx="955964" cy="246221"/>
            </a:xfrm>
            <a:prstGeom prst="rect">
              <a:avLst/>
            </a:prstGeom>
            <a:noFill/>
          </p:spPr>
          <p:txBody>
            <a:bodyPr wrap="square" rtlCol="0">
              <a:spAutoFit/>
            </a:bodyPr>
            <a:lstStyle/>
            <a:p>
              <a:r>
                <a:rPr lang="en-US" sz="1000" dirty="0" err="1">
                  <a:solidFill>
                    <a:srgbClr val="595959"/>
                  </a:solidFill>
                </a:rPr>
                <a:t>Pmax</a:t>
              </a:r>
              <a:r>
                <a:rPr lang="en-US" sz="1000" dirty="0">
                  <a:solidFill>
                    <a:srgbClr val="595959"/>
                  </a:solidFill>
                </a:rPr>
                <a:t> Ex DD</a:t>
              </a:r>
            </a:p>
          </p:txBody>
        </p:sp>
        <p:sp>
          <p:nvSpPr>
            <p:cNvPr id="35" name="TextBox 34"/>
            <p:cNvSpPr txBox="1"/>
            <p:nvPr/>
          </p:nvSpPr>
          <p:spPr>
            <a:xfrm>
              <a:off x="4752823" y="6370335"/>
              <a:ext cx="955964" cy="246221"/>
            </a:xfrm>
            <a:prstGeom prst="rect">
              <a:avLst/>
            </a:prstGeom>
            <a:noFill/>
          </p:spPr>
          <p:txBody>
            <a:bodyPr wrap="square" rtlCol="0">
              <a:spAutoFit/>
            </a:bodyPr>
            <a:lstStyle/>
            <a:p>
              <a:r>
                <a:rPr lang="en-US" sz="1000" dirty="0" err="1">
                  <a:solidFill>
                    <a:srgbClr val="595959"/>
                  </a:solidFill>
                </a:rPr>
                <a:t>Pmax</a:t>
              </a:r>
              <a:r>
                <a:rPr lang="en-US" sz="1000" dirty="0">
                  <a:solidFill>
                    <a:srgbClr val="595959"/>
                  </a:solidFill>
                </a:rPr>
                <a:t> DD</a:t>
              </a:r>
            </a:p>
          </p:txBody>
        </p:sp>
        <p:sp>
          <p:nvSpPr>
            <p:cNvPr id="36" name="TextBox 35"/>
            <p:cNvSpPr txBox="1"/>
            <p:nvPr/>
          </p:nvSpPr>
          <p:spPr>
            <a:xfrm>
              <a:off x="5894438" y="6370335"/>
              <a:ext cx="955964" cy="246221"/>
            </a:xfrm>
            <a:prstGeom prst="rect">
              <a:avLst/>
            </a:prstGeom>
            <a:noFill/>
          </p:spPr>
          <p:txBody>
            <a:bodyPr wrap="square" rtlCol="0">
              <a:spAutoFit/>
            </a:bodyPr>
            <a:lstStyle/>
            <a:p>
              <a:r>
                <a:rPr lang="en-US" sz="1000" dirty="0">
                  <a:solidFill>
                    <a:srgbClr val="595959"/>
                  </a:solidFill>
                </a:rPr>
                <a:t>Cape ex DD</a:t>
              </a:r>
            </a:p>
          </p:txBody>
        </p:sp>
        <p:sp>
          <p:nvSpPr>
            <p:cNvPr id="37" name="TextBox 36"/>
            <p:cNvSpPr txBox="1"/>
            <p:nvPr/>
          </p:nvSpPr>
          <p:spPr>
            <a:xfrm>
              <a:off x="6890581" y="6370335"/>
              <a:ext cx="955964" cy="246221"/>
            </a:xfrm>
            <a:prstGeom prst="rect">
              <a:avLst/>
            </a:prstGeom>
            <a:noFill/>
          </p:spPr>
          <p:txBody>
            <a:bodyPr wrap="square" rtlCol="0">
              <a:spAutoFit/>
            </a:bodyPr>
            <a:lstStyle/>
            <a:p>
              <a:r>
                <a:rPr lang="en-US" sz="1000" dirty="0">
                  <a:solidFill>
                    <a:srgbClr val="595959"/>
                  </a:solidFill>
                </a:rPr>
                <a:t>Cape DD</a:t>
              </a:r>
            </a:p>
          </p:txBody>
        </p:sp>
        <p:sp>
          <p:nvSpPr>
            <p:cNvPr id="38" name="Rectangle 37"/>
            <p:cNvSpPr/>
            <p:nvPr/>
          </p:nvSpPr>
          <p:spPr bwMode="auto">
            <a:xfrm>
              <a:off x="1577362" y="6449998"/>
              <a:ext cx="91440" cy="91440"/>
            </a:xfrm>
            <a:prstGeom prst="rect">
              <a:avLst/>
            </a:prstGeom>
            <a:solidFill>
              <a:srgbClr val="16102D"/>
            </a:solidFill>
            <a:ln w="9525"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595959"/>
                </a:solidFill>
                <a:effectLst/>
                <a:latin typeface="Times" pitchFamily="84" charset="0"/>
              </a:endParaRPr>
            </a:p>
          </p:txBody>
        </p:sp>
        <p:sp>
          <p:nvSpPr>
            <p:cNvPr id="39" name="Rectangle 38"/>
            <p:cNvSpPr/>
            <p:nvPr/>
          </p:nvSpPr>
          <p:spPr bwMode="auto">
            <a:xfrm>
              <a:off x="2660788" y="6449998"/>
              <a:ext cx="91440" cy="91440"/>
            </a:xfrm>
            <a:prstGeom prst="rect">
              <a:avLst/>
            </a:prstGeom>
            <a:solidFill>
              <a:srgbClr val="16102D"/>
            </a:solidFill>
            <a:ln w="9525"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595959"/>
                </a:solidFill>
                <a:effectLst/>
                <a:latin typeface="Times" pitchFamily="84" charset="0"/>
              </a:endParaRPr>
            </a:p>
          </p:txBody>
        </p:sp>
        <p:sp>
          <p:nvSpPr>
            <p:cNvPr id="40" name="Rectangle 39"/>
            <p:cNvSpPr/>
            <p:nvPr/>
          </p:nvSpPr>
          <p:spPr bwMode="auto">
            <a:xfrm>
              <a:off x="3744214" y="6449998"/>
              <a:ext cx="91440" cy="91440"/>
            </a:xfrm>
            <a:prstGeom prst="rect">
              <a:avLst/>
            </a:prstGeom>
            <a:solidFill>
              <a:schemeClr val="bg2"/>
            </a:solidFill>
            <a:ln w="9525"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595959"/>
                </a:solidFill>
                <a:effectLst/>
                <a:latin typeface="Times" pitchFamily="84" charset="0"/>
              </a:endParaRPr>
            </a:p>
          </p:txBody>
        </p:sp>
        <p:sp>
          <p:nvSpPr>
            <p:cNvPr id="41" name="Rectangle 40"/>
            <p:cNvSpPr/>
            <p:nvPr/>
          </p:nvSpPr>
          <p:spPr bwMode="auto">
            <a:xfrm>
              <a:off x="4827640" y="6449998"/>
              <a:ext cx="91440" cy="91440"/>
            </a:xfrm>
            <a:prstGeom prst="rect">
              <a:avLst/>
            </a:prstGeom>
            <a:solidFill>
              <a:schemeClr val="tx1">
                <a:lumMod val="95000"/>
                <a:lumOff val="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595959"/>
                </a:solidFill>
                <a:effectLst/>
                <a:latin typeface="Times" pitchFamily="84" charset="0"/>
              </a:endParaRPr>
            </a:p>
          </p:txBody>
        </p:sp>
        <p:sp>
          <p:nvSpPr>
            <p:cNvPr id="42" name="Rectangle 41"/>
            <p:cNvSpPr/>
            <p:nvPr/>
          </p:nvSpPr>
          <p:spPr bwMode="auto">
            <a:xfrm>
              <a:off x="5911066" y="6449998"/>
              <a:ext cx="91440" cy="91440"/>
            </a:xfrm>
            <a:prstGeom prst="rect">
              <a:avLst/>
            </a:prstGeom>
            <a:solidFill>
              <a:srgbClr val="E9B523"/>
            </a:solidFill>
            <a:ln w="9525"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595959"/>
                </a:solidFill>
                <a:effectLst/>
                <a:latin typeface="Times" pitchFamily="84" charset="0"/>
              </a:endParaRPr>
            </a:p>
          </p:txBody>
        </p:sp>
        <p:sp>
          <p:nvSpPr>
            <p:cNvPr id="43" name="Rectangle 42"/>
            <p:cNvSpPr/>
            <p:nvPr/>
          </p:nvSpPr>
          <p:spPr bwMode="auto">
            <a:xfrm>
              <a:off x="6994491" y="6449998"/>
              <a:ext cx="91440" cy="91440"/>
            </a:xfrm>
            <a:prstGeom prst="rect">
              <a:avLst/>
            </a:prstGeom>
            <a:solidFill>
              <a:srgbClr val="73580B"/>
            </a:solidFill>
            <a:ln w="9525"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595959"/>
                </a:solidFill>
                <a:effectLst/>
                <a:latin typeface="Times" pitchFamily="84" charset="0"/>
              </a:endParaRPr>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31f986LwRmmR2rNtfB6Mg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PXU5Sj6gQ9iJrp.KujTuF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oyI.xbyXQQCipU_9YxUah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ehp4NLbiQvWF08uUzw2bY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qXoRFZiRYew8qZe5kJ93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sqBxsT0v2EWNePbEPvtuZ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oIjKGRJkYEaMDbwM.nM0Y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T3ttHu6caUi5vj8pmMSSy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oIjKGRJkYEaMDbwM.nM0Y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oIjKGRJkYEaMDbwM.nM0Y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oIjKGRJkYEaMDbwM.nM0Y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oIjKGRJkYEaMDbwM.nM0Y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T3ttHu6caUi5vj8pmMSSy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dC.nkRjAJU6DB.09pOIo2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sZ7U0GQ1TJKt6cbFc9FdDA"/>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84" charset="0"/>
          </a:defRPr>
        </a:defPPr>
      </a:lstStyle>
    </a:lnDef>
    <a:txDef>
      <a:spPr bwMode="auto">
        <a:solidFill>
          <a:srgbClr val="17102F"/>
        </a:solidFill>
        <a:ln>
          <a:noFill/>
        </a:ln>
        <a:extLst/>
      </a:spPr>
      <a:bodyPr vert="horz" wrap="square" lIns="0" tIns="0" rIns="0" bIns="0" numCol="1" anchor="ctr" anchorCtr="0" compatLnSpc="1">
        <a:prstTxWarp prst="textNoShape">
          <a:avLst/>
        </a:prstTxWarp>
      </a:bodyPr>
      <a:lstStyle>
        <a:defPPr marL="0" marR="0" indent="0" algn="ctr" defTabSz="683819" rtl="0" eaLnBrk="0" fontAlgn="auto" latinLnBrk="0" hangingPunct="0">
          <a:lnSpc>
            <a:spcPct val="100000"/>
          </a:lnSpc>
          <a:spcBef>
            <a:spcPts val="840"/>
          </a:spcBef>
          <a:spcAft>
            <a:spcPts val="0"/>
          </a:spcAft>
          <a:buClr>
            <a:srgbClr val="008080"/>
          </a:buClr>
          <a:buSzTx/>
          <a:buFont typeface="Arial" pitchFamily="34" charset="0"/>
          <a:buNone/>
          <a:tabLst/>
          <a:defRPr kumimoji="0" b="1" i="0" u="none" strike="noStrike" kern="120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Clarksons">
    <a:dk1>
      <a:srgbClr val="000416"/>
    </a:dk1>
    <a:lt1>
      <a:sysClr val="window" lastClr="FFFFFF"/>
    </a:lt1>
    <a:dk2>
      <a:srgbClr val="00334E"/>
    </a:dk2>
    <a:lt2>
      <a:srgbClr val="E5E5E5"/>
    </a:lt2>
    <a:accent1>
      <a:srgbClr val="00334E"/>
    </a:accent1>
    <a:accent2>
      <a:srgbClr val="00AFDB"/>
    </a:accent2>
    <a:accent3>
      <a:srgbClr val="F1CB00"/>
    </a:accent3>
    <a:accent4>
      <a:srgbClr val="49A942"/>
    </a:accent4>
    <a:accent5>
      <a:srgbClr val="E31837"/>
    </a:accent5>
    <a:accent6>
      <a:srgbClr val="F58220"/>
    </a:accent6>
    <a:hlink>
      <a:srgbClr val="E159A0"/>
    </a:hlink>
    <a:folHlink>
      <a:srgbClr val="E5E5E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13549</TotalTime>
  <Words>1765</Words>
  <Application>Microsoft Office PowerPoint</Application>
  <PresentationFormat>On-screen Show (4:3)</PresentationFormat>
  <Paragraphs>284</Paragraphs>
  <Slides>17</Slides>
  <Notes>16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0" baseType="lpstr">
      <vt:lpstr>Blank Presentation</vt:lpstr>
      <vt:lpstr>1_Blank Presentation</vt:lpstr>
      <vt:lpstr>think-cell Slide</vt:lpstr>
      <vt:lpstr>Presentation at Shippingforum</vt:lpstr>
      <vt:lpstr>PowerPoint Presentation</vt:lpstr>
      <vt:lpstr>PowerPoint Presentation</vt:lpstr>
      <vt:lpstr>PowerPoint Presentation</vt:lpstr>
      <vt:lpstr>PowerPoint Presentation</vt:lpstr>
      <vt:lpstr>PowerPoint Presentation</vt:lpstr>
      <vt:lpstr>Decreases Cash Break Even Levels Further Through Waiver Period</vt:lpstr>
      <vt:lpstr>PowerPoint Presentation</vt:lpstr>
      <vt:lpstr>Competitive Cost Structure</vt:lpstr>
      <vt:lpstr>Well Positioned for Market Recovery</vt:lpstr>
      <vt:lpstr>Dry Bulk Rates &amp; Utilization</vt:lpstr>
      <vt:lpstr>World Steel Production Showing Recent Improvement</vt:lpstr>
      <vt:lpstr>Coal Imports Continue to Trend Higher</vt:lpstr>
      <vt:lpstr>Order Book at Historically Low Levels</vt:lpstr>
      <vt:lpstr>Downside Case for Supply Growth</vt:lpstr>
      <vt:lpstr>Summary</vt:lpstr>
      <vt:lpstr>PowerPoint Presentation</vt:lpstr>
    </vt:vector>
  </TitlesOfParts>
  <Company>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Morten Bjerke</dc:creator>
  <cp:lastModifiedBy>Per Heiberg</cp:lastModifiedBy>
  <cp:revision>1188</cp:revision>
  <cp:lastPrinted>2017-02-28T21:30:52Z</cp:lastPrinted>
  <dcterms:created xsi:type="dcterms:W3CDTF">2010-03-08T13:07:21Z</dcterms:created>
  <dcterms:modified xsi:type="dcterms:W3CDTF">2017-04-03T12:33:10Z</dcterms:modified>
</cp:coreProperties>
</file>