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2"/>
  </p:notesMasterIdLst>
  <p:sldIdLst>
    <p:sldId id="256" r:id="rId2"/>
    <p:sldId id="305" r:id="rId3"/>
    <p:sldId id="303" r:id="rId4"/>
    <p:sldId id="296" r:id="rId5"/>
    <p:sldId id="297" r:id="rId6"/>
    <p:sldId id="299" r:id="rId7"/>
    <p:sldId id="300" r:id="rId8"/>
    <p:sldId id="304" r:id="rId9"/>
    <p:sldId id="281" r:id="rId10"/>
    <p:sldId id="290" r:id="rId11"/>
    <p:sldId id="272" r:id="rId12"/>
    <p:sldId id="292" r:id="rId13"/>
    <p:sldId id="284" r:id="rId14"/>
    <p:sldId id="288" r:id="rId15"/>
    <p:sldId id="286" r:id="rId16"/>
    <p:sldId id="294" r:id="rId17"/>
    <p:sldId id="283" r:id="rId18"/>
    <p:sldId id="289" r:id="rId19"/>
    <p:sldId id="287" r:id="rId20"/>
    <p:sldId id="266" r:id="rId21"/>
  </p:sldIdLst>
  <p:sldSz cx="9906000" cy="6858000" type="A4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1D93D2"/>
    <a:srgbClr val="E8E8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2" autoAdjust="0"/>
    <p:restoredTop sz="94174" autoAdjust="0"/>
  </p:normalViewPr>
  <p:slideViewPr>
    <p:cSldViewPr snapToGrid="0">
      <p:cViewPr>
        <p:scale>
          <a:sx n="90" d="100"/>
          <a:sy n="90" d="100"/>
        </p:scale>
        <p:origin x="-1392" y="-444"/>
      </p:cViewPr>
      <p:guideLst>
        <p:guide orient="horz" pos="872"/>
        <p:guide orient="horz" pos="4125"/>
        <p:guide orient="horz" pos="3684"/>
        <p:guide orient="horz" pos="935"/>
        <p:guide orient="horz"/>
        <p:guide pos="464"/>
        <p:guide pos="5775"/>
        <p:guide pos="8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577D9-F3FD-46B4-A47B-0FCCA84894DE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b-NO"/>
        </a:p>
      </dgm:t>
    </dgm:pt>
    <dgm:pt modelId="{BCCD2160-63B7-41CE-9627-1E4020B21E42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noProof="0" dirty="0" smtClean="0"/>
            <a:t>Shareholders</a:t>
          </a:r>
          <a:endParaRPr lang="en-US" noProof="0" dirty="0"/>
        </a:p>
      </dgm:t>
    </dgm:pt>
    <dgm:pt modelId="{A928A684-D900-4A65-AB78-5DB3210FFD3A}" type="parTrans" cxnId="{18E06A90-43E8-40CD-84CE-44A973CC8C01}">
      <dgm:prSet/>
      <dgm:spPr/>
      <dgm:t>
        <a:bodyPr/>
        <a:lstStyle/>
        <a:p>
          <a:endParaRPr lang="nb-NO"/>
        </a:p>
      </dgm:t>
    </dgm:pt>
    <dgm:pt modelId="{C8C7193D-546D-4052-BD43-85D453DEF929}" type="sibTrans" cxnId="{18E06A90-43E8-40CD-84CE-44A973CC8C01}">
      <dgm:prSet/>
      <dgm:spPr/>
      <dgm:t>
        <a:bodyPr/>
        <a:lstStyle/>
        <a:p>
          <a:endParaRPr lang="nb-NO"/>
        </a:p>
      </dgm:t>
    </dgm:pt>
    <dgm:pt modelId="{8C5B3553-1201-4CF1-B116-CD8B088F5C22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noProof="0" dirty="0" smtClean="0"/>
            <a:t>Shipyard</a:t>
          </a:r>
          <a:endParaRPr lang="en-US" noProof="0" dirty="0"/>
        </a:p>
      </dgm:t>
    </dgm:pt>
    <dgm:pt modelId="{7351C621-B11F-4C2C-A6AA-A0948D8A4BB3}" type="parTrans" cxnId="{65CAEFDA-C5F8-4CE5-B2E1-CEAA177747A6}">
      <dgm:prSet/>
      <dgm:spPr/>
      <dgm:t>
        <a:bodyPr/>
        <a:lstStyle/>
        <a:p>
          <a:endParaRPr lang="nb-NO"/>
        </a:p>
      </dgm:t>
    </dgm:pt>
    <dgm:pt modelId="{22B1F6B4-2720-4A27-8D34-A6E508D52060}" type="sibTrans" cxnId="{65CAEFDA-C5F8-4CE5-B2E1-CEAA177747A6}">
      <dgm:prSet/>
      <dgm:spPr/>
      <dgm:t>
        <a:bodyPr/>
        <a:lstStyle/>
        <a:p>
          <a:endParaRPr lang="nb-NO"/>
        </a:p>
      </dgm:t>
    </dgm:pt>
    <dgm:pt modelId="{15545A34-F57F-42A5-9B32-A7F7EA0B1041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noProof="0" dirty="0" smtClean="0"/>
            <a:t>Bondholders</a:t>
          </a:r>
          <a:endParaRPr lang="en-US" noProof="0" dirty="0"/>
        </a:p>
      </dgm:t>
    </dgm:pt>
    <dgm:pt modelId="{275D8FF2-6790-4219-8146-E69FDCEC9D14}" type="parTrans" cxnId="{D3DF5C90-9D20-424D-A0CB-C831FE36A0A3}">
      <dgm:prSet/>
      <dgm:spPr/>
      <dgm:t>
        <a:bodyPr/>
        <a:lstStyle/>
        <a:p>
          <a:endParaRPr lang="nb-NO"/>
        </a:p>
      </dgm:t>
    </dgm:pt>
    <dgm:pt modelId="{FCCEBE88-D1A8-43C8-8B86-BA5E8D45DBDE}" type="sibTrans" cxnId="{D3DF5C90-9D20-424D-A0CB-C831FE36A0A3}">
      <dgm:prSet/>
      <dgm:spPr/>
      <dgm:t>
        <a:bodyPr/>
        <a:lstStyle/>
        <a:p>
          <a:endParaRPr lang="nb-NO"/>
        </a:p>
      </dgm:t>
    </dgm:pt>
    <dgm:pt modelId="{579525D8-05A3-483E-8751-6D3F079B0A51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nb-NO" dirty="0" smtClean="0"/>
            <a:t>Banks</a:t>
          </a:r>
          <a:endParaRPr lang="nb-NO" dirty="0"/>
        </a:p>
      </dgm:t>
    </dgm:pt>
    <dgm:pt modelId="{C90A2C82-A0AF-4F1C-9F8E-A1923CA6731B}" type="parTrans" cxnId="{094932E6-D640-44AE-94F8-CA4C94042080}">
      <dgm:prSet/>
      <dgm:spPr/>
      <dgm:t>
        <a:bodyPr/>
        <a:lstStyle/>
        <a:p>
          <a:endParaRPr lang="nb-NO"/>
        </a:p>
      </dgm:t>
    </dgm:pt>
    <dgm:pt modelId="{E2E42C81-99FB-4DBC-A942-9021D0826FB8}" type="sibTrans" cxnId="{094932E6-D640-44AE-94F8-CA4C94042080}">
      <dgm:prSet/>
      <dgm:spPr/>
      <dgm:t>
        <a:bodyPr/>
        <a:lstStyle/>
        <a:p>
          <a:endParaRPr lang="nb-NO"/>
        </a:p>
      </dgm:t>
    </dgm:pt>
    <dgm:pt modelId="{298E934C-A93F-4236-A4FA-128A003E27EA}" type="pres">
      <dgm:prSet presAssocID="{8A9577D9-F3FD-46B4-A47B-0FCCA84894D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F08449A0-0E8E-47C1-95A2-747EFD8CB44A}" type="pres">
      <dgm:prSet presAssocID="{BCCD2160-63B7-41CE-9627-1E4020B21E42}" presName="node" presStyleLbl="node1" presStyleIdx="0" presStyleCnt="4" custScaleX="12829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0715E57-DAFE-483C-894C-0B11371FBF96}" type="pres">
      <dgm:prSet presAssocID="{BCCD2160-63B7-41CE-9627-1E4020B21E42}" presName="spNode" presStyleCnt="0"/>
      <dgm:spPr/>
    </dgm:pt>
    <dgm:pt modelId="{ECE02A19-BD53-4822-A531-D4945FEEE022}" type="pres">
      <dgm:prSet presAssocID="{C8C7193D-546D-4052-BD43-85D453DEF929}" presName="sibTrans" presStyleLbl="sibTrans1D1" presStyleIdx="0" presStyleCnt="4"/>
      <dgm:spPr/>
      <dgm:t>
        <a:bodyPr/>
        <a:lstStyle/>
        <a:p>
          <a:endParaRPr lang="nb-NO"/>
        </a:p>
      </dgm:t>
    </dgm:pt>
    <dgm:pt modelId="{AEA0D01A-5603-43F1-9446-D9F7E64EC448}" type="pres">
      <dgm:prSet presAssocID="{8C5B3553-1201-4CF1-B116-CD8B088F5C2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180EBE4-7F2B-4B76-B143-3B88A3982BFC}" type="pres">
      <dgm:prSet presAssocID="{8C5B3553-1201-4CF1-B116-CD8B088F5C22}" presName="spNode" presStyleCnt="0"/>
      <dgm:spPr/>
    </dgm:pt>
    <dgm:pt modelId="{349C78BC-BA08-4F6C-8712-2F56D2598DCB}" type="pres">
      <dgm:prSet presAssocID="{22B1F6B4-2720-4A27-8D34-A6E508D52060}" presName="sibTrans" presStyleLbl="sibTrans1D1" presStyleIdx="1" presStyleCnt="4"/>
      <dgm:spPr/>
      <dgm:t>
        <a:bodyPr/>
        <a:lstStyle/>
        <a:p>
          <a:endParaRPr lang="nb-NO"/>
        </a:p>
      </dgm:t>
    </dgm:pt>
    <dgm:pt modelId="{3A8A4897-E40D-4E15-99C7-548E2C8B6882}" type="pres">
      <dgm:prSet presAssocID="{15545A34-F57F-42A5-9B32-A7F7EA0B1041}" presName="node" presStyleLbl="node1" presStyleIdx="2" presStyleCnt="4" custRadScaleRad="98616" custRadScaleInc="9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8D25C33-933A-40B3-8A7C-5046BE2482D1}" type="pres">
      <dgm:prSet presAssocID="{15545A34-F57F-42A5-9B32-A7F7EA0B1041}" presName="spNode" presStyleCnt="0"/>
      <dgm:spPr/>
    </dgm:pt>
    <dgm:pt modelId="{237A1CB1-34A8-4A54-973D-B1B6D5971750}" type="pres">
      <dgm:prSet presAssocID="{FCCEBE88-D1A8-43C8-8B86-BA5E8D45DBDE}" presName="sibTrans" presStyleLbl="sibTrans1D1" presStyleIdx="2" presStyleCnt="4"/>
      <dgm:spPr/>
      <dgm:t>
        <a:bodyPr/>
        <a:lstStyle/>
        <a:p>
          <a:endParaRPr lang="nb-NO"/>
        </a:p>
      </dgm:t>
    </dgm:pt>
    <dgm:pt modelId="{6BD31132-7E19-4B15-AB42-7997759F756E}" type="pres">
      <dgm:prSet presAssocID="{579525D8-05A3-483E-8751-6D3F079B0A5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EBB007E-D17B-437D-939F-00EB46D84E32}" type="pres">
      <dgm:prSet presAssocID="{579525D8-05A3-483E-8751-6D3F079B0A51}" presName="spNode" presStyleCnt="0"/>
      <dgm:spPr/>
    </dgm:pt>
    <dgm:pt modelId="{48EEA004-372E-4041-8396-BD4D3F6396D4}" type="pres">
      <dgm:prSet presAssocID="{E2E42C81-99FB-4DBC-A942-9021D0826FB8}" presName="sibTrans" presStyleLbl="sibTrans1D1" presStyleIdx="3" presStyleCnt="4"/>
      <dgm:spPr/>
      <dgm:t>
        <a:bodyPr/>
        <a:lstStyle/>
        <a:p>
          <a:endParaRPr lang="nb-NO"/>
        </a:p>
      </dgm:t>
    </dgm:pt>
  </dgm:ptLst>
  <dgm:cxnLst>
    <dgm:cxn modelId="{25CA8DD4-C784-47F3-AA88-72501488912F}" type="presOf" srcId="{8A9577D9-F3FD-46B4-A47B-0FCCA84894DE}" destId="{298E934C-A93F-4236-A4FA-128A003E27EA}" srcOrd="0" destOrd="0" presId="urn:microsoft.com/office/officeart/2005/8/layout/cycle6"/>
    <dgm:cxn modelId="{D3DF5C90-9D20-424D-A0CB-C831FE36A0A3}" srcId="{8A9577D9-F3FD-46B4-A47B-0FCCA84894DE}" destId="{15545A34-F57F-42A5-9B32-A7F7EA0B1041}" srcOrd="2" destOrd="0" parTransId="{275D8FF2-6790-4219-8146-E69FDCEC9D14}" sibTransId="{FCCEBE88-D1A8-43C8-8B86-BA5E8D45DBDE}"/>
    <dgm:cxn modelId="{65CAEFDA-C5F8-4CE5-B2E1-CEAA177747A6}" srcId="{8A9577D9-F3FD-46B4-A47B-0FCCA84894DE}" destId="{8C5B3553-1201-4CF1-B116-CD8B088F5C22}" srcOrd="1" destOrd="0" parTransId="{7351C621-B11F-4C2C-A6AA-A0948D8A4BB3}" sibTransId="{22B1F6B4-2720-4A27-8D34-A6E508D52060}"/>
    <dgm:cxn modelId="{62538216-10F3-4D96-AD12-5C85B1D0AD54}" type="presOf" srcId="{C8C7193D-546D-4052-BD43-85D453DEF929}" destId="{ECE02A19-BD53-4822-A531-D4945FEEE022}" srcOrd="0" destOrd="0" presId="urn:microsoft.com/office/officeart/2005/8/layout/cycle6"/>
    <dgm:cxn modelId="{EEC9DACE-4D69-4676-87B5-EEF97B05AE9E}" type="presOf" srcId="{579525D8-05A3-483E-8751-6D3F079B0A51}" destId="{6BD31132-7E19-4B15-AB42-7997759F756E}" srcOrd="0" destOrd="0" presId="urn:microsoft.com/office/officeart/2005/8/layout/cycle6"/>
    <dgm:cxn modelId="{3E27150F-6465-4647-BF24-9A975EAD2090}" type="presOf" srcId="{FCCEBE88-D1A8-43C8-8B86-BA5E8D45DBDE}" destId="{237A1CB1-34A8-4A54-973D-B1B6D5971750}" srcOrd="0" destOrd="0" presId="urn:microsoft.com/office/officeart/2005/8/layout/cycle6"/>
    <dgm:cxn modelId="{10B10192-9760-4553-81B0-9A091EF88454}" type="presOf" srcId="{8C5B3553-1201-4CF1-B116-CD8B088F5C22}" destId="{AEA0D01A-5603-43F1-9446-D9F7E64EC448}" srcOrd="0" destOrd="0" presId="urn:microsoft.com/office/officeart/2005/8/layout/cycle6"/>
    <dgm:cxn modelId="{094932E6-D640-44AE-94F8-CA4C94042080}" srcId="{8A9577D9-F3FD-46B4-A47B-0FCCA84894DE}" destId="{579525D8-05A3-483E-8751-6D3F079B0A51}" srcOrd="3" destOrd="0" parTransId="{C90A2C82-A0AF-4F1C-9F8E-A1923CA6731B}" sibTransId="{E2E42C81-99FB-4DBC-A942-9021D0826FB8}"/>
    <dgm:cxn modelId="{0D883323-E092-426E-9A12-64522B6A30AC}" type="presOf" srcId="{22B1F6B4-2720-4A27-8D34-A6E508D52060}" destId="{349C78BC-BA08-4F6C-8712-2F56D2598DCB}" srcOrd="0" destOrd="0" presId="urn:microsoft.com/office/officeart/2005/8/layout/cycle6"/>
    <dgm:cxn modelId="{4ADBFAC4-B58A-4142-95D5-B3C7CDE050F7}" type="presOf" srcId="{BCCD2160-63B7-41CE-9627-1E4020B21E42}" destId="{F08449A0-0E8E-47C1-95A2-747EFD8CB44A}" srcOrd="0" destOrd="0" presId="urn:microsoft.com/office/officeart/2005/8/layout/cycle6"/>
    <dgm:cxn modelId="{FCF0BC53-DF2D-4A39-9EA0-61EBF5295DF7}" type="presOf" srcId="{E2E42C81-99FB-4DBC-A942-9021D0826FB8}" destId="{48EEA004-372E-4041-8396-BD4D3F6396D4}" srcOrd="0" destOrd="0" presId="urn:microsoft.com/office/officeart/2005/8/layout/cycle6"/>
    <dgm:cxn modelId="{18E06A90-43E8-40CD-84CE-44A973CC8C01}" srcId="{8A9577D9-F3FD-46B4-A47B-0FCCA84894DE}" destId="{BCCD2160-63B7-41CE-9627-1E4020B21E42}" srcOrd="0" destOrd="0" parTransId="{A928A684-D900-4A65-AB78-5DB3210FFD3A}" sibTransId="{C8C7193D-546D-4052-BD43-85D453DEF929}"/>
    <dgm:cxn modelId="{D9B805DC-89FC-4F53-8466-089DC03CF7E0}" type="presOf" srcId="{15545A34-F57F-42A5-9B32-A7F7EA0B1041}" destId="{3A8A4897-E40D-4E15-99C7-548E2C8B6882}" srcOrd="0" destOrd="0" presId="urn:microsoft.com/office/officeart/2005/8/layout/cycle6"/>
    <dgm:cxn modelId="{8F74DC91-7466-4F98-939C-C6116D5FE73F}" type="presParOf" srcId="{298E934C-A93F-4236-A4FA-128A003E27EA}" destId="{F08449A0-0E8E-47C1-95A2-747EFD8CB44A}" srcOrd="0" destOrd="0" presId="urn:microsoft.com/office/officeart/2005/8/layout/cycle6"/>
    <dgm:cxn modelId="{DA87DC3B-9D24-42B7-998B-631D8A6FDC13}" type="presParOf" srcId="{298E934C-A93F-4236-A4FA-128A003E27EA}" destId="{20715E57-DAFE-483C-894C-0B11371FBF96}" srcOrd="1" destOrd="0" presId="urn:microsoft.com/office/officeart/2005/8/layout/cycle6"/>
    <dgm:cxn modelId="{E079EFDE-1B31-4EC4-B1B8-6A7349C491BA}" type="presParOf" srcId="{298E934C-A93F-4236-A4FA-128A003E27EA}" destId="{ECE02A19-BD53-4822-A531-D4945FEEE022}" srcOrd="2" destOrd="0" presId="urn:microsoft.com/office/officeart/2005/8/layout/cycle6"/>
    <dgm:cxn modelId="{42228F88-D144-4597-ABBB-A89E8666BCB8}" type="presParOf" srcId="{298E934C-A93F-4236-A4FA-128A003E27EA}" destId="{AEA0D01A-5603-43F1-9446-D9F7E64EC448}" srcOrd="3" destOrd="0" presId="urn:microsoft.com/office/officeart/2005/8/layout/cycle6"/>
    <dgm:cxn modelId="{04E1A11B-42F4-44FA-B2CB-A0FF82720E69}" type="presParOf" srcId="{298E934C-A93F-4236-A4FA-128A003E27EA}" destId="{6180EBE4-7F2B-4B76-B143-3B88A3982BFC}" srcOrd="4" destOrd="0" presId="urn:microsoft.com/office/officeart/2005/8/layout/cycle6"/>
    <dgm:cxn modelId="{8EA34AFB-F709-4956-A57A-6C406A84187A}" type="presParOf" srcId="{298E934C-A93F-4236-A4FA-128A003E27EA}" destId="{349C78BC-BA08-4F6C-8712-2F56D2598DCB}" srcOrd="5" destOrd="0" presId="urn:microsoft.com/office/officeart/2005/8/layout/cycle6"/>
    <dgm:cxn modelId="{DDB6187C-F3B1-452D-BEA6-C30D4503C3BD}" type="presParOf" srcId="{298E934C-A93F-4236-A4FA-128A003E27EA}" destId="{3A8A4897-E40D-4E15-99C7-548E2C8B6882}" srcOrd="6" destOrd="0" presId="urn:microsoft.com/office/officeart/2005/8/layout/cycle6"/>
    <dgm:cxn modelId="{56C362A5-E948-4403-9BCE-FD6E146D3D3E}" type="presParOf" srcId="{298E934C-A93F-4236-A4FA-128A003E27EA}" destId="{28D25C33-933A-40B3-8A7C-5046BE2482D1}" srcOrd="7" destOrd="0" presId="urn:microsoft.com/office/officeart/2005/8/layout/cycle6"/>
    <dgm:cxn modelId="{E579EA01-CC59-4E9D-8569-851AFED623A7}" type="presParOf" srcId="{298E934C-A93F-4236-A4FA-128A003E27EA}" destId="{237A1CB1-34A8-4A54-973D-B1B6D5971750}" srcOrd="8" destOrd="0" presId="urn:microsoft.com/office/officeart/2005/8/layout/cycle6"/>
    <dgm:cxn modelId="{811A9FBA-10CB-4DED-8D05-22194C7F223D}" type="presParOf" srcId="{298E934C-A93F-4236-A4FA-128A003E27EA}" destId="{6BD31132-7E19-4B15-AB42-7997759F756E}" srcOrd="9" destOrd="0" presId="urn:microsoft.com/office/officeart/2005/8/layout/cycle6"/>
    <dgm:cxn modelId="{2AD0D3CD-E8DD-43EF-BF48-98584BF2D601}" type="presParOf" srcId="{298E934C-A93F-4236-A4FA-128A003E27EA}" destId="{4EBB007E-D17B-437D-939F-00EB46D84E32}" srcOrd="10" destOrd="0" presId="urn:microsoft.com/office/officeart/2005/8/layout/cycle6"/>
    <dgm:cxn modelId="{96123837-1799-46A7-B719-A38848CC672A}" type="presParOf" srcId="{298E934C-A93F-4236-A4FA-128A003E27EA}" destId="{48EEA004-372E-4041-8396-BD4D3F6396D4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8449A0-0E8E-47C1-95A2-747EFD8CB44A}">
      <dsp:nvSpPr>
        <dsp:cNvPr id="0" name=""/>
        <dsp:cNvSpPr/>
      </dsp:nvSpPr>
      <dsp:spPr>
        <a:xfrm>
          <a:off x="1145186" y="328121"/>
          <a:ext cx="1573106" cy="797031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Shareholders</a:t>
          </a:r>
          <a:endParaRPr lang="en-US" sz="1500" kern="1200" noProof="0" dirty="0"/>
        </a:p>
      </dsp:txBody>
      <dsp:txXfrm>
        <a:off x="1145186" y="328121"/>
        <a:ext cx="1573106" cy="797031"/>
      </dsp:txXfrm>
    </dsp:sp>
    <dsp:sp modelId="{ECE02A19-BD53-4822-A531-D4945FEEE022}">
      <dsp:nvSpPr>
        <dsp:cNvPr id="0" name=""/>
        <dsp:cNvSpPr/>
      </dsp:nvSpPr>
      <dsp:spPr>
        <a:xfrm>
          <a:off x="613676" y="726636"/>
          <a:ext cx="2636126" cy="2636126"/>
        </a:xfrm>
        <a:custGeom>
          <a:avLst/>
          <a:gdLst/>
          <a:ahLst/>
          <a:cxnLst/>
          <a:rect l="0" t="0" r="0" b="0"/>
          <a:pathLst>
            <a:path>
              <a:moveTo>
                <a:pt x="2111096" y="265262"/>
              </a:moveTo>
              <a:arcTo wR="1318063" hR="1318063" stAng="18419358" swAng="210360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0D01A-5603-43F1-9446-D9F7E64EC448}">
      <dsp:nvSpPr>
        <dsp:cNvPr id="0" name=""/>
        <dsp:cNvSpPr/>
      </dsp:nvSpPr>
      <dsp:spPr>
        <a:xfrm>
          <a:off x="2636701" y="1646184"/>
          <a:ext cx="1226201" cy="797031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Shipyard</a:t>
          </a:r>
          <a:endParaRPr lang="en-US" sz="1500" kern="1200" noProof="0" dirty="0"/>
        </a:p>
      </dsp:txBody>
      <dsp:txXfrm>
        <a:off x="2636701" y="1646184"/>
        <a:ext cx="1226201" cy="797031"/>
      </dsp:txXfrm>
    </dsp:sp>
    <dsp:sp modelId="{349C78BC-BA08-4F6C-8712-2F56D2598DCB}">
      <dsp:nvSpPr>
        <dsp:cNvPr id="0" name=""/>
        <dsp:cNvSpPr/>
      </dsp:nvSpPr>
      <dsp:spPr>
        <a:xfrm>
          <a:off x="621844" y="701745"/>
          <a:ext cx="2636126" cy="2636126"/>
        </a:xfrm>
        <a:custGeom>
          <a:avLst/>
          <a:gdLst/>
          <a:ahLst/>
          <a:cxnLst/>
          <a:rect l="0" t="0" r="0" b="0"/>
          <a:pathLst>
            <a:path>
              <a:moveTo>
                <a:pt x="2563063" y="1750804"/>
              </a:moveTo>
              <a:arcTo wR="1318063" hR="1318063" stAng="1149996" swAng="2586936"/>
            </a:path>
          </a:pathLst>
        </a:custGeom>
        <a:noFill/>
        <a:ln w="9525" cap="flat" cmpd="sng" algn="ctr">
          <a:solidFill>
            <a:schemeClr val="accent2">
              <a:hueOff val="-3155109"/>
              <a:satOff val="-17978"/>
              <a:lumOff val="-80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A4897-E40D-4E15-99C7-548E2C8B6882}">
      <dsp:nvSpPr>
        <dsp:cNvPr id="0" name=""/>
        <dsp:cNvSpPr/>
      </dsp:nvSpPr>
      <dsp:spPr>
        <a:xfrm>
          <a:off x="1318005" y="2946005"/>
          <a:ext cx="1226201" cy="797031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Bondholders</a:t>
          </a:r>
          <a:endParaRPr lang="en-US" sz="1500" kern="1200" noProof="0" dirty="0"/>
        </a:p>
      </dsp:txBody>
      <dsp:txXfrm>
        <a:off x="1318005" y="2946005"/>
        <a:ext cx="1226201" cy="797031"/>
      </dsp:txXfrm>
    </dsp:sp>
    <dsp:sp modelId="{237A1CB1-34A8-4A54-973D-B1B6D5971750}">
      <dsp:nvSpPr>
        <dsp:cNvPr id="0" name=""/>
        <dsp:cNvSpPr/>
      </dsp:nvSpPr>
      <dsp:spPr>
        <a:xfrm>
          <a:off x="605498" y="701717"/>
          <a:ext cx="2636126" cy="2636126"/>
        </a:xfrm>
        <a:custGeom>
          <a:avLst/>
          <a:gdLst/>
          <a:ahLst/>
          <a:cxnLst/>
          <a:rect l="0" t="0" r="0" b="0"/>
          <a:pathLst>
            <a:path>
              <a:moveTo>
                <a:pt x="703770" y="2484225"/>
              </a:moveTo>
              <a:arcTo wR="1318063" hR="1318063" stAng="7066721" swAng="2583240"/>
            </a:path>
          </a:pathLst>
        </a:custGeom>
        <a:noFill/>
        <a:ln w="9525" cap="flat" cmpd="sng" algn="ctr">
          <a:solidFill>
            <a:schemeClr val="accent2">
              <a:hueOff val="-6310218"/>
              <a:satOff val="-35955"/>
              <a:lumOff val="-16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31132-7E19-4B15-AB42-7997759F756E}">
      <dsp:nvSpPr>
        <dsp:cNvPr id="0" name=""/>
        <dsp:cNvSpPr/>
      </dsp:nvSpPr>
      <dsp:spPr>
        <a:xfrm>
          <a:off x="575" y="1646184"/>
          <a:ext cx="1226201" cy="797031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500" kern="1200" dirty="0" smtClean="0"/>
            <a:t>Banks</a:t>
          </a:r>
          <a:endParaRPr lang="nb-NO" sz="1500" kern="1200" dirty="0"/>
        </a:p>
      </dsp:txBody>
      <dsp:txXfrm>
        <a:off x="575" y="1646184"/>
        <a:ext cx="1226201" cy="797031"/>
      </dsp:txXfrm>
    </dsp:sp>
    <dsp:sp modelId="{48EEA004-372E-4041-8396-BD4D3F6396D4}">
      <dsp:nvSpPr>
        <dsp:cNvPr id="0" name=""/>
        <dsp:cNvSpPr/>
      </dsp:nvSpPr>
      <dsp:spPr>
        <a:xfrm>
          <a:off x="613676" y="726636"/>
          <a:ext cx="2636126" cy="2636126"/>
        </a:xfrm>
        <a:custGeom>
          <a:avLst/>
          <a:gdLst/>
          <a:ahLst/>
          <a:cxnLst/>
          <a:rect l="0" t="0" r="0" b="0"/>
          <a:pathLst>
            <a:path>
              <a:moveTo>
                <a:pt x="64160" y="911839"/>
              </a:moveTo>
              <a:arcTo wR="1318063" hR="1318063" stAng="11877038" swAng="2103604"/>
            </a:path>
          </a:pathLst>
        </a:custGeom>
        <a:noFill/>
        <a:ln w="9525" cap="flat" cmpd="sng" algn="ctr">
          <a:solidFill>
            <a:schemeClr val="accent2">
              <a:hueOff val="-9465327"/>
              <a:satOff val="-53933"/>
              <a:lumOff val="-241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C770C8-EFAB-4DA4-A70F-3A8A308B132F}" type="datetimeFigureOut">
              <a:rPr lang="nb-NO"/>
              <a:pPr>
                <a:defRPr/>
              </a:pPr>
              <a:t>13.02.2013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pPr lvl="0"/>
            <a:endParaRPr lang="nb-N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14875"/>
            <a:ext cx="5435600" cy="4467225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DAF96B-D899-49DF-A038-2B27D4744D9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Massesøksmål</a:t>
            </a:r>
            <a:r>
              <a:rPr lang="nb-NO" baseline="0" dirty="0" smtClean="0"/>
              <a:t> forekommer ofte i USA </a:t>
            </a:r>
            <a:r>
              <a:rPr lang="nb-NO" baseline="0" dirty="0" err="1" smtClean="0"/>
              <a:t>ifb</a:t>
            </a:r>
            <a:r>
              <a:rPr lang="nb-NO" baseline="0" dirty="0" smtClean="0"/>
              <a:t> utstedelse av lån/aksjer etc.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4F5469-3BDF-4126-8D98-6F5B2319F57C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Det er en myte at det norske markedet</a:t>
            </a:r>
            <a:r>
              <a:rPr lang="nb-NO" baseline="0" dirty="0" smtClean="0"/>
              <a:t> er </a:t>
            </a:r>
            <a:r>
              <a:rPr lang="nb-NO" dirty="0" smtClean="0"/>
              <a:t>uregulert og "fritt frem". Det er imidlertid klart at norske aktører krever lavere</a:t>
            </a:r>
            <a:r>
              <a:rPr lang="nb-NO" baseline="0" dirty="0" smtClean="0"/>
              <a:t> grad av undersøkelser enn det amerikanske – der avgis såkalte 10b-5 opinions, som i praksis krever full juridisk DD samt at det kreves </a:t>
            </a:r>
            <a:r>
              <a:rPr lang="nb-NO" baseline="0" dirty="0" err="1" smtClean="0"/>
              <a:t>auditors</a:t>
            </a:r>
            <a:r>
              <a:rPr lang="nb-NO" baseline="0" dirty="0" smtClean="0"/>
              <a:t> letters.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4F5469-3BDF-4126-8D98-6F5B2319F57C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Uutstedelse" av nye obligasjonslån, refinansiering </a:t>
            </a:r>
            <a:r>
              <a:rPr lang="nb-NO" dirty="0" err="1" smtClean="0"/>
              <a:t>e.l</a:t>
            </a:r>
            <a:r>
              <a:rPr lang="nb-NO" dirty="0" smtClean="0"/>
              <a:t> andre transaksjoner (all "handel") er omfattet av forbud mot urimelige forretningsmetoder i </a:t>
            </a:r>
            <a:r>
              <a:rPr lang="nb-NO" dirty="0" err="1" smtClean="0"/>
              <a:t>vphl</a:t>
            </a:r>
            <a:r>
              <a:rPr lang="nb-NO" dirty="0" smtClean="0"/>
              <a:t>. § 3-9.</a:t>
            </a:r>
          </a:p>
          <a:p>
            <a:endParaRPr lang="nb-NO" dirty="0" smtClean="0"/>
          </a:p>
          <a:p>
            <a:pPr defTabSz="1345722">
              <a:defRPr/>
            </a:pPr>
            <a:r>
              <a:rPr lang="nb-NO" dirty="0" smtClean="0"/>
              <a:t>"Avledet undersøkelsesplikt"</a:t>
            </a:r>
            <a:r>
              <a:rPr lang="nb-NO" baseline="0" dirty="0" smtClean="0"/>
              <a:t> betyr at tilrettelegger må foreta nærmere undersøkelser der det er grunn til mistanke ("red </a:t>
            </a:r>
            <a:r>
              <a:rPr lang="nb-NO" baseline="0" dirty="0" err="1" smtClean="0"/>
              <a:t>flags</a:t>
            </a:r>
            <a:r>
              <a:rPr lang="nb-NO" baseline="0" dirty="0" smtClean="0"/>
              <a:t>"). Utgangspunkt; intet lovkrav om at tilrettelegger skal foreta uavhengige undersøkelser av utsteder. </a:t>
            </a:r>
            <a:r>
              <a:rPr lang="nb-NO" i="1" dirty="0" smtClean="0"/>
              <a:t>Har tilrettelegger oppfordring til å gjøre undersøkelser?</a:t>
            </a:r>
          </a:p>
          <a:p>
            <a:endParaRPr lang="nb-NO" baseline="0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4F5469-3BDF-4126-8D98-6F5B2319F57C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smtClean="0"/>
              <a:t>TROR VI HER KAN DROPPE 2ND PRI GARANTIEN FOR Å RENDYKRE POENGENE.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447EDE-51F2-4B12-9F89-73ECC9503CCB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F5A11C-88BF-48C7-B68F-2A56A44C4D89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36600" y="1631950"/>
            <a:ext cx="8428038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36600" y="2714625"/>
            <a:ext cx="8428038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6600" y="1630017"/>
            <a:ext cx="8428038" cy="1073426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>
            <a:lvl1pPr algn="ctr">
              <a:defRPr sz="3000" i="1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173163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pictur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739775" y="998538"/>
            <a:ext cx="842486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32520" y="387705"/>
            <a:ext cx="8778180" cy="7589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36600" y="4272388"/>
            <a:ext cx="4047541" cy="51324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105221" y="4276193"/>
            <a:ext cx="4047541" cy="516471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9"/>
          <p:cNvSpPr>
            <a:spLocks noGrp="1"/>
          </p:cNvSpPr>
          <p:nvPr>
            <p:ph sz="quarter" idx="19"/>
          </p:nvPr>
        </p:nvSpPr>
        <p:spPr>
          <a:xfrm>
            <a:off x="736600" y="1477963"/>
            <a:ext cx="4041775" cy="254476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20"/>
          </p:nvPr>
        </p:nvSpPr>
        <p:spPr>
          <a:xfrm>
            <a:off x="5126038" y="1477963"/>
            <a:ext cx="4041775" cy="254476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pictures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739775" y="998538"/>
            <a:ext cx="842486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32520" y="387705"/>
            <a:ext cx="8778180" cy="7589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736601" y="3911191"/>
            <a:ext cx="4076801" cy="19358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5111589" y="3909972"/>
            <a:ext cx="4076801" cy="19370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9"/>
          </p:nvPr>
        </p:nvSpPr>
        <p:spPr>
          <a:xfrm>
            <a:off x="736600" y="1477963"/>
            <a:ext cx="4037013" cy="218281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16"/>
          <p:cNvSpPr>
            <a:spLocks noGrp="1"/>
          </p:cNvSpPr>
          <p:nvPr>
            <p:ph sz="quarter" idx="20"/>
          </p:nvPr>
        </p:nvSpPr>
        <p:spPr>
          <a:xfrm>
            <a:off x="5130800" y="1477963"/>
            <a:ext cx="4037013" cy="218281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39775" y="998538"/>
            <a:ext cx="842486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74243" y="1373188"/>
            <a:ext cx="7416824" cy="178536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60593" y="3470192"/>
            <a:ext cx="6336823" cy="1799654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rgbClr val="1D93D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2520" y="387705"/>
            <a:ext cx="8778180" cy="7589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736600" y="1630017"/>
            <a:ext cx="8428038" cy="1073426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>
            <a:lvl1pPr algn="ctr">
              <a:defRPr sz="3000" i="1">
                <a:solidFill>
                  <a:srgbClr val="1D93D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739775" y="998538"/>
            <a:ext cx="842486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736600" y="1484258"/>
            <a:ext cx="1392123" cy="888936"/>
          </a:xfrm>
        </p:spPr>
        <p:txBody>
          <a:bodyPr rtlCol="0">
            <a:normAutofit/>
          </a:bodyPr>
          <a:lstStyle>
            <a:lvl1pPr marL="0" indent="0">
              <a:buNone/>
              <a:defRPr lang="nb-NO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32520" y="387705"/>
            <a:ext cx="8778180" cy="7589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2491356" y="1481727"/>
            <a:ext cx="1392123" cy="888936"/>
          </a:xfrm>
        </p:spPr>
        <p:txBody>
          <a:bodyPr rtlCol="0">
            <a:normAutofit/>
          </a:bodyPr>
          <a:lstStyle>
            <a:lvl1pPr marL="0" indent="0" algn="l">
              <a:buNone/>
              <a:defRPr lang="nb-NO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6000869" y="1484313"/>
            <a:ext cx="1398469" cy="896306"/>
          </a:xfrm>
        </p:spPr>
        <p:txBody>
          <a:bodyPr rtlCol="0">
            <a:normAutofit/>
          </a:bodyPr>
          <a:lstStyle>
            <a:lvl1pPr marL="0" indent="0">
              <a:buNone/>
              <a:defRPr lang="nb-NO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7755625" y="1484313"/>
            <a:ext cx="1392123" cy="896306"/>
          </a:xfrm>
        </p:spPr>
        <p:txBody>
          <a:bodyPr rtlCol="0">
            <a:normAutofit/>
          </a:bodyPr>
          <a:lstStyle>
            <a:lvl1pPr marL="0" indent="0">
              <a:buNone/>
              <a:defRPr lang="nb-NO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63" name="Picture Placeholder 14"/>
          <p:cNvSpPr>
            <a:spLocks noGrp="1"/>
          </p:cNvSpPr>
          <p:nvPr>
            <p:ph type="pic" sz="quarter" idx="41"/>
          </p:nvPr>
        </p:nvSpPr>
        <p:spPr>
          <a:xfrm>
            <a:off x="2491356" y="2826249"/>
            <a:ext cx="1392123" cy="888936"/>
          </a:xfrm>
        </p:spPr>
        <p:txBody>
          <a:bodyPr rtlCol="0">
            <a:normAutofit/>
          </a:bodyPr>
          <a:lstStyle>
            <a:lvl1pPr marL="0" indent="0">
              <a:buNone/>
              <a:defRPr lang="nb-NO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64" name="Picture Placeholder 14"/>
          <p:cNvSpPr>
            <a:spLocks noGrp="1"/>
          </p:cNvSpPr>
          <p:nvPr>
            <p:ph type="pic" sz="quarter" idx="42"/>
          </p:nvPr>
        </p:nvSpPr>
        <p:spPr>
          <a:xfrm>
            <a:off x="4235450" y="2828743"/>
            <a:ext cx="1402785" cy="888936"/>
          </a:xfrm>
        </p:spPr>
        <p:txBody>
          <a:bodyPr rtlCol="0">
            <a:normAutofit/>
          </a:bodyPr>
          <a:lstStyle>
            <a:lvl1pPr marL="0" indent="0">
              <a:buNone/>
              <a:defRPr lang="nb-NO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65" name="Picture Placeholder 14"/>
          <p:cNvSpPr>
            <a:spLocks noGrp="1"/>
          </p:cNvSpPr>
          <p:nvPr>
            <p:ph type="pic" sz="quarter" idx="43"/>
          </p:nvPr>
        </p:nvSpPr>
        <p:spPr>
          <a:xfrm>
            <a:off x="6000868" y="2828835"/>
            <a:ext cx="1392123" cy="888936"/>
          </a:xfrm>
        </p:spPr>
        <p:txBody>
          <a:bodyPr rtlCol="0">
            <a:normAutofit/>
          </a:bodyPr>
          <a:lstStyle>
            <a:lvl1pPr marL="0" indent="0">
              <a:buNone/>
              <a:defRPr lang="nb-NO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66" name="Picture Placeholder 14"/>
          <p:cNvSpPr>
            <a:spLocks noGrp="1"/>
          </p:cNvSpPr>
          <p:nvPr>
            <p:ph type="pic" sz="quarter" idx="44"/>
          </p:nvPr>
        </p:nvSpPr>
        <p:spPr>
          <a:xfrm>
            <a:off x="7755625" y="2828835"/>
            <a:ext cx="1392123" cy="888936"/>
          </a:xfrm>
        </p:spPr>
        <p:txBody>
          <a:bodyPr rtlCol="0">
            <a:normAutofit/>
          </a:bodyPr>
          <a:lstStyle>
            <a:lvl1pPr marL="0" indent="0">
              <a:buNone/>
              <a:defRPr lang="nb-NO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50"/>
          </p:nvPr>
        </p:nvSpPr>
        <p:spPr>
          <a:xfrm>
            <a:off x="736600" y="2826249"/>
            <a:ext cx="1395413" cy="888936"/>
          </a:xfrm>
        </p:spPr>
        <p:txBody>
          <a:bodyPr rtlCol="0">
            <a:normAutofit/>
          </a:bodyPr>
          <a:lstStyle>
            <a:lvl1pPr marL="0" indent="0">
              <a:buNone/>
              <a:defRPr lang="nb-NO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51"/>
          </p:nvPr>
        </p:nvSpPr>
        <p:spPr>
          <a:xfrm>
            <a:off x="4232904" y="1484313"/>
            <a:ext cx="1407484" cy="896306"/>
          </a:xfrm>
        </p:spPr>
        <p:txBody>
          <a:bodyPr rtlCol="0">
            <a:normAutofit/>
          </a:bodyPr>
          <a:lstStyle>
            <a:lvl1pPr marL="0" indent="0">
              <a:buNone/>
              <a:defRPr lang="nb-NO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52"/>
          </p:nvPr>
        </p:nvSpPr>
        <p:spPr>
          <a:xfrm>
            <a:off x="2491356" y="4177752"/>
            <a:ext cx="1392123" cy="888936"/>
          </a:xfrm>
        </p:spPr>
        <p:txBody>
          <a:bodyPr rtlCol="0">
            <a:normAutofit/>
          </a:bodyPr>
          <a:lstStyle>
            <a:lvl1pPr marL="0" indent="0">
              <a:buNone/>
              <a:defRPr lang="nb-NO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53"/>
          </p:nvPr>
        </p:nvSpPr>
        <p:spPr>
          <a:xfrm>
            <a:off x="4235450" y="4180246"/>
            <a:ext cx="1402785" cy="888936"/>
          </a:xfrm>
        </p:spPr>
        <p:txBody>
          <a:bodyPr rtlCol="0">
            <a:normAutofit/>
          </a:bodyPr>
          <a:lstStyle>
            <a:lvl1pPr marL="0" indent="0">
              <a:buNone/>
              <a:defRPr lang="nb-NO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54"/>
          </p:nvPr>
        </p:nvSpPr>
        <p:spPr>
          <a:xfrm>
            <a:off x="6000868" y="4180338"/>
            <a:ext cx="1392123" cy="888936"/>
          </a:xfrm>
        </p:spPr>
        <p:txBody>
          <a:bodyPr rtlCol="0">
            <a:normAutofit/>
          </a:bodyPr>
          <a:lstStyle>
            <a:lvl1pPr marL="0" indent="0">
              <a:buNone/>
              <a:defRPr lang="nb-NO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55"/>
          </p:nvPr>
        </p:nvSpPr>
        <p:spPr>
          <a:xfrm>
            <a:off x="7755625" y="4180338"/>
            <a:ext cx="1392123" cy="888936"/>
          </a:xfrm>
        </p:spPr>
        <p:txBody>
          <a:bodyPr rtlCol="0">
            <a:normAutofit/>
          </a:bodyPr>
          <a:lstStyle>
            <a:lvl1pPr marL="0" indent="0">
              <a:buNone/>
              <a:tabLst/>
              <a:defRPr lang="nb-NO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56"/>
          </p:nvPr>
        </p:nvSpPr>
        <p:spPr>
          <a:xfrm>
            <a:off x="736600" y="4177752"/>
            <a:ext cx="1395413" cy="888936"/>
          </a:xfrm>
        </p:spPr>
        <p:txBody>
          <a:bodyPr rtlCol="0">
            <a:normAutofit/>
          </a:bodyPr>
          <a:lstStyle>
            <a:lvl1pPr marL="0" indent="0">
              <a:buNone/>
              <a:defRPr lang="nb-NO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b-NO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739775" y="998538"/>
            <a:ext cx="842486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32520" y="387705"/>
            <a:ext cx="8778180" cy="7589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736600" y="3598569"/>
            <a:ext cx="4939995" cy="2028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736600" y="1484313"/>
            <a:ext cx="1392123" cy="88893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2491356" y="1481727"/>
            <a:ext cx="1392123" cy="88893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6000869" y="1484313"/>
            <a:ext cx="1398469" cy="89630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7755625" y="1484313"/>
            <a:ext cx="1392123" cy="89630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36599" y="2515351"/>
            <a:ext cx="1395414" cy="7810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2492376" y="2508945"/>
            <a:ext cx="1395412" cy="7810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7"/>
          </p:nvPr>
        </p:nvSpPr>
        <p:spPr>
          <a:xfrm>
            <a:off x="4235450" y="2511693"/>
            <a:ext cx="1404938" cy="78079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8"/>
          </p:nvPr>
        </p:nvSpPr>
        <p:spPr>
          <a:xfrm>
            <a:off x="6002338" y="2511693"/>
            <a:ext cx="1392787" cy="78079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756525" y="2511693"/>
            <a:ext cx="1392442" cy="78079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51"/>
          </p:nvPr>
        </p:nvSpPr>
        <p:spPr>
          <a:xfrm>
            <a:off x="4232904" y="1484313"/>
            <a:ext cx="1407484" cy="89630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b-NO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739775" y="998538"/>
            <a:ext cx="842486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734453" y="1477963"/>
            <a:ext cx="2567635" cy="1639556"/>
          </a:xfrm>
        </p:spPr>
        <p:txBody>
          <a:bodyPr rtlCol="0"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32520" y="387705"/>
            <a:ext cx="8778180" cy="7589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3659913" y="1480360"/>
            <a:ext cx="2567635" cy="1639556"/>
          </a:xfrm>
        </p:spPr>
        <p:txBody>
          <a:bodyPr rtlCol="0"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6596074" y="1477815"/>
            <a:ext cx="2567635" cy="1639556"/>
          </a:xfrm>
        </p:spPr>
        <p:txBody>
          <a:bodyPr rtlCol="0"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36600" y="3370192"/>
            <a:ext cx="2562555" cy="11423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661031" y="3370298"/>
            <a:ext cx="2562555" cy="11423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592620" y="3368973"/>
            <a:ext cx="2562555" cy="11423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menu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39775" y="998538"/>
            <a:ext cx="842486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rot="5400000">
            <a:off x="139700" y="3668713"/>
            <a:ext cx="4359275" cy="0"/>
          </a:xfrm>
          <a:prstGeom prst="line">
            <a:avLst/>
          </a:prstGeom>
          <a:ln>
            <a:solidFill>
              <a:srgbClr val="1D9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2520" y="387705"/>
            <a:ext cx="8778180" cy="7589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585216" y="1373187"/>
            <a:ext cx="1491234" cy="4468041"/>
          </a:xfrm>
        </p:spPr>
        <p:txBody>
          <a:bodyPr lIns="144000" rIns="108000" bIns="72000"/>
          <a:lstStyle>
            <a:lvl1pPr marL="0" indent="0">
              <a:buFontTx/>
              <a:buNone/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43176" y="1373188"/>
            <a:ext cx="6008294" cy="4420632"/>
          </a:xfrm>
        </p:spPr>
        <p:txBody>
          <a:bodyPr>
            <a:normAutofit/>
          </a:bodyPr>
          <a:lstStyle>
            <a:lvl1pPr>
              <a:defRPr sz="1600">
                <a:latin typeface="Times New Roman" pitchFamily="18" charset="0"/>
                <a:cs typeface="Times New Roman" pitchFamily="18" charset="0"/>
              </a:defRPr>
            </a:lvl1pPr>
            <a:lvl2pPr>
              <a:buClr>
                <a:schemeClr val="tx2"/>
              </a:buCl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menu with bullet and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2479675" y="387350"/>
            <a:ext cx="6931025" cy="7588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defTabSz="1031626"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ea typeface="+mj-ea"/>
                <a:cs typeface="Times New Roman" pitchFamily="18" charset="0"/>
              </a:rPr>
              <a:t>Click to edit Master title style</a:t>
            </a:r>
            <a:endParaRPr lang="nb-NO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39775" y="998538"/>
            <a:ext cx="842486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139700" y="3668713"/>
            <a:ext cx="4359275" cy="0"/>
          </a:xfrm>
          <a:prstGeom prst="line">
            <a:avLst/>
          </a:prstGeom>
          <a:ln>
            <a:solidFill>
              <a:srgbClr val="1D9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543176" y="1373188"/>
            <a:ext cx="6008294" cy="4420632"/>
          </a:xfrm>
        </p:spPr>
        <p:txBody>
          <a:bodyPr>
            <a:normAutofit/>
          </a:bodyPr>
          <a:lstStyle>
            <a:lvl1pPr>
              <a:defRPr sz="1600">
                <a:latin typeface="Times New Roman" pitchFamily="18" charset="0"/>
                <a:cs typeface="Times New Roman" pitchFamily="18" charset="0"/>
              </a:defRPr>
            </a:lvl1pPr>
            <a:lvl2pPr>
              <a:buClr>
                <a:schemeClr val="tx2"/>
              </a:buCl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585216" y="1373187"/>
            <a:ext cx="1491234" cy="4468041"/>
          </a:xfrm>
        </p:spPr>
        <p:txBody>
          <a:bodyPr lIns="144000" rIns="108000" bIns="72000"/>
          <a:lstStyle>
            <a:lvl1pPr marL="0" indent="0">
              <a:buFontTx/>
              <a:buNone/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585216" y="351130"/>
            <a:ext cx="1497330" cy="548640"/>
          </a:xfrm>
        </p:spPr>
        <p:txBody>
          <a:bodyPr lIns="144000" rIns="108000" bIns="72000" anchor="b"/>
          <a:lstStyle>
            <a:lvl1pPr marL="0" indent="0">
              <a:buFontTx/>
              <a:buNone/>
              <a:defRPr sz="9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menu with bullet, navigation and page 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rot="5400000">
            <a:off x="6451600" y="3668713"/>
            <a:ext cx="4359275" cy="0"/>
          </a:xfrm>
          <a:prstGeom prst="line">
            <a:avLst/>
          </a:prstGeom>
          <a:ln>
            <a:solidFill>
              <a:srgbClr val="1D9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139700" y="3668713"/>
            <a:ext cx="4359275" cy="0"/>
          </a:xfrm>
          <a:prstGeom prst="line">
            <a:avLst/>
          </a:prstGeom>
          <a:ln>
            <a:solidFill>
              <a:srgbClr val="1D9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 userDrawn="1"/>
        </p:nvSpPr>
        <p:spPr>
          <a:xfrm>
            <a:off x="2479675" y="387350"/>
            <a:ext cx="6931025" cy="7588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defTabSz="1031626"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ea typeface="+mj-ea"/>
                <a:cs typeface="Times New Roman" pitchFamily="18" charset="0"/>
              </a:rPr>
              <a:t>Click to edit Master title style</a:t>
            </a:r>
            <a:endParaRPr lang="nb-NO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39775" y="998538"/>
            <a:ext cx="842486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8705849" y="1373188"/>
            <a:ext cx="510541" cy="4498826"/>
          </a:xfrm>
        </p:spPr>
        <p:txBody>
          <a:bodyPr lIns="144000" rIns="108000" bIns="72000">
            <a:normAutofit/>
          </a:bodyPr>
          <a:lstStyle>
            <a:lvl1pPr marL="0" indent="0">
              <a:buFontTx/>
              <a:buNone/>
              <a:defRPr sz="7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585216" y="1373187"/>
            <a:ext cx="1491234" cy="4468041"/>
          </a:xfrm>
        </p:spPr>
        <p:txBody>
          <a:bodyPr lIns="144000" rIns="108000" bIns="72000"/>
          <a:lstStyle>
            <a:lvl1pPr marL="0" indent="0">
              <a:buFontTx/>
              <a:buNone/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585216" y="351130"/>
            <a:ext cx="1497330" cy="548640"/>
          </a:xfrm>
        </p:spPr>
        <p:txBody>
          <a:bodyPr lIns="144000" rIns="108000" bIns="72000" anchor="b"/>
          <a:lstStyle>
            <a:lvl1pPr marL="0" indent="0">
              <a:buFontTx/>
              <a:buNone/>
              <a:defRPr sz="9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43176" y="1373188"/>
            <a:ext cx="6008294" cy="4420632"/>
          </a:xfrm>
        </p:spPr>
        <p:txBody>
          <a:bodyPr>
            <a:normAutofit/>
          </a:bodyPr>
          <a:lstStyle>
            <a:lvl1pPr>
              <a:defRPr sz="1600">
                <a:latin typeface="Times New Roman" pitchFamily="18" charset="0"/>
                <a:cs typeface="Times New Roman" pitchFamily="18" charset="0"/>
              </a:defRPr>
            </a:lvl1pPr>
            <a:lvl2pPr>
              <a:buClr>
                <a:schemeClr val="tx2"/>
              </a:buCl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39775" y="998538"/>
            <a:ext cx="842486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32520" y="387705"/>
            <a:ext cx="8778180" cy="7589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32521" y="1296237"/>
            <a:ext cx="6475946" cy="2949760"/>
          </a:xfrm>
        </p:spPr>
        <p:txBody>
          <a:bodyPr/>
          <a:lstStyle>
            <a:lvl1pPr>
              <a:lnSpc>
                <a:spcPct val="150000"/>
              </a:lnSpc>
              <a:buFont typeface="+mj-lt"/>
              <a:buAutoNum type="arabicPeriod"/>
              <a:defRPr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9906000" cy="6029325"/>
          </a:xfrm>
        </p:spPr>
        <p:txBody>
          <a:bodyPr rtlCol="0" anchor="b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739775" y="998538"/>
            <a:ext cx="842486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2520" y="387705"/>
            <a:ext cx="8778180" cy="7589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532606" y="6539707"/>
            <a:ext cx="3444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39775" y="998538"/>
            <a:ext cx="842486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285874" y="1384300"/>
            <a:ext cx="6263903" cy="43727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 i="1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32520" y="387705"/>
            <a:ext cx="8778180" cy="7589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39775" y="998538"/>
            <a:ext cx="842486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2520" y="387705"/>
            <a:ext cx="8778180" cy="7589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285875" y="1376363"/>
            <a:ext cx="3803615" cy="43926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 i="1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5355572" y="1376363"/>
            <a:ext cx="3812241" cy="43926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 i="1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739775" y="998538"/>
            <a:ext cx="842486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1484313"/>
            <a:ext cx="2820059" cy="2036444"/>
          </a:xfrm>
        </p:spPr>
        <p:txBody>
          <a:bodyPr>
            <a:normAutofit/>
          </a:bodyPr>
          <a:lstStyle>
            <a:lvl1pPr>
              <a:buNone/>
              <a:defRPr sz="1800"/>
            </a:lvl1pPr>
            <a:lvl2pPr>
              <a:defRPr sz="1800" i="1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2520" y="387705"/>
            <a:ext cx="8778180" cy="7589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191991" y="1373188"/>
            <a:ext cx="4975822" cy="439456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 i="1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736599" y="3737747"/>
            <a:ext cx="2820059" cy="2031682"/>
          </a:xfrm>
        </p:spPr>
        <p:txBody>
          <a:bodyPr>
            <a:normAutofit/>
          </a:bodyPr>
          <a:lstStyle>
            <a:lvl1pPr>
              <a:buNone/>
              <a:defRPr sz="1800"/>
            </a:lvl1pPr>
            <a:lvl2pPr>
              <a:defRPr sz="1800" i="1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39775" y="998538"/>
            <a:ext cx="842486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3989406" y="1384300"/>
            <a:ext cx="5085302" cy="4189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/>
            </a:lvl3pPr>
            <a:lvl4pPr>
              <a:defRPr sz="1800" i="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736600" y="1484313"/>
            <a:ext cx="2906026" cy="4115720"/>
          </a:xfrm>
        </p:spPr>
        <p:txBody>
          <a:bodyPr rtlCol="0"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2520" y="387705"/>
            <a:ext cx="8778180" cy="7589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Pictur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39775" y="998538"/>
            <a:ext cx="842486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4454957" y="1373188"/>
            <a:ext cx="4602499" cy="42229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736600" y="1484313"/>
            <a:ext cx="3367227" cy="4338586"/>
          </a:xfrm>
        </p:spPr>
        <p:txBody>
          <a:bodyPr rtlCol="0"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32520" y="387705"/>
            <a:ext cx="8778180" cy="7589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39775" y="998538"/>
            <a:ext cx="842486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602132" y="1373187"/>
            <a:ext cx="3562505" cy="447165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736600" y="1484314"/>
            <a:ext cx="4479138" cy="3250372"/>
          </a:xfrm>
        </p:spPr>
        <p:txBody>
          <a:bodyPr rtlCol="0"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32520" y="387705"/>
            <a:ext cx="8778180" cy="7589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739775" y="998538"/>
            <a:ext cx="842486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32520" y="387705"/>
            <a:ext cx="8778180" cy="7589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339359" y="2052083"/>
            <a:ext cx="3820516" cy="371689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 i="1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1285875" y="2052083"/>
            <a:ext cx="3820515" cy="371689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 i="1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32520" y="1373188"/>
            <a:ext cx="8527355" cy="562124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85875" y="1377950"/>
            <a:ext cx="73580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63" tIns="51581" rIns="103163" bIns="51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smtClean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6032500"/>
            <a:ext cx="990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8" name="TextBox 25"/>
          <p:cNvSpPr txBox="1">
            <a:spLocks noChangeArrowheads="1"/>
          </p:cNvSpPr>
          <p:nvPr/>
        </p:nvSpPr>
        <p:spPr bwMode="auto">
          <a:xfrm>
            <a:off x="376238" y="6361113"/>
            <a:ext cx="3508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163" tIns="51581" rIns="103163" bIns="51581">
            <a:spAutoFit/>
          </a:bodyPr>
          <a:lstStyle/>
          <a:p>
            <a:pPr algn="r">
              <a:defRPr/>
            </a:pPr>
            <a:fld id="{9B2CCC6A-F2D1-42A0-91B2-91F0C2D748AB}" type="slidenum">
              <a:rPr lang="nb-NO" sz="800"/>
              <a:pPr algn="r">
                <a:defRPr/>
              </a:pPr>
              <a:t>‹#›</a:t>
            </a:fld>
            <a:r>
              <a:rPr lang="nb-NO" sz="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573088" y="6510338"/>
            <a:ext cx="3175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27" descr="WR_logo_70mm.jp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058025" y="6359525"/>
            <a:ext cx="2106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Connector 28"/>
          <p:cNvCxnSpPr/>
          <p:nvPr/>
        </p:nvCxnSpPr>
        <p:spPr>
          <a:xfrm>
            <a:off x="0" y="6070600"/>
            <a:ext cx="9906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887" r:id="rId13"/>
    <p:sldLayoutId id="2147483901" r:id="rId14"/>
    <p:sldLayoutId id="2147483902" r:id="rId15"/>
    <p:sldLayoutId id="2147483903" r:id="rId16"/>
    <p:sldLayoutId id="2147483904" r:id="rId17"/>
    <p:sldLayoutId id="2147483905" r:id="rId18"/>
    <p:sldLayoutId id="2147483906" r:id="rId19"/>
    <p:sldLayoutId id="2147483888" r:id="rId20"/>
    <p:sldLayoutId id="2147483907" r:id="rId21"/>
  </p:sldLayoutIdLst>
  <p:txStyles>
    <p:titleStyle>
      <a:lvl1pPr algn="l" defTabSz="1030288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defTabSz="10302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l" defTabSz="10302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l" defTabSz="10302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l" defTabSz="10302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l" defTabSz="1030288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l" defTabSz="1030288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l" defTabSz="1030288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l" defTabSz="1030288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85763" indent="-385763" algn="l" defTabSz="1030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836613" indent="-322263" algn="l" defTabSz="1030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‒"/>
        <a:defRPr i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289050" indent="-257175" algn="l" defTabSz="1030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804988" indent="-257175" algn="l" defTabSz="1030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320925" indent="-257175" algn="l" defTabSz="1030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836972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785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598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411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813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626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39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252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065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878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91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504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28675" y="1751013"/>
            <a:ext cx="8185150" cy="1604962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000" b="1" dirty="0" smtClean="0">
                <a:latin typeface="Arial" charset="0"/>
                <a:cs typeface="Arial" charset="0"/>
              </a:rPr>
              <a:t>Norske </a:t>
            </a:r>
            <a:r>
              <a:rPr lang="en-GB" sz="2000" b="1" dirty="0" err="1" smtClean="0">
                <a:latin typeface="Arial" charset="0"/>
                <a:cs typeface="Arial" charset="0"/>
              </a:rPr>
              <a:t>obligasjonslån</a:t>
            </a:r>
            <a:r>
              <a:rPr lang="en-GB" sz="2000" b="1" dirty="0" smtClean="0">
                <a:latin typeface="Arial" charset="0"/>
                <a:cs typeface="Arial" charset="0"/>
              </a:rPr>
              <a:t> – </a:t>
            </a:r>
            <a:r>
              <a:rPr lang="en-GB" sz="2000" b="1" dirty="0" err="1" smtClean="0">
                <a:latin typeface="Arial" charset="0"/>
                <a:cs typeface="Arial" charset="0"/>
              </a:rPr>
              <a:t>mulighetenes</a:t>
            </a:r>
            <a:r>
              <a:rPr lang="en-GB" sz="2000" b="1" dirty="0" smtClean="0">
                <a:latin typeface="Arial" charset="0"/>
                <a:cs typeface="Arial" charset="0"/>
              </a:rPr>
              <a:t> marked</a:t>
            </a:r>
            <a:br>
              <a:rPr lang="en-GB" sz="2000" b="1" dirty="0" smtClean="0">
                <a:latin typeface="Arial" charset="0"/>
                <a:cs typeface="Arial" charset="0"/>
              </a:rPr>
            </a:br>
            <a:r>
              <a:rPr lang="en-GB" sz="2000" b="1" dirty="0" smtClean="0">
                <a:latin typeface="Arial" charset="0"/>
                <a:cs typeface="Arial" charset="0"/>
              </a:rPr>
              <a:t/>
            </a:r>
            <a:br>
              <a:rPr lang="en-GB" sz="2000" b="1" dirty="0" smtClean="0">
                <a:latin typeface="Arial" charset="0"/>
                <a:cs typeface="Arial" charset="0"/>
              </a:rPr>
            </a:br>
            <a:endParaRPr lang="en-GB" sz="2000" dirty="0" smtClean="0"/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" y="3600450"/>
            <a:ext cx="8431213" cy="22050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GB" sz="1400" b="1" i="1" smtClean="0">
                <a:latin typeface="Arial" charset="0"/>
                <a:cs typeface="Arial" charset="0"/>
              </a:rPr>
              <a:t>Shippingforum Østlandet</a:t>
            </a:r>
          </a:p>
          <a:p>
            <a:pPr algn="ctr" eaLnBrk="1" hangingPunct="1">
              <a:buFont typeface="Arial" charset="0"/>
              <a:buNone/>
            </a:pPr>
            <a:endParaRPr lang="en-GB" sz="1400" b="1" i="1" smtClean="0"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GB" sz="1400" b="1" i="1" smtClean="0">
                <a:latin typeface="Arial" charset="0"/>
                <a:cs typeface="Arial" charset="0"/>
              </a:rPr>
              <a:t>13 February 2013</a:t>
            </a:r>
          </a:p>
          <a:p>
            <a:pPr algn="ctr" eaLnBrk="1" hangingPunct="1">
              <a:buFont typeface="Arial" charset="0"/>
              <a:buNone/>
            </a:pPr>
            <a:r>
              <a:rPr lang="en-GB" sz="1400" b="1" i="1" smtClean="0">
                <a:latin typeface="Arial" charset="0"/>
                <a:cs typeface="Arial" charset="0"/>
              </a:rPr>
              <a:t>Birgitte Karlsen</a:t>
            </a:r>
          </a:p>
          <a:p>
            <a:pPr algn="ctr" eaLnBrk="1" hangingPunct="1">
              <a:buFont typeface="Arial" charset="0"/>
              <a:buNone/>
            </a:pPr>
            <a:endParaRPr lang="en-GB" sz="1400" b="1" smtClean="0">
              <a:latin typeface="Arial" charset="0"/>
              <a:cs typeface="Arial" charset="0"/>
            </a:endParaRPr>
          </a:p>
        </p:txBody>
      </p:sp>
      <p:sp>
        <p:nvSpPr>
          <p:cNvPr id="21508" name="Text Placeholder 4"/>
          <p:cNvSpPr txBox="1">
            <a:spLocks/>
          </p:cNvSpPr>
          <p:nvPr/>
        </p:nvSpPr>
        <p:spPr bwMode="auto">
          <a:xfrm>
            <a:off x="2060575" y="925513"/>
            <a:ext cx="5059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5763" indent="-385763" algn="ctr" defTabSz="1030288">
              <a:spcBef>
                <a:spcPct val="20000"/>
              </a:spcBef>
              <a:buClr>
                <a:schemeClr val="tx2"/>
              </a:buClr>
            </a:pPr>
            <a:endParaRPr lang="nb-NO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 bwMode="auto">
          <a:xfrm>
            <a:off x="631825" y="387350"/>
            <a:ext cx="8778875" cy="758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Senior Secured Project Bond</a:t>
            </a:r>
            <a:endParaRPr lang="nb-NO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1196975"/>
            <a:ext cx="8232775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 bwMode="auto">
          <a:xfrm>
            <a:off x="631825" y="387350"/>
            <a:ext cx="8778875" cy="758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smtClean="0"/>
              <a:t>Process and documentation requirements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44538" y="1103313"/>
          <a:ext cx="8238038" cy="4879274"/>
        </p:xfrm>
        <a:graphic>
          <a:graphicData uri="http://schemas.openxmlformats.org/drawingml/2006/table">
            <a:tbl>
              <a:tblPr/>
              <a:tblGrid>
                <a:gridCol w="3343638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  <a:gridCol w="69920"/>
              </a:tblGrid>
              <a:tr h="406501">
                <a:tc>
                  <a:txBody>
                    <a:bodyPr/>
                    <a:lstStyle/>
                    <a:p>
                      <a:pPr algn="l" fontAlgn="ctr"/>
                      <a:r>
                        <a:rPr lang="nb-NO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1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2</a:t>
                      </a:r>
                    </a:p>
                  </a:txBody>
                  <a:tcPr marL="3693" marR="3693" marT="3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3</a:t>
                      </a:r>
                    </a:p>
                  </a:txBody>
                  <a:tcPr marL="3693" marR="3693" marT="3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4</a:t>
                      </a:r>
                    </a:p>
                  </a:txBody>
                  <a:tcPr marL="3693" marR="3693" marT="3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5</a:t>
                      </a:r>
                    </a:p>
                  </a:txBody>
                  <a:tcPr marL="3693" marR="3693" marT="3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6</a:t>
                      </a:r>
                    </a:p>
                  </a:txBody>
                  <a:tcPr marL="3693" marR="3693" marT="3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7</a:t>
                      </a:r>
                    </a:p>
                  </a:txBody>
                  <a:tcPr marL="3693" marR="3693" marT="3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Interim Period</a:t>
                      </a:r>
                    </a:p>
                  </a:txBody>
                  <a:tcPr marL="3693" marR="3693" marT="3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X</a:t>
                      </a:r>
                    </a:p>
                  </a:txBody>
                  <a:tcPr marL="3693" marR="3693" marT="3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XX</a:t>
                      </a:r>
                    </a:p>
                  </a:txBody>
                  <a:tcPr marL="3693" marR="3693" marT="3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181342">
                <a:tc>
                  <a:txBody>
                    <a:bodyPr/>
                    <a:lstStyle/>
                    <a:p>
                      <a:pPr algn="l" fontAlgn="ctr"/>
                      <a:endParaRPr lang="nb-NO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6591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1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Main </a:t>
                      </a:r>
                      <a:r>
                        <a:rPr lang="nb-NO" sz="1200" b="1" i="1" u="sng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Milestones</a:t>
                      </a:r>
                      <a:endParaRPr lang="nb-NO" sz="1200" b="1" i="1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6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Kickoff</a:t>
                      </a:r>
                      <a:endParaRPr lang="en-US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6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Pre-sounding</a:t>
                      </a:r>
                      <a:endParaRPr lang="en-US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6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Launch</a:t>
                      </a:r>
                      <a:endParaRPr lang="en-US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6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Settlement</a:t>
                      </a:r>
                      <a:endParaRPr lang="en-US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6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Drawdown</a:t>
                      </a:r>
                      <a:endParaRPr lang="en-US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1342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65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sng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Project Documents</a:t>
                      </a:r>
                      <a:endParaRPr lang="en-US" sz="1200" b="1" i="1" u="sng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1342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6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Mandate Agreement</a:t>
                      </a:r>
                      <a:endParaRPr lang="en-US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1342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6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Termsheet</a:t>
                      </a:r>
                      <a:endParaRPr lang="en-US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1342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6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Offering </a:t>
                      </a:r>
                      <a:r>
                        <a:rPr lang="en-US" sz="12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Circular</a:t>
                      </a: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13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65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Company Presentation </a:t>
                      </a: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13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65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Application Form (Big Boy Letter?)</a:t>
                      </a: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134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65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Bond Loan Agreement</a:t>
                      </a:r>
                      <a:endParaRPr lang="en-US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134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65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Security Documents / CPs pre-settlement</a:t>
                      </a:r>
                      <a:endParaRPr lang="en-US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134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93" marR="3693" marT="3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198938" y="1244600"/>
            <a:ext cx="5707062" cy="487680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defRPr/>
            </a:pPr>
            <a:r>
              <a:rPr lang="en-US" sz="3500" dirty="0" smtClean="0"/>
              <a:t>Legal structure, security and covenant package not very different</a:t>
            </a:r>
          </a:p>
          <a:p>
            <a:pPr eaLnBrk="1" hangingPunct="1">
              <a:defRPr/>
            </a:pPr>
            <a:endParaRPr lang="en-US" sz="3500" dirty="0" smtClean="0"/>
          </a:p>
          <a:p>
            <a:pPr eaLnBrk="1" hangingPunct="1">
              <a:defRPr/>
            </a:pPr>
            <a:r>
              <a:rPr lang="en-US" sz="3500" dirty="0" smtClean="0"/>
              <a:t>Negotiation process different – creating package balancing terms against price</a:t>
            </a:r>
          </a:p>
          <a:p>
            <a:pPr eaLnBrk="1" hangingPunct="1">
              <a:defRPr/>
            </a:pPr>
            <a:endParaRPr lang="en-US" sz="3500" dirty="0" smtClean="0"/>
          </a:p>
          <a:p>
            <a:pPr eaLnBrk="1" hangingPunct="1">
              <a:defRPr/>
            </a:pPr>
            <a:r>
              <a:rPr lang="en-US" sz="3500" dirty="0" smtClean="0"/>
              <a:t>Role of NT different from a bank </a:t>
            </a:r>
            <a:r>
              <a:rPr lang="en-US" sz="3500" dirty="0" smtClean="0"/>
              <a:t>agent</a:t>
            </a:r>
          </a:p>
          <a:p>
            <a:pPr eaLnBrk="1" hangingPunct="1">
              <a:buNone/>
              <a:defRPr/>
            </a:pPr>
            <a:endParaRPr lang="en-US" sz="3500" dirty="0" smtClean="0"/>
          </a:p>
          <a:p>
            <a:pPr eaLnBrk="1" hangingPunct="1">
              <a:defRPr/>
            </a:pPr>
            <a:r>
              <a:rPr lang="en-US" sz="3500" dirty="0" smtClean="0"/>
              <a:t>Unknown lenders</a:t>
            </a:r>
            <a:endParaRPr lang="en-US" sz="3500" dirty="0" smtClean="0"/>
          </a:p>
          <a:p>
            <a:pPr eaLnBrk="1" hangingPunct="1">
              <a:defRPr/>
            </a:pPr>
            <a:endParaRPr lang="en-US" sz="3500" dirty="0" smtClean="0"/>
          </a:p>
          <a:p>
            <a:pPr eaLnBrk="1" hangingPunct="1">
              <a:defRPr/>
            </a:pPr>
            <a:r>
              <a:rPr lang="en-US" sz="3500" dirty="0" smtClean="0"/>
              <a:t>Experience and motivation of lenders - no "relationship lending" </a:t>
            </a:r>
          </a:p>
          <a:p>
            <a:pPr eaLnBrk="1" hangingPunct="1">
              <a:defRPr/>
            </a:pPr>
            <a:endParaRPr lang="en-US" sz="3500" dirty="0" smtClean="0"/>
          </a:p>
          <a:p>
            <a:pPr eaLnBrk="1" hangingPunct="1">
              <a:defRPr/>
            </a:pPr>
            <a:r>
              <a:rPr lang="en-US" sz="3500" dirty="0" smtClean="0"/>
              <a:t>Don't rely on waivers and consents </a:t>
            </a:r>
          </a:p>
          <a:p>
            <a:pPr eaLnBrk="1" hangingPunct="1">
              <a:defRPr/>
            </a:pPr>
            <a:endParaRPr lang="en-US" sz="3500" dirty="0" smtClean="0"/>
          </a:p>
          <a:p>
            <a:pPr eaLnBrk="1" hangingPunct="1">
              <a:defRPr/>
            </a:pPr>
            <a:r>
              <a:rPr lang="en-US" sz="3500" dirty="0" smtClean="0"/>
              <a:t>Prepayment only against "make whole" payments</a:t>
            </a:r>
          </a:p>
          <a:p>
            <a:pPr eaLnBrk="1" hangingPunct="1">
              <a:defRPr/>
            </a:pPr>
            <a:endParaRPr lang="en-US" sz="3500" dirty="0" smtClean="0"/>
          </a:p>
          <a:p>
            <a:pPr eaLnBrk="1" hangingPunct="1">
              <a:defRPr/>
            </a:pPr>
            <a:r>
              <a:rPr lang="en-US" sz="3500" dirty="0" smtClean="0"/>
              <a:t>Commercial terms and costs may differ a lot, some positive and some negative for issuers.</a:t>
            </a:r>
          </a:p>
          <a:p>
            <a:pPr eaLnBrk="1" hangingPunct="1">
              <a:defRPr/>
            </a:pPr>
            <a:endParaRPr lang="en-US" sz="3800" dirty="0" smtClean="0"/>
          </a:p>
          <a:p>
            <a:pPr>
              <a:defRPr/>
            </a:pPr>
            <a:endParaRPr lang="nb-NO" dirty="0"/>
          </a:p>
        </p:txBody>
      </p:sp>
      <p:sp>
        <p:nvSpPr>
          <p:cNvPr id="28675" name="Title 3"/>
          <p:cNvSpPr>
            <a:spLocks noGrp="1"/>
          </p:cNvSpPr>
          <p:nvPr>
            <p:ph type="title"/>
          </p:nvPr>
        </p:nvSpPr>
        <p:spPr bwMode="auto">
          <a:xfrm>
            <a:off x="631825" y="387350"/>
            <a:ext cx="8778875" cy="758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lang="en-GB" sz="3200" smtClean="0"/>
              <a:t>Main differences from bank financing</a:t>
            </a:r>
            <a:br>
              <a:rPr lang="en-GB" sz="3200" smtClean="0"/>
            </a:br>
            <a:endParaRPr lang="nb-NO" sz="3200" smtClean="0"/>
          </a:p>
        </p:txBody>
      </p:sp>
      <p:pic>
        <p:nvPicPr>
          <p:cNvPr id="28676" name="Picture 3" descr="http://www.entrepreneurmag.co.za/wp-content/uploads/2010/09/DemistifyBankFinance-300x16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038" y="2232025"/>
            <a:ext cx="33750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65663" y="1281113"/>
            <a:ext cx="5130800" cy="4875212"/>
          </a:xfrm>
        </p:spPr>
        <p:txBody>
          <a:bodyPr/>
          <a:lstStyle/>
          <a:p>
            <a:pPr eaLnBrk="1" hangingPunct="1"/>
            <a:r>
              <a:rPr lang="en-US" sz="1900" dirty="0" smtClean="0"/>
              <a:t>Timing always a challenge</a:t>
            </a:r>
          </a:p>
          <a:p>
            <a:pPr lvl="1" eaLnBrk="1" hangingPunct="1"/>
            <a:r>
              <a:rPr lang="en-US" dirty="0" smtClean="0"/>
              <a:t>placing </a:t>
            </a:r>
            <a:r>
              <a:rPr lang="en-US" dirty="0" smtClean="0"/>
              <a:t>“ window</a:t>
            </a:r>
            <a:r>
              <a:rPr lang="en-US" dirty="0" smtClean="0"/>
              <a:t>“ unpredictable</a:t>
            </a:r>
          </a:p>
          <a:p>
            <a:pPr lvl="1" eaLnBrk="1" hangingPunct="1"/>
            <a:r>
              <a:rPr lang="en-US" dirty="0" smtClean="0"/>
              <a:t>allow time for house keeping</a:t>
            </a:r>
          </a:p>
          <a:p>
            <a:pPr lvl="1" eaLnBrk="1" hangingPunct="1"/>
            <a:r>
              <a:rPr lang="en-US" dirty="0" smtClean="0"/>
              <a:t>third party consents</a:t>
            </a:r>
          </a:p>
          <a:p>
            <a:pPr lvl="1" eaLnBrk="1" hangingPunct="1"/>
            <a:r>
              <a:rPr lang="en-US" dirty="0" smtClean="0"/>
              <a:t>simultaneous closing of parallel transactions</a:t>
            </a:r>
          </a:p>
          <a:p>
            <a:pPr lvl="1" eaLnBrk="1" hangingPunct="1"/>
            <a:r>
              <a:rPr lang="en-US" dirty="0" smtClean="0"/>
              <a:t>active involvement by bondholders may cause delay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/>
            <a:r>
              <a:rPr lang="en-US" sz="1900" dirty="0" smtClean="0"/>
              <a:t>Timing of CP requirements</a:t>
            </a:r>
          </a:p>
          <a:p>
            <a:pPr lvl="1" eaLnBrk="1" hangingPunct="1"/>
            <a:r>
              <a:rPr lang="en-US" dirty="0" smtClean="0"/>
              <a:t>when to be delivered?</a:t>
            </a:r>
          </a:p>
          <a:p>
            <a:pPr lvl="1" eaLnBrk="1" hangingPunct="1"/>
            <a:r>
              <a:rPr lang="en-US" dirty="0" smtClean="0"/>
              <a:t>objective criteria essential</a:t>
            </a:r>
          </a:p>
          <a:p>
            <a:pPr lvl="1" eaLnBrk="1" hangingPunct="1"/>
            <a:r>
              <a:rPr lang="en-US" dirty="0" smtClean="0"/>
              <a:t>use of third party experts</a:t>
            </a:r>
          </a:p>
          <a:p>
            <a:pPr lvl="1" eaLnBrk="1" hangingPunct="1"/>
            <a:r>
              <a:rPr lang="en-US" dirty="0" smtClean="0"/>
              <a:t>issuers need for flexibility …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9699" name="Title 8"/>
          <p:cNvSpPr>
            <a:spLocks noGrp="1"/>
          </p:cNvSpPr>
          <p:nvPr>
            <p:ph type="title"/>
          </p:nvPr>
        </p:nvSpPr>
        <p:spPr bwMode="auto">
          <a:xfrm>
            <a:off x="631825" y="387350"/>
            <a:ext cx="8778875" cy="758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Characteristics and essential principles</a:t>
            </a:r>
            <a:endParaRPr lang="en-US" smtClean="0"/>
          </a:p>
        </p:txBody>
      </p:sp>
      <p:sp>
        <p:nvSpPr>
          <p:cNvPr id="10" name="Rectangle 9"/>
          <p:cNvSpPr/>
          <p:nvPr/>
        </p:nvSpPr>
        <p:spPr bwMode="auto">
          <a:xfrm>
            <a:off x="10482263" y="1157288"/>
            <a:ext cx="44450" cy="44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54000" tIns="36000" rIns="54000" bIns="36000" anchor="ctr" anchorCtr="1"/>
          <a:lstStyle/>
          <a:p>
            <a:pPr algn="ctr">
              <a:defRPr/>
            </a:pPr>
            <a:endParaRPr lang="nb-NO" dirty="0">
              <a:solidFill>
                <a:schemeClr val="bg1"/>
              </a:solidFill>
              <a:latin typeface="Garamond" pitchFamily="18" charset="0"/>
              <a:cs typeface="Arial" charset="0"/>
            </a:endParaRPr>
          </a:p>
        </p:txBody>
      </p:sp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03438"/>
            <a:ext cx="4792663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978400" y="1117600"/>
            <a:ext cx="4691063" cy="476726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1900" dirty="0" smtClean="0"/>
              <a:t>Company structure often complicated</a:t>
            </a:r>
          </a:p>
          <a:p>
            <a:pPr lvl="1" eaLnBrk="1" hangingPunct="1">
              <a:defRPr/>
            </a:pPr>
            <a:r>
              <a:rPr lang="en-US" dirty="0" smtClean="0"/>
              <a:t>tax driven</a:t>
            </a:r>
          </a:p>
          <a:p>
            <a:pPr lvl="1" eaLnBrk="1" hangingPunct="1">
              <a:defRPr/>
            </a:pPr>
            <a:r>
              <a:rPr lang="en-US" dirty="0" smtClean="0"/>
              <a:t>to ringfence other group investments and exposure</a:t>
            </a:r>
          </a:p>
          <a:p>
            <a:pPr lvl="1" eaLnBrk="1" hangingPunct="1">
              <a:defRPr/>
            </a:pPr>
            <a:r>
              <a:rPr lang="en-US" dirty="0" smtClean="0"/>
              <a:t>to enable future investments</a:t>
            </a:r>
          </a:p>
          <a:p>
            <a:pPr lvl="1" eaLnBrk="1" hangingPunct="1">
              <a:defRPr/>
            </a:pPr>
            <a:r>
              <a:rPr lang="en-US" dirty="0" smtClean="0"/>
              <a:t>challenge to see flow of funds fitting financial model</a:t>
            </a:r>
          </a:p>
          <a:p>
            <a:pPr eaLnBrk="1" hangingPunct="1">
              <a:buFont typeface="Arial" charset="0"/>
              <a:buNone/>
              <a:defRPr/>
            </a:pPr>
            <a:endParaRPr lang="en-US" sz="1900" dirty="0" smtClean="0"/>
          </a:p>
          <a:p>
            <a:pPr eaLnBrk="1" hangingPunct="1">
              <a:defRPr/>
            </a:pPr>
            <a:r>
              <a:rPr lang="en-US" sz="1900" dirty="0" smtClean="0"/>
              <a:t>PE funds </a:t>
            </a:r>
            <a:r>
              <a:rPr lang="en-US" sz="1900" dirty="0" smtClean="0"/>
              <a:t>with </a:t>
            </a:r>
            <a:r>
              <a:rPr lang="en-US" sz="1900" dirty="0" smtClean="0"/>
              <a:t>interest in equity, 1</a:t>
            </a:r>
            <a:r>
              <a:rPr lang="en-US" sz="1900" baseline="30000" dirty="0" smtClean="0"/>
              <a:t>st</a:t>
            </a:r>
            <a:r>
              <a:rPr lang="en-US" sz="1900" dirty="0" smtClean="0"/>
              <a:t> and 2</a:t>
            </a:r>
            <a:r>
              <a:rPr lang="en-US" sz="1900" baseline="30000" dirty="0" smtClean="0"/>
              <a:t>nd</a:t>
            </a:r>
            <a:r>
              <a:rPr lang="en-US" sz="1900" dirty="0" smtClean="0"/>
              <a:t> priority bonds/loans</a:t>
            </a:r>
          </a:p>
          <a:p>
            <a:pPr eaLnBrk="1" hangingPunct="1">
              <a:defRPr/>
            </a:pPr>
            <a:endParaRPr lang="en-US" sz="1900" dirty="0" smtClean="0"/>
          </a:p>
          <a:p>
            <a:pPr eaLnBrk="1" hangingPunct="1">
              <a:defRPr/>
            </a:pPr>
            <a:r>
              <a:rPr lang="en-US" sz="2000" dirty="0" smtClean="0"/>
              <a:t>Use of tap-in structures to cover future funding </a:t>
            </a:r>
            <a:r>
              <a:rPr lang="en-US" sz="2000" dirty="0" smtClean="0"/>
              <a:t>needed </a:t>
            </a:r>
            <a:r>
              <a:rPr lang="en-US" sz="2000" dirty="0" smtClean="0"/>
              <a:t>as alternative to "early funding"?</a:t>
            </a:r>
          </a:p>
          <a:p>
            <a:pPr eaLnBrk="1" hangingPunct="1">
              <a:defRPr/>
            </a:pPr>
            <a:endParaRPr lang="en-US" sz="1900" dirty="0" smtClean="0"/>
          </a:p>
          <a:p>
            <a:pPr lvl="1" eaLnBrk="1" hangingPunct="1">
              <a:defRPr/>
            </a:pPr>
            <a:endParaRPr lang="en-US" sz="1900" dirty="0" smtClean="0"/>
          </a:p>
          <a:p>
            <a:pPr lvl="1" eaLnBrk="1" hangingPunct="1">
              <a:defRPr/>
            </a:pPr>
            <a:endParaRPr lang="en-US" sz="1900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>
              <a:defRPr/>
            </a:pPr>
            <a:endParaRPr lang="nb-NO" dirty="0"/>
          </a:p>
        </p:txBody>
      </p:sp>
      <p:sp>
        <p:nvSpPr>
          <p:cNvPr id="30723" name="Title 3"/>
          <p:cNvSpPr>
            <a:spLocks noGrp="1"/>
          </p:cNvSpPr>
          <p:nvPr>
            <p:ph type="title"/>
          </p:nvPr>
        </p:nvSpPr>
        <p:spPr bwMode="auto">
          <a:xfrm>
            <a:off x="631825" y="387350"/>
            <a:ext cx="8778875" cy="758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Characteristics and essential principles </a:t>
            </a:r>
            <a:r>
              <a:rPr lang="en-GB" sz="1200" smtClean="0"/>
              <a:t>cont.</a:t>
            </a:r>
            <a:endParaRPr lang="nb-NO" sz="1200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1636713"/>
            <a:ext cx="4473575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667250" y="1028700"/>
            <a:ext cx="5238750" cy="5049838"/>
          </a:xfrm>
        </p:spPr>
        <p:txBody>
          <a:bodyPr/>
          <a:lstStyle/>
          <a:p>
            <a:pPr eaLnBrk="1" hangingPunct="1"/>
            <a:endParaRPr lang="en-US" sz="1900" smtClean="0"/>
          </a:p>
          <a:p>
            <a:pPr eaLnBrk="1" hangingPunct="1"/>
            <a:r>
              <a:rPr lang="en-US" sz="1900" smtClean="0"/>
              <a:t>Flow of funds / waterfall / account structure</a:t>
            </a:r>
          </a:p>
          <a:p>
            <a:pPr lvl="1" eaLnBrk="1" hangingPunct="1"/>
            <a:r>
              <a:rPr lang="en-US" smtClean="0"/>
              <a:t>from client to bondholders through many layers  – very stringent</a:t>
            </a:r>
          </a:p>
          <a:p>
            <a:pPr lvl="1" eaLnBrk="1" hangingPunct="1"/>
            <a:r>
              <a:rPr lang="en-US" smtClean="0"/>
              <a:t>financial model will be scrutinized by investors </a:t>
            </a:r>
          </a:p>
          <a:p>
            <a:pPr lvl="1" eaLnBrk="1" hangingPunct="1"/>
            <a:r>
              <a:rPr lang="en-US" smtClean="0"/>
              <a:t>cash sweep mechanisms to account for OPEX 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r>
              <a:rPr lang="en-US" sz="1900" smtClean="0"/>
              <a:t>No leakage out of "borrowing group“</a:t>
            </a:r>
          </a:p>
          <a:p>
            <a:pPr lvl="1" eaLnBrk="1" hangingPunct="1"/>
            <a:r>
              <a:rPr lang="en-US" smtClean="0"/>
              <a:t>what constitute unpermitted leakage </a:t>
            </a:r>
          </a:p>
          <a:p>
            <a:pPr lvl="1" eaLnBrk="1" hangingPunct="1"/>
            <a:r>
              <a:rPr lang="en-US" smtClean="0"/>
              <a:t>need for flexibility inside borrowing group </a:t>
            </a:r>
          </a:p>
          <a:p>
            <a:pPr lvl="1" eaLnBrk="1" hangingPunct="1"/>
            <a:r>
              <a:rPr lang="en-US" smtClean="0"/>
              <a:t>subordination of all intra group loans to issuer and guarantors</a:t>
            </a:r>
          </a:p>
          <a:p>
            <a:pPr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endParaRPr lang="nb-NO" smtClean="0"/>
          </a:p>
        </p:txBody>
      </p:sp>
      <p:sp>
        <p:nvSpPr>
          <p:cNvPr id="31747" name="Title 3"/>
          <p:cNvSpPr>
            <a:spLocks noGrp="1"/>
          </p:cNvSpPr>
          <p:nvPr>
            <p:ph type="title"/>
          </p:nvPr>
        </p:nvSpPr>
        <p:spPr bwMode="auto">
          <a:xfrm>
            <a:off x="631825" y="387350"/>
            <a:ext cx="8778875" cy="758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Characteristics and essential principles </a:t>
            </a:r>
            <a:r>
              <a:rPr lang="en-GB" sz="1200" smtClean="0"/>
              <a:t>cont.</a:t>
            </a:r>
            <a:endParaRPr lang="nb-NO" smtClean="0"/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738313"/>
            <a:ext cx="4545013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757238" y="1074738"/>
            <a:ext cx="4691062" cy="4767262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defRPr/>
            </a:pPr>
            <a:endParaRPr lang="en-US" sz="1900" dirty="0" smtClean="0"/>
          </a:p>
          <a:p>
            <a:pPr eaLnBrk="1" hangingPunct="1">
              <a:defRPr/>
            </a:pPr>
            <a:r>
              <a:rPr lang="en-US" sz="1900" dirty="0" smtClean="0"/>
              <a:t>Corporate bonds relying mainly on financial covenants </a:t>
            </a:r>
          </a:p>
          <a:p>
            <a:pPr eaLnBrk="1" hangingPunct="1">
              <a:defRPr/>
            </a:pPr>
            <a:endParaRPr lang="en-US" sz="1900" dirty="0" smtClean="0"/>
          </a:p>
          <a:p>
            <a:pPr eaLnBrk="1" hangingPunct="1">
              <a:defRPr/>
            </a:pPr>
            <a:r>
              <a:rPr lang="en-US" sz="1900" dirty="0" smtClean="0"/>
              <a:t>Project bonds attempting locked box system with restrictions on new investments, debt, financial support and security 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1900" dirty="0" smtClean="0"/>
              <a:t>Carve outs needed to maintain operational flexibility</a:t>
            </a:r>
          </a:p>
          <a:p>
            <a:pPr lvl="1" eaLnBrk="1" hangingPunct="1">
              <a:defRPr/>
            </a:pPr>
            <a:r>
              <a:rPr lang="en-US" dirty="0" smtClean="0"/>
              <a:t>understanding of "normal course of business"</a:t>
            </a:r>
          </a:p>
          <a:p>
            <a:pPr lvl="1" eaLnBrk="1" hangingPunct="1">
              <a:defRPr/>
            </a:pPr>
            <a:r>
              <a:rPr lang="en-US" dirty="0" smtClean="0"/>
              <a:t>required upgrading/investments</a:t>
            </a:r>
          </a:p>
          <a:p>
            <a:pPr lvl="1" eaLnBrk="1" hangingPunct="1">
              <a:defRPr/>
            </a:pPr>
            <a:r>
              <a:rPr lang="en-US" dirty="0" smtClean="0"/>
              <a:t>amendments or termination of “Project Documents”</a:t>
            </a:r>
          </a:p>
          <a:p>
            <a:pPr lvl="1" eaLnBrk="1" hangingPunct="1">
              <a:defRPr/>
            </a:pPr>
            <a:r>
              <a:rPr lang="en-US" dirty="0" smtClean="0"/>
              <a:t>minimum requirements for new employment contracts</a:t>
            </a:r>
          </a:p>
          <a:p>
            <a:pPr eaLnBrk="1" hangingPunct="1">
              <a:defRPr/>
            </a:pPr>
            <a:endParaRPr lang="en-US" dirty="0" smtClean="0"/>
          </a:p>
          <a:p>
            <a:pPr>
              <a:defRPr/>
            </a:pPr>
            <a:endParaRPr lang="nb-NO" dirty="0"/>
          </a:p>
        </p:txBody>
      </p:sp>
      <p:sp>
        <p:nvSpPr>
          <p:cNvPr id="32771" name="Title 3"/>
          <p:cNvSpPr>
            <a:spLocks noGrp="1"/>
          </p:cNvSpPr>
          <p:nvPr>
            <p:ph type="title"/>
          </p:nvPr>
        </p:nvSpPr>
        <p:spPr bwMode="auto">
          <a:xfrm>
            <a:off x="631825" y="387350"/>
            <a:ext cx="8778875" cy="758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Characteristics and essential principles </a:t>
            </a:r>
            <a:r>
              <a:rPr lang="en-GB" sz="1200" smtClean="0"/>
              <a:t>cont.</a:t>
            </a:r>
            <a:endParaRPr lang="nb-NO" sz="1200" smtClean="0"/>
          </a:p>
        </p:txBody>
      </p:sp>
      <p:pic>
        <p:nvPicPr>
          <p:cNvPr id="32772" name="Picture 4" descr="C:\Users\afl\AppData\Local\Microsoft\Windows\Temporary Internet Files\Content.IE5\5EXFTSF5\MP90043285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2900" y="2730500"/>
            <a:ext cx="4256088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672013" y="1181100"/>
            <a:ext cx="5233987" cy="489108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1900" dirty="0" smtClean="0"/>
              <a:t>Security package</a:t>
            </a:r>
          </a:p>
          <a:p>
            <a:pPr lvl="1" eaLnBrk="1" hangingPunct="1">
              <a:defRPr/>
            </a:pPr>
            <a:r>
              <a:rPr lang="en-US" dirty="0" smtClean="0"/>
              <a:t>catch all to enable step-in</a:t>
            </a:r>
          </a:p>
          <a:p>
            <a:pPr lvl="1" eaLnBrk="1" hangingPunct="1">
              <a:defRPr/>
            </a:pPr>
            <a:r>
              <a:rPr lang="en-US" dirty="0" smtClean="0"/>
              <a:t>limitations by law and/or contract (DD required)</a:t>
            </a:r>
          </a:p>
          <a:p>
            <a:pPr lvl="1" eaLnBrk="1" hangingPunct="1">
              <a:defRPr/>
            </a:pPr>
            <a:r>
              <a:rPr lang="en-US" dirty="0" smtClean="0"/>
              <a:t>adjustment to contract structure</a:t>
            </a:r>
          </a:p>
          <a:p>
            <a:pPr lvl="1" eaLnBrk="1" hangingPunct="1">
              <a:defRPr/>
            </a:pPr>
            <a:r>
              <a:rPr lang="en-US" dirty="0" smtClean="0"/>
              <a:t>Quite Enjoyment </a:t>
            </a:r>
            <a:r>
              <a:rPr lang="en-US" dirty="0" smtClean="0"/>
              <a:t>issues</a:t>
            </a:r>
          </a:p>
          <a:p>
            <a:pPr lvl="1" eaLnBrk="1" hangingPunct="1">
              <a:defRPr/>
            </a:pPr>
            <a:r>
              <a:rPr lang="en-US" dirty="0" smtClean="0"/>
              <a:t>assignment of earnings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1900" dirty="0" smtClean="0"/>
              <a:t>Intercreditor arrangements</a:t>
            </a:r>
          </a:p>
          <a:p>
            <a:pPr lvl="1" eaLnBrk="1" hangingPunct="1">
              <a:defRPr/>
            </a:pPr>
            <a:r>
              <a:rPr lang="en-US" dirty="0" smtClean="0"/>
              <a:t>to be attached to the TS</a:t>
            </a:r>
          </a:p>
          <a:p>
            <a:pPr lvl="1" eaLnBrk="1" hangingPunct="1">
              <a:defRPr/>
            </a:pPr>
            <a:r>
              <a:rPr lang="en-US" dirty="0" smtClean="0"/>
              <a:t>subordination in security or also in debt?</a:t>
            </a:r>
          </a:p>
          <a:p>
            <a:pPr lvl="1" eaLnBrk="1" hangingPunct="1">
              <a:defRPr/>
            </a:pPr>
            <a:r>
              <a:rPr lang="en-US" dirty="0" smtClean="0"/>
              <a:t>capping of amounts</a:t>
            </a:r>
          </a:p>
          <a:p>
            <a:pPr lvl="1" eaLnBrk="1" hangingPunct="1">
              <a:defRPr/>
            </a:pPr>
            <a:r>
              <a:rPr lang="en-US" dirty="0" smtClean="0"/>
              <a:t>length of “standstill period”</a:t>
            </a:r>
          </a:p>
          <a:p>
            <a:pPr lvl="1" eaLnBrk="1" hangingPunct="1">
              <a:defRPr/>
            </a:pPr>
            <a:r>
              <a:rPr lang="en-US" dirty="0" smtClean="0"/>
              <a:t>obligation  to optimize recovery</a:t>
            </a:r>
          </a:p>
          <a:p>
            <a:pPr lvl="1" eaLnBrk="1" hangingPunct="1">
              <a:defRPr/>
            </a:pPr>
            <a:r>
              <a:rPr lang="en-US" dirty="0" smtClean="0"/>
              <a:t>restrictions on amending terms of 1</a:t>
            </a:r>
            <a:r>
              <a:rPr lang="en-US" baseline="30000" dirty="0" smtClean="0"/>
              <a:t>st</a:t>
            </a:r>
            <a:r>
              <a:rPr lang="en-US" dirty="0" smtClean="0"/>
              <a:t> or 2</a:t>
            </a:r>
            <a:r>
              <a:rPr lang="en-US" baseline="30000" dirty="0" smtClean="0"/>
              <a:t>nd</a:t>
            </a:r>
            <a:r>
              <a:rPr lang="en-US" dirty="0" smtClean="0"/>
              <a:t> loan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nb-NO" dirty="0" smtClean="0"/>
          </a:p>
        </p:txBody>
      </p:sp>
      <p:sp>
        <p:nvSpPr>
          <p:cNvPr id="33795" name="Title 3"/>
          <p:cNvSpPr>
            <a:spLocks noGrp="1"/>
          </p:cNvSpPr>
          <p:nvPr>
            <p:ph type="title"/>
          </p:nvPr>
        </p:nvSpPr>
        <p:spPr bwMode="auto">
          <a:xfrm>
            <a:off x="631825" y="387350"/>
            <a:ext cx="8778875" cy="758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Characteristics and essential principles </a:t>
            </a:r>
            <a:r>
              <a:rPr lang="en-GB" sz="1200" smtClean="0"/>
              <a:t>cont.</a:t>
            </a:r>
            <a:endParaRPr lang="nb-NO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1181100"/>
            <a:ext cx="38862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700588" y="1265238"/>
            <a:ext cx="5084762" cy="4191000"/>
          </a:xfrm>
        </p:spPr>
        <p:txBody>
          <a:bodyPr/>
          <a:lstStyle/>
          <a:p>
            <a:pPr eaLnBrk="1" hangingPunct="1"/>
            <a:r>
              <a:rPr lang="en-US" smtClean="0"/>
              <a:t>Related Party Transactions</a:t>
            </a:r>
          </a:p>
          <a:p>
            <a:pPr lvl="1" eaLnBrk="1" hangingPunct="1"/>
            <a:r>
              <a:rPr lang="en-US" smtClean="0"/>
              <a:t>arms lengths terms</a:t>
            </a:r>
          </a:p>
          <a:p>
            <a:pPr lvl="1" eaLnBrk="1" hangingPunct="1"/>
            <a:r>
              <a:rPr lang="en-US" smtClean="0"/>
              <a:t>existing to be disclosed / future to be restricted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Mandatory Prepayment</a:t>
            </a:r>
          </a:p>
          <a:p>
            <a:pPr lvl="1" eaLnBrk="1" hangingPunct="1"/>
            <a:r>
              <a:rPr lang="en-US" smtClean="0"/>
              <a:t>when (not too narrow)?</a:t>
            </a:r>
          </a:p>
          <a:p>
            <a:pPr lvl="1" eaLnBrk="1" hangingPunct="1"/>
            <a:r>
              <a:rPr lang="en-US" smtClean="0"/>
              <a:t>not satisfying CP's within long stop date</a:t>
            </a:r>
          </a:p>
          <a:p>
            <a:pPr lvl="1" eaLnBrk="1" hangingPunct="1"/>
            <a:r>
              <a:rPr lang="en-US" smtClean="0"/>
              <a:t>partial repayment</a:t>
            </a:r>
          </a:p>
          <a:p>
            <a:pPr lvl="1" eaLnBrk="1" hangingPunct="1"/>
            <a:r>
              <a:rPr lang="en-US" smtClean="0"/>
              <a:t>calculation of premium </a:t>
            </a:r>
          </a:p>
          <a:p>
            <a:pPr lvl="1" eaLnBrk="1" hangingPunct="1"/>
            <a:r>
              <a:rPr lang="en-US" smtClean="0"/>
              <a:t>remedy periods / equity cure rights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endParaRPr lang="nb-NO" smtClean="0"/>
          </a:p>
        </p:txBody>
      </p:sp>
      <p:sp>
        <p:nvSpPr>
          <p:cNvPr id="34819" name="Title 3"/>
          <p:cNvSpPr>
            <a:spLocks noGrp="1"/>
          </p:cNvSpPr>
          <p:nvPr>
            <p:ph type="title"/>
          </p:nvPr>
        </p:nvSpPr>
        <p:spPr bwMode="auto">
          <a:xfrm>
            <a:off x="631825" y="387350"/>
            <a:ext cx="8778875" cy="758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Characteristics and essential principles </a:t>
            </a:r>
            <a:r>
              <a:rPr lang="en-GB" sz="1200" smtClean="0"/>
              <a:t>cont.</a:t>
            </a:r>
            <a:endParaRPr lang="nb-NO" smtClean="0"/>
          </a:p>
        </p:txBody>
      </p:sp>
      <p:sp>
        <p:nvSpPr>
          <p:cNvPr id="34820" name="AutoShape 4" descr="data:image/jpeg;base64,/9j/4AAQSkZJRgABAQAAAQABAAD/2wCEAAkGBhQSEBQUEhQVFBUUFBoZFhgYFhUUGRkeGRccHhQXHRQXHCYgGB0jGRQUHy8gIykpLSw4Gx8xNzAqNSYtLCkBCQoKDgwOGg8PGislHyQsNSs1Ly8tKyotKSkwNCkqMDU1KSwtLywpKSo0NSwqLywsLSkyLCwsKiosKSwpMSksLP/AABEIAIUAoAMBIgACEQEDEQH/xAAcAAEAAgIDAQAAAAAAAAAAAAAABQYEBwECAwj/xAA9EAACAQIEBAMGBAMGBwAAAAABAgMAEQQSITEFEyJBBlFhBzJxgZGhFCNCUrHB0RYkYnKSsjNEU6LD4fD/xAAaAQADAQEBAQAAAAAAAAAAAAAABAUDAgEG/8QAMBEAAQMDAgMHAwQDAAAAAAAAAQACEQMEIRIxQVFhBRMicZHB8DKBoUKx4fEUM5L/2gAMAwEAAhEDEQA/ANb0pSraiJSlKEJSlKEJSlKEJSlKEJSlK8QlKUr1CUpSvEJSlKEJSlKEJWWOEy8vm5G5f7rab2v8L6XrEFWkDo2/5D/yCuHv0x1IC3oUe915+lpd6KCm4PMgUtGwDmy3B1J2A9ddq7T8EmQqHjcFzZQRufIeutWfDYlQZJGt1QJiFv3kjBT/AHFj8qYTDDDLIGIuIExCaWs5Uoy/EGQf6aWN1BgjnPt6qk3sovZqa7fSRjeYn/mVWx4exGbLynzWva3bz+teMHCpXcoqMWXdQNRbQ38tat7cJ5gw+EFlywc2TbRmB5Qsd9ZCT/mJ7VhTJnwskptdkRJNj1xyKCfmuQ/M0C6mccPzxXruyoLYdu6NtgSQD94/IVeh4RK7sixsXX3ltqLaG/lrWV/ZXE/9F/oKncfBkixEchHPiyRt3EiiQcuRfOwFj6ZT51zjMNFJNbkxr/fljJUEFlYtmBufSg3JIJaNoXg7NaHNZUcZcSBAkEAAzvxBVVx3C5Ybc1GS+1xa9t7H5j61i1I8Xx+c5AiRojNZUFhdrXJuTc2RR8qjqbEx4t1IdpnwTHXB90pSszhnCJcQ2WJS3mew9SaHENEleAEmAsOlbN4R7HwQDPKf8qC33P8ASrHB7LsEo1RmPmWP8qUN7SG2U22zqnfC0fSt14r2UYJh0h0PmGv9jVS8Qeyh4Y2khk5gW5KkWaw8j3Nq6ZeUnGJhcutKjRMKg0pSmkqlKUoQgqwtxCPk3z9X4flZMpvfPfNm2tb51XhVoiijlSMZY0RwI8+UKY5QNCz7lHGuu12/bWVUtABdtPp/CatW1HFzacSWkRzHEDqsTB4iJ44llfJymN+ljmRiGygjY3zjX9wr3biUeIsZn5ZErE9Ja6OwLKLbEHNa+nV6VmxYeFYZXMavEgyRaAPK2YAyGT3gua9gPUdjXDJqY/yGkVSWi5AC6C7IJVObMAD8xv5rE036vCTOT9lUY26o93NRrdMgTO53G24x0G0rF4txmIySSZY53lkLdSMFjXZEA01tufQV2jx0JikVZFiWXllkKSHIyHUqRcEHX6+leuLw0PKtGi5WwhlBIBcNzSLGTc2At5Edq7cMw6ZVBjjb+5yTXKKSXVnyksdSOkabVyRQNOQDExPFdNffNr6S4Tp1QdgAeWwIjh6rExvE48Q7l25ZEjmNypa6MxORgutwTcfFh5V6QcZiMrsXygYtZhdScyqW6bDY6jfSs1cA3IEp5FjEXscMgXv08wd9PqRVb41AqsjKMokjV8tyct9wL62uLi/YjetWd3UJEESJS9b/ACLdjHamkMJaInBIyMgSsGd7sT5mulK4pxRlzWxfAGJQQC1rh+rsQex9QR9LVrqpXw5i8kpJNlyMW1sLAbmlLunrpHplOWVTu6zSfJfQGBnzLWTWueGe02FV6AZcqi5BCC/ldv5CsnA+O8XihiGw0EdsPGGIcuzOSfdGW2uUE99vWorWujIVupAcYKvtqrnjbiAiwUzZgLrlHqWFq15L7VMcCD+UBbblj4j9d6i/EHi6XiEZzJlEBFyCbNmNgcp21B7nat6dAmo3VssKr9NNxHJVulKVdUBKUpQhKmOA3ZJ0ALZorhQLklWUggdyNdvWoep3B8IT8kGV0kmAK5VGUZmKrdswO47DvWdUt0EOMThNWjahrNdTbJb4o8ln4mTMzYe4UmGHJmsoDIobISfduWfe2p1r0MH57zLHPzmDHlmMgK7ghiZCbZQWLfT41Fx8IT8vnO6vKdAqBrAvkuxLDcg/Ss4cHYFoXeaVk96OIZlTyDFmAB20t6b0u7Q0kB8Yg4lUKXfPaC6jqBJe0zETEyeI23he4hUKgUmRBA0MxjGcoxYtmyjUrcgA98p+fvgINWyh8owckMeZSrSMQzHKh1sLttfYedRcPBQBJKksirEPzBlyyoSQApXMNCTve2hG9eb8MLMZHldoxEZFksSxAIFrFtGDGxF+3fSuO7pkaWvxvt9lq64uA7W+l4z4JnGTqiOecGYWW2Fj/LRYws6xo4DAkSNqWjdG0uRtoL2trcVG+J4m5gkIYCUZgGBBW2hSx7KRYelqkcR4bRZmjDYiV1VWJSINoyhlJJe40YCumK4AoXPKcSozBS0ka6E7E/mXy76j+NdU3UaZlruEHBWdw27uWw9nEkeISAeEcRyVYpVgwvhY51SUsrPJkjVVDFre89yQAg06u+vlWFxThaRoGRmYF3Q5lCkFMt7WJuDnH0prvG6tM5Us29UU+9LfDz/G2+6jKnvBWDWXFZW1UxODt3W3f416eGcGjRTPkSSRCLB9gp3fKLE2PftXrjsU8Ia6RrdSDlvGbdwsgNwbjekLq6A1UoM7eqdtLF1QCqCIUXFwmGDETRxSmRYzlJcFepW90qpBtqRe+tr6Vt7wZxnDLhDJy4sIBJkbXKrNbSxbUmx2NzWppOLYeSUyPDiYZXCh+UUkVyoHVlkW+Y7k331rIl49E9lSHHOqZuWDy0tm99tEPUdr0jrloBVPujMBXP2mOHEeiNA+sbIRlLD37sv6rbel/WoDBcYWfC4jDSgkqyJhmVS7kuSWU5d1UqDc7A104Us80eSHh4yZgb4iSSVbjvk6VDb6gd678ewHEMPEOorci0cCoinXuFsT8a5dchsAbz85runZOM6tj6+ijcZ4LeJRzJEEjEBIl6nNyBcge6Nb3Pr5VBYvCtHIyNoymxq5YXDTxrHO0MzFirRgAEaC7c7KCSALkDeq94pU/inZgVZwHKndSwBKn1F7VRs7l9VxD1Lv7OnQALDOYUTSlKoqSgq24fBcyMD9SYAup/xJKxH2BqpVL4TxM8aqFVLquXMQcxXNmyHWxF/S/rWNemajdI5p6xuha1TU6R98KwSTLPfE2y3xOGRAewGspv5F2FYmPwMsgljQFpFxchkUasb2yPlGpGj69s3rUbH4nZQFEUWRSCEs+UMGuG9+5Nz3Nq8z4gLm80aSnsTmVh6ZkYEj0N7bUtTt6lN2vBP9qjcdo0K9M0CCG9AMARGJztnKm5g2TFm98mDjSU3uC/Mjst+5GX/tPlXbixXDpNGoLRSpZNbmOSyGVT6MLH/T5GoNfEjAFQkYiKkGMAhDe2pscxPSOom/bbSun9oGLSF1RxIQWVgctx7pAUgggab9zXhtHEl05Pz0XbO1qTdDNJLWkbxJADYPmCPRWzExO2LnyMRaGDMBEsxboS3S3kdb1h4pyjRq8bESMUctCsAZXyjJ0aEgjMD2NQ2J8Tcxs0kELNYC9pBoBZRZXA0AA+VY8/G7rlSNIxnVjlzalb5b52O2Y/WtaVFzMHbzP7bJS7vKdVoLCQ4AfpbuI/VOpS74hoVLZi7iU4dWO6pFa4A/xZgPgCO9efi7DmMBSLXmncbHRnFtvRRUXjeOtIVIVEs5k6Q2rNbMxzMf2jTaunEuLma11RAGZrKCLs5Bdjcnew9K6pUSwN6T+Vnd3grOqETDtMeQ++Oa8+FYoxzRsptZhf1F9QfMGtkca8GQkyO8gSERgoqnKIu8h187AC2oubWtWrAbGtmYLxD+Jwynk5zCGeYEBlYAAeYtcK3nSfaNNxAe3guuzaoa4tPFU7gfNQxTxR80xmRWBGYi9iw9Ba2pPar7FxniEMck0uHiljHuoGUsFFuoMgsQbnpOu+1Vbwt4rghxOJEI/IlIdRl2DL1LbbQ+VbTw2JX8MXYZY8lzc3spH9Ki1HHMj5uvpyfA1wyNvbzUFjWxYlSKEpBHKnNMioGK3sGUBuk667bE1iQ+EJhOk0uIMvLUFiBlB3vlA2Gw896s+D4xG0eHKESZugFBfS2ptuAO9c8Ukcq8cajVWJYnQWHl3rB8NbA8vh5LnW5r5iP4PLmvHB4sxQRWUkZSWbpsqKLgtrpcbVo7i2PM08krbu5P30+1dPEvEsTh8cWLOjGGMDNezI0a3FjoVvmrGR8yhhs238xX0XZ7A0Gd1832k/W6RtJXNKUqopKUpSvUJSlKEJSlKEJSlKEJQ6AkmwG5P2pWPxQ2iTyLm/yUW0+dZ1H6GkrSmzW4NXOKxqxm3vn0PSPLq7/KsfEeIJWTIp5aWsQhYX336tdzWLjEFwwGjDS21+9Y9TKlRz91Up0W09lYvBcMgleeNeYIFvIo3KvcEgdyLXt6Gt/8HxwkwyyRqXzLZluvTpqCGP29a+cvDPDWnxKRq2XdiblbBdWNxtYC9bywWH5MBOEmz5hms1irHuwKAFS1u971LuYB6/P5Vi3BdSjhP9+yyeD8QgWUskJVzdbBlJvfX8tT0nQXOgtU1jZmWIMygsxCuAbgKW6mLaaBbk/OnCEQjPIoEhJHUACe+nn8aqftA4zIGbCrZUcAsf1MDunoDYH12paCxokpoMN1WDKYz1PvyVG9rPGWxnImjIOGUuiAWzAg/wDEI3CutivoOxqi4LiDp0gZxvlNyLnuLag1esdJkhkJCiyn56W7fKtdqxB00IqjbVS4TyS3anZ7LVzWgzInb5urU+Faw6SLi/8AXfevJ4CASbADzIHfSpCLjRbCxtJYEmx09dGHYetdMDAJmEfvgnU2JFhqTfyFt6riqQN1826i0nko6lKU4kkpSleISlKV6hKUpXiErE4xIckaW/c97a66W+HTWXWPxKRH5UZbKysbvuFDWNtNSQddPOl7k+BM2wmoFELKQLX0PbtXM5UsSgKrfpBOYgdgWAF/jaszimHjDHIxa596wAbzNh61l+FPCsuPxHKiFlGskhHTGvdj6+Q71MON1VGdldvYzwQky4kAMb8kKSBcEZpD/tH1qx8M4JiIMU8Zw/NwxJYKrhb30tYkbA7aDSuvEII8AuFhhBKNa52YlbZnJHfKbfP0qc4njsOSl5JIXFrHqPqN9D31BqVUdLi47fPdXqFItYNP7be/Hgo3iUsMLCSMTYeYFVtKWKa3BupuL67j71K8c8Ffi2R1kKSLEq5iAwcjbMBbtfavLhU5xGIRfxBmRFLkZAg00Unueq2g0q4wPfW1riuqTdWXLOvWdQcBTMEe/nlaz4p7PZDhphiZI1jjjaTPGLsSozDcA2BUb330rT+JRFdUYNYILkWzEkXuL+p2r6m41Hmw04OxhkH1Q1868NcHCo5C50a1yLkggHXTUVQt6YEtCl3d2+u4PqZO3JQbTgJojPoeqS9h8FGn1vU/wHjMkcrNezSR2O1grAXHkNLV6TxtMrjlIuzlRfQaX27fWoNuIFAptqSxGnbLlUW8hpTJABykzkQFlUpSqyjpSlKEJSlKEJSlKEJUdxeMZ7jQ5eryv2+ZFqlcMoLqDsWAP1rzk4JPisVOIYzlWQlrmyIL2ALGw0FvXypK7cAAE7ZtJfIUJBhyRfWwBOnl/wDfwr6K9mnBeXwxcwVDiAzEL2DiyC/ey1p/j+A/A4UwMyvNOwLEDZF91RmFxc6n/wBVvDwJxATcNwzL2iUfNdG+4NTakQqrRgqucc4e7wxZgQ8KBSwv7w6bjvrkB+dUvxjjMXhsHGFYrFJIwLAkMGGuUE6qtw237TW28biL4kRgGzxF2a2iEGwJPYEZj8vWtbe1LxVgzgxg4W5rBlsy+6mU6ksd2N20Hmb0lSbDs5yn61w40QwYXl7CYc+LxUjdTCJRmJJPU12Fz8BW4OHwSKDzGVtdLX29b961L7A7c3Ga65Ij8rtc2+NbkY/WmXgTKRnCifGWM5XDsW/7cPJ91sP41ofhFjh2GbLlVLAfquLH52/hW7/H+HL8LxgG/Ib7a/wFfP8AgJiEj3AKaeuvembY+IylawlZ8rskllFjlC2vvmsLDy1tUdxPDZMYkYF8igW9bG1/napfDSnEcRhA0zygkX06Rmb5dO1R/iiIw49ZGzctmU3HcIwDjyvpW7zPqshMgHkV5VxSlU1LXNKUoQuK5rilCFzSlKELlTqKx5eOzQySLG5A5ucj9zDufPytSlI3fBP2RgmFGY7FtJIzOSxudyTYX0Fz2rZPsc8VyRs2FIzJbOhvYof1DY3B007a+dKVNq/QSqlL6lc+PcZebhski2jMsBc6ZjYG2W+nlvWhcZiCzte3lt2G1KVlQ4ra4wAArV7J+JvDxOJUOk4aNv8ASSp9bFQa+h+HTl0BO+xt6UpXTv8AYPJZjNM/OaivF018FjB5YaT7qa+dOHNeHc6ab9rnSlK1tzkpathTfgaTNjM9tY8PIV9Cem/0JqR8W8I58sMWbKIsI0t7XzEgMwIuNyN64pTAy1Yn6vnVf//Z"/>
          <p:cNvSpPr>
            <a:spLocks noChangeAspect="1" noChangeArrowheads="1"/>
          </p:cNvSpPr>
          <p:nvPr/>
        </p:nvSpPr>
        <p:spPr bwMode="auto">
          <a:xfrm>
            <a:off x="0" y="-519113"/>
            <a:ext cx="1285875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513788" y="1270000"/>
          <a:ext cx="3863479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1975" y="2671763"/>
            <a:ext cx="12493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524375" y="1331913"/>
            <a:ext cx="5381625" cy="4451350"/>
          </a:xfrm>
        </p:spPr>
        <p:txBody>
          <a:bodyPr/>
          <a:lstStyle/>
          <a:p>
            <a:pPr eaLnBrk="1" hangingPunct="1"/>
            <a:r>
              <a:rPr lang="en-US" smtClean="0"/>
              <a:t>Manage expectations during the process  - timing and achievable terms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100% commitment from management and board to the process - avoid on/off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Take advantage of lessons learned on previous deals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Involve NT early in the process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Experienced team on both sides essential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endParaRPr lang="nb-NO" smtClean="0"/>
          </a:p>
        </p:txBody>
      </p:sp>
      <p:sp>
        <p:nvSpPr>
          <p:cNvPr id="35843" name="Title 3"/>
          <p:cNvSpPr>
            <a:spLocks noGrp="1"/>
          </p:cNvSpPr>
          <p:nvPr>
            <p:ph type="title"/>
          </p:nvPr>
        </p:nvSpPr>
        <p:spPr bwMode="auto">
          <a:xfrm>
            <a:off x="631825" y="387350"/>
            <a:ext cx="8778875" cy="758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Success factors</a:t>
            </a:r>
          </a:p>
        </p:txBody>
      </p:sp>
      <p:pic>
        <p:nvPicPr>
          <p:cNvPr id="35844" name="Picture 5" descr="http://t1.gstatic.com/images?q=tbn:ANd9GcSh6vUovt4x6e71_fRYs6b6kTb50yheTxmP5D8Aa-fcav6Z90P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63" y="1973263"/>
            <a:ext cx="3524250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 bwMode="auto">
          <a:xfrm>
            <a:off x="631825" y="387350"/>
            <a:ext cx="8778875" cy="758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Introduction</a:t>
            </a:r>
          </a:p>
        </p:txBody>
      </p:sp>
      <p:sp>
        <p:nvSpPr>
          <p:cNvPr id="2253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02138" y="1328738"/>
            <a:ext cx="5503862" cy="48387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GB" i="0" dirty="0" smtClean="0"/>
              <a:t>2012 – all time high</a:t>
            </a:r>
          </a:p>
          <a:p>
            <a:pPr eaLnBrk="1" hangingPunct="1">
              <a:lnSpc>
                <a:spcPct val="100000"/>
              </a:lnSpc>
              <a:buNone/>
            </a:pPr>
            <a:endParaRPr lang="en-GB" i="0" dirty="0" smtClean="0"/>
          </a:p>
          <a:p>
            <a:pPr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GB" i="0" dirty="0" smtClean="0"/>
              <a:t>Overview and legal framework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</a:pPr>
            <a:endParaRPr lang="en-GB" i="0" dirty="0" smtClean="0"/>
          </a:p>
          <a:p>
            <a:pPr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GB" i="0" dirty="0" smtClean="0"/>
              <a:t>Focus on secured NHY – personal experience mainly from advising international issuers</a:t>
            </a:r>
          </a:p>
          <a:p>
            <a:pPr eaLnBrk="1" hangingPunct="1">
              <a:lnSpc>
                <a:spcPct val="100000"/>
              </a:lnSpc>
              <a:buNone/>
            </a:pPr>
            <a:endParaRPr lang="en-GB" i="0" dirty="0" smtClean="0"/>
          </a:p>
          <a:p>
            <a:pPr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GB" i="0" dirty="0" smtClean="0"/>
              <a:t>Content of presentation:</a:t>
            </a:r>
          </a:p>
          <a:p>
            <a:pPr lvl="1" eaLnBrk="1" hangingPunct="1"/>
            <a:r>
              <a:rPr lang="en-GB" dirty="0" smtClean="0"/>
              <a:t>Typical structure of secured NHY deal</a:t>
            </a:r>
          </a:p>
          <a:p>
            <a:pPr lvl="1" eaLnBrk="1" hangingPunct="1"/>
            <a:r>
              <a:rPr lang="en-GB" dirty="0" smtClean="0"/>
              <a:t>Process and documentation requirements</a:t>
            </a:r>
            <a:endParaRPr lang="en-US" dirty="0" smtClean="0"/>
          </a:p>
          <a:p>
            <a:pPr lvl="1" eaLnBrk="1" hangingPunct="1"/>
            <a:r>
              <a:rPr lang="en-GB" dirty="0" smtClean="0"/>
              <a:t>Main difference from bank financing</a:t>
            </a:r>
          </a:p>
          <a:p>
            <a:pPr lvl="1" eaLnBrk="1" hangingPunct="1"/>
            <a:r>
              <a:rPr lang="en-GB" dirty="0" smtClean="0"/>
              <a:t>Characteristics and main principles</a:t>
            </a:r>
          </a:p>
          <a:p>
            <a:pPr lvl="1" eaLnBrk="1" hangingPunct="1"/>
            <a:r>
              <a:rPr lang="en-GB" dirty="0" smtClean="0"/>
              <a:t>Success factors</a:t>
            </a:r>
          </a:p>
          <a:p>
            <a:pPr lvl="1" eaLnBrk="1" hangingPunct="1">
              <a:buFont typeface="Wingdings" pitchFamily="2" charset="2"/>
              <a:buChar char="ü"/>
            </a:pPr>
            <a:endParaRPr lang="en-GB" dirty="0" smtClean="0"/>
          </a:p>
          <a:p>
            <a:pPr eaLnBrk="1" hangingPunct="1">
              <a:buFont typeface="Calibri" pitchFamily="34" charset="0"/>
              <a:buAutoNum type="arabicPeriod"/>
            </a:pPr>
            <a:endParaRPr lang="en-GB" dirty="0" smtClean="0"/>
          </a:p>
        </p:txBody>
      </p:sp>
      <p:sp>
        <p:nvSpPr>
          <p:cNvPr id="22532" name="AutoShape 4" descr="data:image/jpeg;base64,/9j/4AAQSkZJRgABAQAAAQABAAD/2wCEAAkGBhQQERUUEhMTFBQVEhgVFhYYFhcZHxQTFhwhFxcfGhYjJyogIxkkHB4ZIi8nJicvMCwtIR8xNzAqNiYtLTUBCQoKDQwOGA8PGSolHyQ1LzUsNDQ1MjI1NSwsMCw1MSwvLyo1LC0pNTE0NDUvNCksKSwsKjQsKSksLCwsMiw0Kf/AABEIADYAnQMBIgACEQEDEQH/xAAcAAEBAAIDAQEAAAAAAAAAAAAABgMHAgUIBAH/xAA9EAACAQMBBAYGBwcFAAAAAAABAgMABBESBQYhMQcTIkFR0RQVVIGRkxYjMlNhcaFCUnKCkrHBF0OiwtL/xAAaAQEAAwEBAQAAAAAAAAAAAAAAAwQFAgEH/8QAKhEAAgICAAIJBQEAAAAAAAAAAAECAwQRUZESFBUWITFSU6EFE0Fh4Qb/2gAMAwEAAhEDEQA/AN40pWG8ulijaRvsopY/kBk0PUm3pEB0gX9y1wqQC4CRpxMYkAZ24nivPAx+tS/WX37178Z6+W621NI7OZZAWYtgOwAyc4AzyHKsXrOX72X5j+dYdlqlJvxPoOPiypqjXqPgX/R1a3DSSSTtcaVUKqyNLgs3EnSxxwA/Wr2tB+spfvZfmP509ZS/ey/MfzqevLVcejozsv6NPItdjml+tG/KVoP1lL97L8x/OnrKX72X5j+dSdeXpKvd6XuLl/TflK07ugktzdxoZZSoOt/rH+ynHx7zge+txVapt+6t60ZGfhdUmodLb8xSsHp8f3if1LWQTqTgMMkZxkcvHHhU5nnOlCaw297HJnQ6PjnpYHH54oDNSsc9wsY1OyqPFiAPiaSXCrjUyjPLJAzQGSlYUvEY4DoT4Bga/PT4/vE/qWgM9K4CdcgahkjIGRxHiPwrnQCpjpCkkNr1cUcjmRgG0KzYQdo5wO84FU9aF6UduG4v3VWOiEdUOP7Q4uf6jj3V3Gh37hvR7DJWNONut6fkZfUFz7PP8qTyp6gufZ5/lSeVRms+J+NNZ8T8aj7Fj6/g1+9dntLmWfqC59nn+VJ5U9QXPs8/ypPKozWfE/GnWHxPxp2LH1/A712e0uZZ+oLn2ef5UnlX79Hrn2a4+TJ5Vz6JNkGe+6w5KQKX7/tt2U/7H3VvHFVbfpsa5dHpFiv/AEls1v7a5kT0a7BeFZJZUZHYhFDKVIVeJODxwSf0qyufsN/Cf7VkrjIuQR4gip64KuKijIysiWTa7Zfk867m7Lt5ICZdkXV43WsOtiLBQOHZ4HmP81f2lsse8kSIulU2WFUfuqDgDPPhVfudutHs23MMcjSL1jSam057QHh3cK6bebo+jvbv0kXk0EvViL6plBwuSePPv4/lUhXOu6W7p5JbGy6xooLqfTMw4ZUFRpz4cc45cs10m/8AujBsaOC8sC8EyTqmnWzdapBJBBz4ce4g8e6qodHNtJaPb3F1LcDresWV5AXhbGOy3EAHHI8DWPZXRVEJY5bm6uLzquMSStlVxyOOOccO/HjmgJrpb2zHdXFvZSTLBGsZnmZuQkZD1SkeP9g2a7HdS0ttu7LiF4pkktNUZw7L2goCscEZygXn3g1U7M3Ct457iebFzJcyaiZURggGcKg8MfoB4U2LujBa3VzLBLpW5XDQDRpRlHNQOI/a4fj+AoCK6I9z7ZrX00xn0hHnVW1tgDBT7GdPInuqR3N2PFLAWfZE96etcddHIUAHDs4HeP8ANbr3W3aj2fb+ipKX1M79rSG7fPgO4VM2XRH1C6YdpXkaFidKMqjUefAd9AcJrVYt4bJEXSqbOZFHPSqhgBnnwFbJqI290ardSRS+mXEckNusOtCoZgObM3PJzxrut1N2TYo6m5nuNbhtUraivADA/Dhmh4fZvFtYWltLOf8AbjJA8W5KPe2K80ySFiWY5LEknxJ4k+81trpq21piitlPF261/wCBOC/Fsn+WtRVp4sNR3xM/JluWuByRCSAASScADvJ5V3v0Bv8A2Sb4Dzr7ejHYvpO0IyRlIfrm/Nfsf8iD7q39S7Idb0jymhTW2edPoDf+yTfAedfv0Bv/AGSb4Dzr0VSoOtz4Im6rHiR/Rhu01lafWqUllcu4PNVHZQH3ZP8AMasKUqrKTk22WYxUVpCsdymUYDmVIH5kVkpXJ0QU+7FysUrRJ9Y1rFA0ZZcTIIQjDngOjZIJ4HiORyOz2luzqlu3S3jzJZaEYLGC0x60Px5gkMoJPPPOqqlAQEW7UrxwoLdUK3MbsZbe206VhlXJjjk7YDMBxIIyCM4NZ9m7rzoY3CiKaFZiCCojZ3l1MgQEkQOvIYyvZP2hVxSgIA7v3rxW2mJEa1tojGHk4i54M+nTkHCr1XHAIZ+412V1u3q9LdLaNGlt4xHhYgdZD9YMjv4gE5wfE1W0oCJvNiSEzJ6KWuJLkyR3mY8IhcNGdZOtTGmE0gcceDGuNru7cwlSqZje+kmljLLmPE7yJInHGHj0grnnpPA6quKUBAnYF6EuGaONmvIJRKqPkiYgmHVqwuFX6nsk5wh5ZNWWzLppF7UMkWnAxJ1eW4cxoZhj319lKA1zvd0Yz3908/pMaqQqopRjpVRyznxyffXTf6Hze1RfLb/1SlTrIsS0mQuiDe2i03B3H9WJJqdZJJGHaCkAIo4DBJ7yT8PCqulKilJye2SRiorSFKUrk6FKUoBSlKAUpSgFKUoBSlKAUpSgFKUoD//Z"/>
          <p:cNvSpPr>
            <a:spLocks noChangeAspect="1" noChangeArrowheads="1"/>
          </p:cNvSpPr>
          <p:nvPr/>
        </p:nvSpPr>
        <p:spPr bwMode="auto">
          <a:xfrm>
            <a:off x="0" y="-242888"/>
            <a:ext cx="1495425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2533" name="AutoShape 10" descr="data:image/jpeg;base64,/9j/4AAQSkZJRgABAQAAAQABAAD/2wBDAAkGBwgHBgkIBwgKCgkLDRYPDQwMDRsUFRAWIB0iIiAdHx8kKDQsJCYxJx8fLT0tMTU3Ojo6Iys/RD84QzQ5Ojf/2wBDAQoKCg0MDRoPDxo3JR8lNzc3Nzc3Nzc3Nzc3Nzc3Nzc3Nzc3Nzc3Nzc3Nzc3Nzc3Nzc3Nzc3Nzc3Nzc3Nzc3Nzf/wAARCACOALYDASIAAhEBAxEB/8QAHAABAAICAwEAAAAAAAAAAAAAAAYHAQUCAwQI/8QASRAAAQMDAgMDBgkJBAsAAAAAAQACAwQFEQYSByExE2FxFBciQVGBMjZ0kZShsbPSFRZCU1VicpOyIyQl0TREUmNzhJKiweHw/8QAGQEBAAMBAQAAAAAAAAAAAAAAAAEDBAIF/8QAJREBAAICAgICAQUBAAAAAAAAAAECAxESIQRREzEzFCJBYaEy/9oADAMBAAIRAxEAPwC8UREBERAREQEREBERARYysB2UHJFhZQEREBERAREQEREBERAREQEREBERARFxLwM5OAEHJeetrKahp31NZPFBBGMvkkeGtaO8lQfV/FG1WUPprXtuNcMjDHf2UZ/ed6/AfUqb1FqW7ajqe2utW57Qcshb6Mcfg3/yclX48Fr/AH1CjJnrXqFkau4utb2lJpiPe7oa2UeiP4Gnr4n5ioBa9baittyfXxXOaaWQ5lZUO3sk8W+r3YWrpLRc62MSUduq52EZDooHOB94C9A01fv2Lcfor/8AJa648VY0yWyZLTtdWkuJ9oveymuDm22tJADJX/2ch6Da/v8AYcHxU8yOuQvln82r6eRslxI+Sv8A8lMNJ3/W+ndsL7Rcq6hH+rzwSZaP3X4JHhzHcs+TBX7pLRjzW+rQvdFqrDeorxSdq2lq6WQfDhqoHRub8/I+IW1WVqidiIiAiIgIiICIiAiIgIiICIiAqT406gukd+/I0NZJFQeTsldHEdu9xLgdxHMjkOXRXYqA42fHg/I4vter/HiJv2o8iZinSBDA5epWfwl0PTXZj73eYhNTNeWU1O8Za9w6ucPWAeQHj3KsF9I8Ox2XD60uYMEUpd7ySftWnybTWuoZvHrFrbn+HG96+01p6rNBU1TjPGMOip4S/s+4kDAPdnK1/nb0r+trPorlQlTI6WpmlkJdJJI573E83Ekkn6119VzHi013LqfJtE9Qv/zt6W/W1n0VyedrSv62s+iuVAIuv0tHP6q6/vO1pX9ZWfRXKS6Y1Lb9T0clXanSuhjk7J3axlh3YB9fiF8udFePAf4s1/y933bFTmwVpXcLsWe17alZaIiytQiIgIiICIiAiIgIiICIiAqA42fHg/I4vter/VAcbPjwfkcX2vWjxv8AtR5P40CX0nw8aX8P7O0fpUgH2r5sC9cV0uMEbY4LjWxRtGGsjqXtaB3AFas2L5I1DJhyRjmdtpqjSN605M51xpf7uXejUxZdGefLnjl78LRRODJGudGyQNPNj84d3HBBx4EL1Pu9zexzJLlXPY4Yc11S8gj2EZXj8FZWJ1+5XaY30s3Q1HoTU1Sy31FkqKW4lpcGirmdG/AycHdkeB+crp4taUs+mqe2Os9M6F075BIXSvfkADHwicdStZwf+PtEf91L/QVLuPv+i2X/AIkv2NWbuueI20Rq2GZ0p0q8eA/xYrvl5+7YqOKvHgP8WK75efu2KzyfxuPG/IstERec9EREQEREBERAREQEREBERAVVcR9AXrUmpjcLc6lEHk7I8SyFpyC7PLHerVWCuqXmk7hxekXjUqD80Opvbb/57vwp5odTe23/AM934VaGrb5qWyNdU22xwXKjHNxjmcJIx7S3ByPDPgFAzxquAJBsVNkdQal3L/tWmuTNfurPbHirPbV+aHU3+1b/AOe78KeaHU/tt/8APP4VtPPXX/sKm+ku/Cnnrr/2HSj/AJl34V3vyPTnWD2kvDnh2/TNY653SeOatLDHEyLJZE04ycnqTjHTkM+1QrjNqCC636C30jw+Kga4SPacgyOxkDwAA8V0X/ipfrtTugpWxW6N4w90BLnkezcenuGe9QqjpKqvqWU1FBLUTyH0Y42lzj/97VOPHaLc8jm+Ss14UdCvDgOR+bNd8vd92xanSPCJzjHVanl2jr5FC7+t4+wfOrZoKGkt1KymoKeOngYMNjjaAAq8+ato4wswYZrPKXpREWRrEREBERAREQEREBERARYJwm7HVBlFjKIBUO1bw8s+o984jFFXu5+UwtHpH98dHfb3qYkrGVNbTWdw5mItGpfM+qtGXnTD3OraftKTOG1cXOM+zPrafH61HgDy5cycAd6+t5ImSscyRrXscMOa4ZBHgtFbNF6dtVxfX0NrgjqHHIdjIj/gB5N9y1V8uYj90M1vFiZ6lUekuFt2vO2oupfbaM4IDmjtnjub+j4n5lcundNWrTlN2NrpGRF3w5Tzkk/id1K2wGFyVGTLa/2upirT6ERYJ5Ktayi459i5ICIiAiIgIiICIiAiIgrnjJqS42Ogoaa1SugkrHPL5mfCDWgcgfVkkc1pdIQ6vgu1vrLfdJr1Z52xmpfJUhwbu+E3DnZBb7vBSHi1cbBTUNJR6jt9dUsqC90MlGGboXNAycucOZ3dOecFVfSA6Z1vb26cunlkU0kHpxkem17sGN4HIkA8/ZkdFqxxE49Qy3nV9pxZLwY+I9xbLfq+oihNQ51C6J3ZtDRnkS8jljlyC2h4v6Z8n7Vgri4uAbF2IDnd/N2Me9Qq0gDihfvb2db/AEFR6wxsfoTUshY0va6j2uIGRl7lPxVn7/r/AFHy2iOv7WDxG1/K/TlpqNN1UkEdxMrnS7cSMazALe45P1d6jbLvqTSF+s/lV6qKyKsignkimkL27XnDm+kT09RC0d7iedC6ZlA9Dta1me8vaR9h+ZbHWldS3e96bbb5mTFtFSxu2HOHk/BPf3LutKxERrrtxN5md79LT1JxJsOnq91BUmpnqWAGRsDAQzPQEkjn3Beim4gWCo09NfBUyMpYJBFIx0Z7QPOCG7R1Jz6sjrz5FVjapqeh4t3d93exkQkrM9q/bkFriBk9Mt5DxC115mtFVouSXT1rqaGmZcYxO2eoMu93Zu28yTj/ANqr4a9Qt+W3crTsfE+w3e5Q0DG1lPLOdsLqiIBrz6hkE9fm71i+8T7BZrlNb5RVzzQnbIYIwWtPrGSRn3Ks6Skp5q/Sxr9R76nZTGlgiod/ZN7T0WFwdyOQeo5dVm63190uGo46X8m2inbDOHBlO0S1YDwNhceZLjzOMdOin4a76R8tuK1aniHYafT9Ney+pkpKiYwNDIsva8AkhwJ5fBP1LxU3FbTdTX01HG6rzOWN7UxAMY52MNdzzkE4OAQqtq8+aui6n/GnfdOWb4yOOXRZYxrS630znEADcd/UpGCqJzWTe33N7uLT6Q6hr3s8pmH5PfEeyGInHG7fjAxn4PqW1reLmm6SsfTNFZUBji0ywxAsJHsy4EjvxzUIjDncZ60R57Qy1QbjrnyZ61mi6yy0mmNQsv0PlEcnk/8AdmTdnJJh/wCicg8jgnHepnHWf8PktC/7Tcaa7UEFfQy9rTTs3MdjGR4epexRnhzJQS6SopLVRzUVG4yGOCaQvc303ZOSfWcn3qTLLaNTMNVZ3GxERQkREQEREBERBrr3Y7bfqTyS7UrKmHO4NcSC0+0EYIPgVqrLoLTNjrG1lvtobUs+BJJM+Qt8NxIB7xzUmRTFpiNbRxiZ3poItHWCC6T3OKgDayoa8Sy9s/0g8Ydy3Y59y1tq0rouot9dQ2qnp56WV7G1TIap7/SYctBO7IxkqYOGeijGi7LcLRHVx1rII4nub2McT9+0AHdhxAIaSeTTnHtTlPtHGvoFj0mbb+bRhpHU7ZSBSGcl7ZC3ecHO4Ow7PI5wV02rRWkrDdaeSjpI469wc6nE1Q+R3o43Fgc49MjmByyuEema9ut5L0Xt8mdVmTZ2nLb5OyMHbj4W5p92Fua+2zz6ltNwj2dhSQ1DJMnnl/Z7cf8AQVPK31s4x6afVenNG3Kvhk1E2ljrJhtjc+qMD5cEDHJw3YyB6+q98ti01atOy26ppaWntGQZGzP9EkkAFznHOc455yurUemjfr1QS1JIoIaeaOZrH7XPLnROaOnT0Dnp0C9mrbXU3eyPoqNwZK6aB4cXYwGSscSOR54accuqjlPs4x6azTuitI2+eK62Wjie8jdDUeUvmaO9uXEe8c1x/MnR1ynlvDaCGo8qa5zpGTvMb92Q5wAdtB68x61IrTbILTb46KkDuyZkgvOSSSSST4krxaXtdRa9MUVuqtnbwwljtpyM5Knnb2cK+mpo9KaMuNqbbaKCCpomSCqEcVXI4BzmkB2Q/OCM+vCzLprRlTcaK3yRUz623wsZT04q37442828t2TjOeeV18O9MXDTUdXHXyRuZKyARhjt2wtad4zjpvc7HdhdkFgukOt5Lk00/wCT5Kh07idpecwMjAwW5BBZ1DgCHdOScrezjX02cWkbHFfjfY6ENuZe55n7V+dzmlpOM46EjovBXcONJ11a+sqLUO1kduf2c0kbXH2lrXAfUpWiRa0fyca+nTS00FJBHBSxMihiaGMYwYDWjoAu5EXLoREQEREBERAREQEREBERAREQEREBERAREQEREBERAREQEREH/9k="/>
          <p:cNvSpPr>
            <a:spLocks noChangeAspect="1" noChangeArrowheads="1"/>
          </p:cNvSpPr>
          <p:nvPr/>
        </p:nvSpPr>
        <p:spPr bwMode="auto">
          <a:xfrm>
            <a:off x="0" y="-534988"/>
            <a:ext cx="1409700" cy="110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2534" name="AutoShape 12" descr="data:image/jpeg;base64,/9j/4AAQSkZJRgABAQAAAQABAAD/2wBDAAkGBwgHBgkIBwgKCgkLDRYPDQwMDRsUFRAWIB0iIiAdHx8kKDQsJCYxJx8fLT0tMTU3Ojo6Iys/RD84QzQ5Ojf/2wBDAQoKCg0MDRoPDxo3JR8lNzc3Nzc3Nzc3Nzc3Nzc3Nzc3Nzc3Nzc3Nzc3Nzc3Nzc3Nzc3Nzc3Nzc3Nzc3Nzc3Nzf/wAARCACOALYDASIAAhEBAxEB/8QAHAABAAICAwEAAAAAAAAAAAAAAAYHAQUCAwQI/8QASRAAAQMDAgMDBgkJBAsAAAAAAQACAwQFEQYSByExE2FxFBciQVGBMjZ0kZShsbPSFRZCU1VicpOyIyQl0TREUmNzhJKiweHw/8QAGQEBAAMBAQAAAAAAAAAAAAAAAAEDBAIF/8QAJREBAAICAgICAQUBAAAAAAAAAAECAxESIQRREzEzFCJBYaEy/9oADAMBAAIRAxEAPwC8UREBERAREQEREBERARYysB2UHJFhZQEREBERAREQEREBERAREQEREBERARFxLwM5OAEHJeetrKahp31NZPFBBGMvkkeGtaO8lQfV/FG1WUPprXtuNcMjDHf2UZ/ed6/AfUqb1FqW7ajqe2utW57Qcshb6Mcfg3/yclX48Fr/AH1CjJnrXqFkau4utb2lJpiPe7oa2UeiP4Gnr4n5ioBa9baittyfXxXOaaWQ5lZUO3sk8W+r3YWrpLRc62MSUduq52EZDooHOB94C9A01fv2Lcfor/8AJa648VY0yWyZLTtdWkuJ9oveymuDm22tJADJX/2ch6Da/v8AYcHxU8yOuQvln82r6eRslxI+Sv8A8lMNJ3/W+ndsL7Rcq6hH+rzwSZaP3X4JHhzHcs+TBX7pLRjzW+rQvdFqrDeorxSdq2lq6WQfDhqoHRub8/I+IW1WVqidiIiAiIgIiICIiAiIgIiICIiAqT406gukd+/I0NZJFQeTsldHEdu9xLgdxHMjkOXRXYqA42fHg/I4vter/HiJv2o8iZinSBDA5epWfwl0PTXZj73eYhNTNeWU1O8Za9w6ucPWAeQHj3KsF9I8Ox2XD60uYMEUpd7ySftWnybTWuoZvHrFrbn+HG96+01p6rNBU1TjPGMOip4S/s+4kDAPdnK1/nb0r+trPorlQlTI6WpmlkJdJJI573E83Ekkn6119VzHi013LqfJtE9Qv/zt6W/W1n0VyedrSv62s+iuVAIuv0tHP6q6/vO1pX9ZWfRXKS6Y1Lb9T0clXanSuhjk7J3axlh3YB9fiF8udFePAf4s1/y933bFTmwVpXcLsWe17alZaIiytQiIgIiICIiAiIgIiICIiAqA42fHg/I4vter/VAcbPjwfkcX2vWjxv8AtR5P40CX0nw8aX8P7O0fpUgH2r5sC9cV0uMEbY4LjWxRtGGsjqXtaB3AFas2L5I1DJhyRjmdtpqjSN605M51xpf7uXejUxZdGefLnjl78LRRODJGudGyQNPNj84d3HBBx4EL1Pu9zexzJLlXPY4Yc11S8gj2EZXj8FZWJ1+5XaY30s3Q1HoTU1Sy31FkqKW4lpcGirmdG/AycHdkeB+crp4taUs+mqe2Os9M6F075BIXSvfkADHwicdStZwf+PtEf91L/QVLuPv+i2X/AIkv2NWbuueI20Rq2GZ0p0q8eA/xYrvl5+7YqOKvHgP8WK75efu2KzyfxuPG/IstERec9EREQEREBERAREQEREBERAVVcR9AXrUmpjcLc6lEHk7I8SyFpyC7PLHerVWCuqXmk7hxekXjUqD80Opvbb/57vwp5odTe23/AM934VaGrb5qWyNdU22xwXKjHNxjmcJIx7S3ByPDPgFAzxquAJBsVNkdQal3L/tWmuTNfurPbHirPbV+aHU3+1b/AOe78KeaHU/tt/8APP4VtPPXX/sKm+ku/Cnnrr/2HSj/AJl34V3vyPTnWD2kvDnh2/TNY653SeOatLDHEyLJZE04ycnqTjHTkM+1QrjNqCC636C30jw+Kga4SPacgyOxkDwAA8V0X/ipfrtTugpWxW6N4w90BLnkezcenuGe9QqjpKqvqWU1FBLUTyH0Y42lzj/97VOPHaLc8jm+Ss14UdCvDgOR+bNd8vd92xanSPCJzjHVanl2jr5FC7+t4+wfOrZoKGkt1KymoKeOngYMNjjaAAq8+ato4wswYZrPKXpREWRrEREBERAREQEREBERARYJwm7HVBlFjKIBUO1bw8s+o984jFFXu5+UwtHpH98dHfb3qYkrGVNbTWdw5mItGpfM+qtGXnTD3OraftKTOG1cXOM+zPrafH61HgDy5cycAd6+t5ImSscyRrXscMOa4ZBHgtFbNF6dtVxfX0NrgjqHHIdjIj/gB5N9y1V8uYj90M1vFiZ6lUekuFt2vO2oupfbaM4IDmjtnjub+j4n5lcundNWrTlN2NrpGRF3w5Tzkk/id1K2wGFyVGTLa/2upirT6ERYJ5Ktayi459i5ICIiAiIgIiICIiAiIgrnjJqS42Ogoaa1SugkrHPL5mfCDWgcgfVkkc1pdIQ6vgu1vrLfdJr1Z52xmpfJUhwbu+E3DnZBb7vBSHi1cbBTUNJR6jt9dUsqC90MlGGboXNAycucOZ3dOecFVfSA6Z1vb26cunlkU0kHpxkem17sGN4HIkA8/ZkdFqxxE49Qy3nV9pxZLwY+I9xbLfq+oihNQ51C6J3ZtDRnkS8jljlyC2h4v6Z8n7Vgri4uAbF2IDnd/N2Me9Qq0gDihfvb2db/AEFR6wxsfoTUshY0va6j2uIGRl7lPxVn7/r/AFHy2iOv7WDxG1/K/TlpqNN1UkEdxMrnS7cSMazALe45P1d6jbLvqTSF+s/lV6qKyKsignkimkL27XnDm+kT09RC0d7iedC6ZlA9Dta1me8vaR9h+ZbHWldS3e96bbb5mTFtFSxu2HOHk/BPf3LutKxERrrtxN5md79LT1JxJsOnq91BUmpnqWAGRsDAQzPQEkjn3Beim4gWCo09NfBUyMpYJBFIx0Z7QPOCG7R1Jz6sjrz5FVjapqeh4t3d93exkQkrM9q/bkFriBk9Mt5DxC115mtFVouSXT1rqaGmZcYxO2eoMu93Zu28yTj/ANqr4a9Qt+W3crTsfE+w3e5Q0DG1lPLOdsLqiIBrz6hkE9fm71i+8T7BZrlNb5RVzzQnbIYIwWtPrGSRn3Ks6Skp5q/Sxr9R76nZTGlgiod/ZN7T0WFwdyOQeo5dVm63190uGo46X8m2inbDOHBlO0S1YDwNhceZLjzOMdOin4a76R8tuK1aniHYafT9Ney+pkpKiYwNDIsva8AkhwJ5fBP1LxU3FbTdTX01HG6rzOWN7UxAMY52MNdzzkE4OAQqtq8+aui6n/GnfdOWb4yOOXRZYxrS630znEADcd/UpGCqJzWTe33N7uLT6Q6hr3s8pmH5PfEeyGInHG7fjAxn4PqW1reLmm6SsfTNFZUBji0ywxAsJHsy4EjvxzUIjDncZ60R57Qy1QbjrnyZ61mi6yy0mmNQsv0PlEcnk/8AdmTdnJJh/wCicg8jgnHepnHWf8PktC/7Tcaa7UEFfQy9rTTs3MdjGR4epexRnhzJQS6SopLVRzUVG4yGOCaQvc303ZOSfWcn3qTLLaNTMNVZ3GxERQkREQEREBERBrr3Y7bfqTyS7UrKmHO4NcSC0+0EYIPgVqrLoLTNjrG1lvtobUs+BJJM+Qt8NxIB7xzUmRTFpiNbRxiZ3poItHWCC6T3OKgDayoa8Sy9s/0g8Ydy3Y59y1tq0rouot9dQ2qnp56WV7G1TIap7/SYctBO7IxkqYOGeijGi7LcLRHVx1rII4nub2McT9+0AHdhxAIaSeTTnHtTlPtHGvoFj0mbb+bRhpHU7ZSBSGcl7ZC3ecHO4Ow7PI5wV02rRWkrDdaeSjpI469wc6nE1Q+R3o43Fgc49MjmByyuEema9ut5L0Xt8mdVmTZ2nLb5OyMHbj4W5p92Fua+2zz6ltNwj2dhSQ1DJMnnl/Z7cf8AQVPK31s4x6afVenNG3Kvhk1E2ljrJhtjc+qMD5cEDHJw3YyB6+q98ti01atOy26ppaWntGQZGzP9EkkAFznHOc455yurUemjfr1QS1JIoIaeaOZrH7XPLnROaOnT0Dnp0C9mrbXU3eyPoqNwZK6aB4cXYwGSscSOR54accuqjlPs4x6azTuitI2+eK62Wjie8jdDUeUvmaO9uXEe8c1x/MnR1ynlvDaCGo8qa5zpGTvMb92Q5wAdtB68x61IrTbILTb46KkDuyZkgvOSSSSST4krxaXtdRa9MUVuqtnbwwljtpyM5Knnb2cK+mpo9KaMuNqbbaKCCpomSCqEcVXI4BzmkB2Q/OCM+vCzLprRlTcaK3yRUz623wsZT04q37442828t2TjOeeV18O9MXDTUdXHXyRuZKyARhjt2wtad4zjpvc7HdhdkFgukOt5Lk00/wCT5Kh07idpecwMjAwW5BBZ1DgCHdOScrezjX02cWkbHFfjfY6ENuZe55n7V+dzmlpOM46EjovBXcONJ11a+sqLUO1kduf2c0kbXH2lrXAfUpWiRa0fyca+nTS00FJBHBSxMihiaGMYwYDWjoAu5EXLoREQEREBERAREQEREBERAREQEREBERAREQEREBERAREQEREH/9k="/>
          <p:cNvSpPr>
            <a:spLocks noChangeAspect="1" noChangeArrowheads="1"/>
          </p:cNvSpPr>
          <p:nvPr/>
        </p:nvSpPr>
        <p:spPr bwMode="auto">
          <a:xfrm>
            <a:off x="0" y="-534988"/>
            <a:ext cx="1409700" cy="110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pic>
        <p:nvPicPr>
          <p:cNvPr id="22535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25" y="1300163"/>
            <a:ext cx="3749675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title"/>
          </p:nvPr>
        </p:nvSpPr>
        <p:spPr bwMode="auto">
          <a:xfrm>
            <a:off x="631825" y="387350"/>
            <a:ext cx="8778875" cy="758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smtClean="0"/>
              <a:t>Contact details</a:t>
            </a:r>
          </a:p>
        </p:txBody>
      </p:sp>
      <p:sp>
        <p:nvSpPr>
          <p:cNvPr id="36867" name="TextBox 8"/>
          <p:cNvSpPr txBox="1">
            <a:spLocks noChangeArrowheads="1"/>
          </p:cNvSpPr>
          <p:nvPr/>
        </p:nvSpPr>
        <p:spPr bwMode="auto">
          <a:xfrm>
            <a:off x="825500" y="6373813"/>
            <a:ext cx="15128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/>
              <a:t>www.wr.no</a:t>
            </a:r>
          </a:p>
        </p:txBody>
      </p:sp>
      <p:sp>
        <p:nvSpPr>
          <p:cNvPr id="36868" name="TextBox 11"/>
          <p:cNvSpPr txBox="1">
            <a:spLocks noChangeArrowheads="1"/>
          </p:cNvSpPr>
          <p:nvPr/>
        </p:nvSpPr>
        <p:spPr bwMode="auto">
          <a:xfrm>
            <a:off x="817563" y="1987550"/>
            <a:ext cx="371475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358775" algn="l"/>
              </a:tabLst>
            </a:pPr>
            <a:r>
              <a:rPr lang="nn-NO" sz="1200" b="1"/>
              <a:t>OSLO</a:t>
            </a:r>
          </a:p>
          <a:p>
            <a:pPr>
              <a:tabLst>
                <a:tab pos="358775" algn="l"/>
              </a:tabLst>
            </a:pPr>
            <a:r>
              <a:rPr lang="nn-NO" sz="1200"/>
              <a:t>Tel	+47 22 82 75 00 </a:t>
            </a:r>
          </a:p>
          <a:p>
            <a:pPr>
              <a:tabLst>
                <a:tab pos="358775" algn="l"/>
              </a:tabLst>
            </a:pPr>
            <a:r>
              <a:rPr lang="nn-NO" sz="1200"/>
              <a:t>Fax	+47 22 82 75 01 </a:t>
            </a:r>
            <a:br>
              <a:rPr lang="nn-NO" sz="1200"/>
            </a:br>
            <a:r>
              <a:rPr lang="nn-NO" sz="1200" b="1"/>
              <a:t>oslo@wr.no</a:t>
            </a:r>
          </a:p>
          <a:p>
            <a:pPr>
              <a:tabLst>
                <a:tab pos="358775" algn="l"/>
              </a:tabLst>
            </a:pPr>
            <a:endParaRPr lang="nn-NO" sz="1200"/>
          </a:p>
          <a:p>
            <a:pPr>
              <a:tabLst>
                <a:tab pos="358775" algn="l"/>
              </a:tabLst>
            </a:pPr>
            <a:endParaRPr lang="nn-NO" sz="1200" b="1"/>
          </a:p>
          <a:p>
            <a:pPr>
              <a:tabLst>
                <a:tab pos="358775" algn="l"/>
              </a:tabLst>
            </a:pPr>
            <a:r>
              <a:rPr lang="nn-NO" sz="1200" b="1"/>
              <a:t>BERGEN</a:t>
            </a:r>
          </a:p>
          <a:p>
            <a:pPr>
              <a:tabLst>
                <a:tab pos="358775" algn="l"/>
              </a:tabLst>
            </a:pPr>
            <a:r>
              <a:rPr lang="nn-NO" sz="1200"/>
              <a:t>Tel 	+47 55 21 52 00</a:t>
            </a:r>
          </a:p>
          <a:p>
            <a:pPr>
              <a:tabLst>
                <a:tab pos="358775" algn="l"/>
              </a:tabLst>
            </a:pPr>
            <a:r>
              <a:rPr lang="nn-NO" sz="1200"/>
              <a:t>Fax 	+47 55 21 52 01 </a:t>
            </a:r>
          </a:p>
          <a:p>
            <a:pPr>
              <a:tabLst>
                <a:tab pos="358775" algn="l"/>
              </a:tabLst>
            </a:pPr>
            <a:r>
              <a:rPr lang="nn-NO" sz="1200" b="1"/>
              <a:t>bergen@wr.no</a:t>
            </a:r>
          </a:p>
          <a:p>
            <a:pPr>
              <a:tabLst>
                <a:tab pos="358775" algn="l"/>
              </a:tabLst>
            </a:pPr>
            <a:endParaRPr lang="nn-NO" sz="1400"/>
          </a:p>
          <a:p>
            <a:pPr>
              <a:tabLst>
                <a:tab pos="358775" algn="l"/>
              </a:tabLst>
            </a:pPr>
            <a:endParaRPr lang="nb-NO">
              <a:solidFill>
                <a:srgbClr val="52535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9" name="TextBox 13"/>
          <p:cNvSpPr txBox="1">
            <a:spLocks noChangeArrowheads="1"/>
          </p:cNvSpPr>
          <p:nvPr/>
        </p:nvSpPr>
        <p:spPr bwMode="auto">
          <a:xfrm>
            <a:off x="6505575" y="1987550"/>
            <a:ext cx="3571875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358775" algn="l"/>
              </a:tabLst>
            </a:pPr>
            <a:r>
              <a:rPr lang="nb-NO" sz="1200" b="1"/>
              <a:t>KOBE</a:t>
            </a:r>
            <a:r>
              <a:rPr lang="nb-NO" sz="1200"/>
              <a:t> </a:t>
            </a:r>
          </a:p>
          <a:p>
            <a:pPr>
              <a:tabLst>
                <a:tab pos="358775" algn="l"/>
              </a:tabLst>
            </a:pPr>
            <a:r>
              <a:rPr lang="nb-NO" sz="1200"/>
              <a:t>Tel	+81 78 272 1777</a:t>
            </a:r>
            <a:br>
              <a:rPr lang="nb-NO" sz="1200"/>
            </a:br>
            <a:r>
              <a:rPr lang="nb-NO" sz="1200"/>
              <a:t>Fax 	+81 78 272 1788</a:t>
            </a:r>
            <a:br>
              <a:rPr lang="nb-NO" sz="1200"/>
            </a:br>
            <a:r>
              <a:rPr lang="nb-NO" sz="1200" b="1"/>
              <a:t>kobe@wr.no</a:t>
            </a:r>
          </a:p>
          <a:p>
            <a:pPr>
              <a:tabLst>
                <a:tab pos="358775" algn="l"/>
              </a:tabLst>
            </a:pPr>
            <a:endParaRPr lang="nb-NO" sz="1200"/>
          </a:p>
          <a:p>
            <a:pPr>
              <a:tabLst>
                <a:tab pos="358775" algn="l"/>
              </a:tabLst>
            </a:pPr>
            <a:endParaRPr lang="nb-NO" sz="1200" b="1"/>
          </a:p>
          <a:p>
            <a:pPr>
              <a:tabLst>
                <a:tab pos="358775" algn="l"/>
              </a:tabLst>
            </a:pPr>
            <a:r>
              <a:rPr lang="nb-NO" sz="1200" b="1"/>
              <a:t>SHANGHAI</a:t>
            </a:r>
            <a:r>
              <a:rPr lang="nb-NO" sz="1200"/>
              <a:t> </a:t>
            </a:r>
            <a:br>
              <a:rPr lang="nb-NO" sz="1200"/>
            </a:br>
            <a:r>
              <a:rPr lang="nb-NO" sz="1200"/>
              <a:t>Tel 	+86 21 6339 0101</a:t>
            </a:r>
            <a:br>
              <a:rPr lang="nb-NO" sz="1200"/>
            </a:br>
            <a:r>
              <a:rPr lang="nb-NO" sz="1200"/>
              <a:t>Fax 	+86 21 6339 0606</a:t>
            </a:r>
            <a:br>
              <a:rPr lang="nb-NO" sz="1200"/>
            </a:br>
            <a:r>
              <a:rPr lang="nb-NO" sz="1200" b="1"/>
              <a:t>shanghai@wr.no</a:t>
            </a:r>
          </a:p>
          <a:p>
            <a:pPr>
              <a:tabLst>
                <a:tab pos="358775" algn="l"/>
              </a:tabLst>
            </a:pPr>
            <a:endParaRPr lang="nb-NO"/>
          </a:p>
          <a:p>
            <a:pPr>
              <a:tabLst>
                <a:tab pos="358775" algn="l"/>
              </a:tabLst>
            </a:pPr>
            <a:endParaRPr lang="nb-NO"/>
          </a:p>
          <a:p>
            <a:pPr>
              <a:tabLst>
                <a:tab pos="358775" algn="l"/>
              </a:tabLst>
            </a:pPr>
            <a:endParaRPr lang="nb-NO"/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6095206" y="2402682"/>
            <a:ext cx="66516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6095207" y="3505994"/>
            <a:ext cx="66516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99257" y="2397919"/>
            <a:ext cx="66516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404019" y="3496469"/>
            <a:ext cx="65563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598863" y="1987550"/>
            <a:ext cx="183991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n-NO" sz="1200" b="1" dirty="0">
                <a:latin typeface="Arial" pitchFamily="34" charset="0"/>
                <a:cs typeface="Arial" pitchFamily="34" charset="0"/>
              </a:rPr>
              <a:t>LONDON</a:t>
            </a:r>
            <a:endParaRPr lang="nn-NO" sz="1200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358775" algn="l"/>
              </a:tabLst>
              <a:defRPr/>
            </a:pPr>
            <a:r>
              <a:rPr lang="nn-NO" sz="1200" dirty="0">
                <a:latin typeface="Arial" pitchFamily="34" charset="0"/>
                <a:cs typeface="Arial" pitchFamily="34" charset="0"/>
              </a:rPr>
              <a:t>Tel	+44 20 7236 4598</a:t>
            </a:r>
            <a:br>
              <a:rPr lang="nn-NO" sz="1200" dirty="0">
                <a:latin typeface="Arial" pitchFamily="34" charset="0"/>
                <a:cs typeface="Arial" pitchFamily="34" charset="0"/>
              </a:rPr>
            </a:br>
            <a:r>
              <a:rPr lang="nn-NO" sz="1200" dirty="0" err="1">
                <a:latin typeface="Arial" pitchFamily="34" charset="0"/>
                <a:cs typeface="Arial" pitchFamily="34" charset="0"/>
              </a:rPr>
              <a:t>Fax</a:t>
            </a:r>
            <a:r>
              <a:rPr lang="nn-NO" sz="1200" dirty="0">
                <a:latin typeface="Arial" pitchFamily="34" charset="0"/>
                <a:cs typeface="Arial" pitchFamily="34" charset="0"/>
              </a:rPr>
              <a:t>	+44 20 7236 4599</a:t>
            </a:r>
            <a:br>
              <a:rPr lang="nn-NO" sz="1200" dirty="0">
                <a:latin typeface="Arial" pitchFamily="34" charset="0"/>
                <a:cs typeface="Arial" pitchFamily="34" charset="0"/>
              </a:rPr>
            </a:br>
            <a:r>
              <a:rPr lang="nn-NO" sz="1200" b="1" dirty="0" err="1">
                <a:latin typeface="Arial" pitchFamily="34" charset="0"/>
                <a:cs typeface="Arial" pitchFamily="34" charset="0"/>
              </a:rPr>
              <a:t>london@wr.no</a:t>
            </a:r>
            <a:endParaRPr lang="nn-NO" sz="1200" b="1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358775" algn="l"/>
              </a:tabLst>
              <a:defRPr/>
            </a:pPr>
            <a:endParaRPr lang="nn-NO" sz="12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nb-NO" sz="12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nb-NO" sz="1200" b="1" dirty="0">
                <a:latin typeface="Arial" pitchFamily="34" charset="0"/>
                <a:cs typeface="Arial" pitchFamily="34" charset="0"/>
              </a:rPr>
              <a:t>SINGAPORE</a:t>
            </a:r>
          </a:p>
          <a:p>
            <a:pPr marL="358775" indent="-358775">
              <a:defRPr/>
            </a:pPr>
            <a:r>
              <a:rPr lang="nb-NO" sz="1200" dirty="0">
                <a:latin typeface="Arial" pitchFamily="34" charset="0"/>
                <a:cs typeface="Arial" pitchFamily="34" charset="0"/>
              </a:rPr>
              <a:t>Tel	+65 6438 4498</a:t>
            </a:r>
          </a:p>
          <a:p>
            <a:pPr marL="358775" indent="-358775">
              <a:defRPr/>
            </a:pPr>
            <a:r>
              <a:rPr lang="nb-NO" sz="1200" dirty="0" err="1">
                <a:latin typeface="Arial" pitchFamily="34" charset="0"/>
                <a:cs typeface="Arial" pitchFamily="34" charset="0"/>
              </a:rPr>
              <a:t>Fax</a:t>
            </a:r>
            <a:r>
              <a:rPr lang="nb-NO" sz="1200" dirty="0">
                <a:latin typeface="Arial" pitchFamily="34" charset="0"/>
                <a:cs typeface="Arial" pitchFamily="34" charset="0"/>
              </a:rPr>
              <a:t>	+65 6438 4496</a:t>
            </a:r>
          </a:p>
          <a:p>
            <a:pPr>
              <a:defRPr/>
            </a:pPr>
            <a:r>
              <a:rPr lang="nb-NO" sz="1200" b="1" dirty="0" err="1">
                <a:latin typeface="Arial" pitchFamily="34" charset="0"/>
                <a:cs typeface="Arial" pitchFamily="34" charset="0"/>
              </a:rPr>
              <a:t>singapore@wr.no</a:t>
            </a:r>
            <a:endParaRPr lang="nb-NO" sz="1200" b="1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358775" algn="l"/>
              </a:tabLst>
              <a:defRPr/>
            </a:pPr>
            <a:endParaRPr lang="nn-NO" sz="1200" b="1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358775" algn="l"/>
              </a:tabLst>
              <a:defRPr/>
            </a:pPr>
            <a:endParaRPr lang="nn-NO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3182144" y="2401094"/>
            <a:ext cx="66516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3186112" y="3500438"/>
            <a:ext cx="6572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Restrictive banks and limited access to equity</a:t>
            </a:r>
          </a:p>
          <a:p>
            <a:pPr eaLnBrk="1" hangingPunct="1">
              <a:buNone/>
            </a:pPr>
            <a:endParaRPr lang="en-US" sz="1600" dirty="0" smtClean="0"/>
          </a:p>
          <a:p>
            <a:pPr eaLnBrk="1" hangingPunct="1"/>
            <a:r>
              <a:rPr lang="en-US" dirty="0" smtClean="0"/>
              <a:t>Shipping, offshore and energy – large Norwegian investor base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Norwegian managers – unique position in the shipping and offshore market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US bonds </a:t>
            </a:r>
            <a:r>
              <a:rPr lang="en-US" dirty="0" err="1" smtClean="0"/>
              <a:t>vs</a:t>
            </a:r>
            <a:r>
              <a:rPr lang="en-US" dirty="0" smtClean="0"/>
              <a:t> Norwegian </a:t>
            </a:r>
            <a:r>
              <a:rPr lang="en-US" dirty="0" smtClean="0"/>
              <a:t>bonds – light document requirements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No need for finance rating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2012 – the year of the (Norwegian) bond loan</a:t>
            </a:r>
            <a:endParaRPr lang="nb-NO" dirty="0"/>
          </a:p>
        </p:txBody>
      </p:sp>
      <p:pic>
        <p:nvPicPr>
          <p:cNvPr id="5" name="Picture 6" descr="C:\Users\afl\AppData\Local\OutlookTemp\AF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75" y="1658669"/>
            <a:ext cx="4065335" cy="314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Norwegian</a:t>
            </a:r>
            <a:r>
              <a:rPr lang="nb-NO" dirty="0" smtClean="0"/>
              <a:t> </a:t>
            </a:r>
            <a:r>
              <a:rPr lang="nb-NO" dirty="0" err="1" smtClean="0"/>
              <a:t>high-yield</a:t>
            </a:r>
            <a:r>
              <a:rPr lang="nb-NO" dirty="0" smtClean="0"/>
              <a:t> </a:t>
            </a:r>
            <a:r>
              <a:rPr lang="nb-NO" dirty="0" err="1" smtClean="0"/>
              <a:t>bonds</a:t>
            </a:r>
            <a:r>
              <a:rPr lang="nb-NO" dirty="0" smtClean="0"/>
              <a:t>– legal </a:t>
            </a:r>
            <a:r>
              <a:rPr lang="nb-NO" dirty="0" err="1" smtClean="0"/>
              <a:t>framework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95301" y="1009650"/>
            <a:ext cx="6267450" cy="4886325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nb-NO" i="0" dirty="0" smtClean="0"/>
              <a:t>Bonds </a:t>
            </a:r>
            <a:r>
              <a:rPr lang="nb-NO" i="0" dirty="0" err="1" smtClean="0"/>
              <a:t>are</a:t>
            </a:r>
            <a:r>
              <a:rPr lang="nb-NO" i="0" dirty="0" smtClean="0"/>
              <a:t> "</a:t>
            </a:r>
            <a:r>
              <a:rPr lang="nb-NO" dirty="0" err="1" smtClean="0"/>
              <a:t>financial</a:t>
            </a:r>
            <a:r>
              <a:rPr lang="nb-NO" dirty="0" smtClean="0"/>
              <a:t> instruments</a:t>
            </a:r>
            <a:r>
              <a:rPr lang="nb-NO" i="0" dirty="0" smtClean="0"/>
              <a:t>" as </a:t>
            </a:r>
            <a:r>
              <a:rPr lang="nb-NO" i="0" dirty="0" err="1" smtClean="0"/>
              <a:t>set</a:t>
            </a:r>
            <a:r>
              <a:rPr lang="nb-NO" i="0" dirty="0" smtClean="0"/>
              <a:t> </a:t>
            </a:r>
            <a:r>
              <a:rPr lang="nb-NO" i="0" dirty="0" err="1" smtClean="0"/>
              <a:t>out</a:t>
            </a:r>
            <a:r>
              <a:rPr lang="nb-NO" i="0" dirty="0" smtClean="0"/>
              <a:t> in </a:t>
            </a:r>
            <a:r>
              <a:rPr lang="nb-NO" i="0" dirty="0" err="1" smtClean="0"/>
              <a:t>the</a:t>
            </a:r>
            <a:r>
              <a:rPr lang="nb-NO" i="0" dirty="0" smtClean="0"/>
              <a:t> </a:t>
            </a:r>
            <a:r>
              <a:rPr lang="nb-NO" i="0" dirty="0" err="1" smtClean="0"/>
              <a:t>Securities</a:t>
            </a:r>
            <a:r>
              <a:rPr lang="nb-NO" i="0" dirty="0" smtClean="0"/>
              <a:t> </a:t>
            </a:r>
            <a:r>
              <a:rPr lang="nb-NO" i="0" dirty="0" err="1" smtClean="0"/>
              <a:t>Trading</a:t>
            </a:r>
            <a:r>
              <a:rPr lang="nb-NO" i="0" dirty="0" smtClean="0"/>
              <a:t> </a:t>
            </a:r>
            <a:r>
              <a:rPr lang="nb-NO" i="0" dirty="0" err="1" smtClean="0"/>
              <a:t>Act</a:t>
            </a:r>
            <a:r>
              <a:rPr lang="nb-NO" i="0" dirty="0" smtClean="0"/>
              <a:t> sec. 2-2</a:t>
            </a:r>
          </a:p>
          <a:p>
            <a:pPr lvl="1">
              <a:buFont typeface="Arial" pitchFamily="34" charset="0"/>
              <a:buChar char="•"/>
            </a:pPr>
            <a:r>
              <a:rPr lang="nb-NO" i="0" dirty="0" err="1" smtClean="0"/>
              <a:t>Subject</a:t>
            </a:r>
            <a:r>
              <a:rPr lang="nb-NO" i="0" dirty="0" smtClean="0"/>
              <a:t> to </a:t>
            </a:r>
            <a:r>
              <a:rPr lang="nb-NO" i="0" dirty="0" err="1" smtClean="0"/>
              <a:t>prospectus</a:t>
            </a:r>
            <a:r>
              <a:rPr lang="nb-NO" i="0" dirty="0" smtClean="0"/>
              <a:t> </a:t>
            </a:r>
            <a:r>
              <a:rPr lang="nb-NO" i="0" dirty="0" err="1" smtClean="0"/>
              <a:t>requirements</a:t>
            </a:r>
            <a:endParaRPr lang="nb-NO" i="0" dirty="0" smtClean="0"/>
          </a:p>
          <a:p>
            <a:pPr lvl="1">
              <a:buFont typeface="Arial" pitchFamily="34" charset="0"/>
              <a:buChar char="•"/>
            </a:pPr>
            <a:r>
              <a:rPr lang="nb-NO" i="0" dirty="0" smtClean="0"/>
              <a:t>General </a:t>
            </a:r>
            <a:r>
              <a:rPr lang="nb-NO" i="0" dirty="0" err="1" smtClean="0"/>
              <a:t>conduct</a:t>
            </a:r>
            <a:r>
              <a:rPr lang="nb-NO" i="0" dirty="0" smtClean="0"/>
              <a:t> </a:t>
            </a:r>
            <a:r>
              <a:rPr lang="nb-NO" i="0" dirty="0" err="1" smtClean="0"/>
              <a:t>of</a:t>
            </a:r>
            <a:r>
              <a:rPr lang="nb-NO" i="0" dirty="0" smtClean="0"/>
              <a:t> business </a:t>
            </a:r>
            <a:r>
              <a:rPr lang="nb-NO" i="0" dirty="0" err="1" smtClean="0"/>
              <a:t>rules</a:t>
            </a:r>
            <a:endParaRPr lang="nb-NO" i="0" dirty="0" smtClean="0"/>
          </a:p>
          <a:p>
            <a:pPr lvl="1">
              <a:buFont typeface="Arial" pitchFamily="34" charset="0"/>
              <a:buChar char="•"/>
            </a:pPr>
            <a:r>
              <a:rPr lang="nb-NO" i="0" dirty="0" smtClean="0"/>
              <a:t>May be </a:t>
            </a:r>
            <a:r>
              <a:rPr lang="nb-NO" i="0" dirty="0" err="1" smtClean="0"/>
              <a:t>listed</a:t>
            </a:r>
            <a:r>
              <a:rPr lang="nb-NO" i="0" dirty="0" smtClean="0"/>
              <a:t> </a:t>
            </a:r>
            <a:r>
              <a:rPr lang="nb-NO" i="0" dirty="0" err="1" smtClean="0"/>
              <a:t>on</a:t>
            </a:r>
            <a:r>
              <a:rPr lang="nb-NO" i="0" dirty="0" smtClean="0"/>
              <a:t> Oslo Børs or Oslo ABM</a:t>
            </a:r>
          </a:p>
          <a:p>
            <a:pPr lvl="1">
              <a:buFont typeface="Arial" pitchFamily="34" charset="0"/>
              <a:buChar char="•"/>
            </a:pPr>
            <a:r>
              <a:rPr lang="nb-NO" i="0" dirty="0" err="1" smtClean="0"/>
              <a:t>Registration</a:t>
            </a:r>
            <a:r>
              <a:rPr lang="nb-NO" i="0" dirty="0" smtClean="0"/>
              <a:t> in a </a:t>
            </a:r>
            <a:r>
              <a:rPr lang="nb-NO" i="0" dirty="0" err="1" smtClean="0"/>
              <a:t>securities</a:t>
            </a:r>
            <a:r>
              <a:rPr lang="nb-NO" i="0" dirty="0" smtClean="0"/>
              <a:t> register (VPS)</a:t>
            </a:r>
          </a:p>
          <a:p>
            <a:pPr lvl="1">
              <a:buFont typeface="Arial" pitchFamily="34" charset="0"/>
              <a:buChar char="•"/>
            </a:pPr>
            <a:r>
              <a:rPr lang="nb-NO" i="0" dirty="0" err="1" smtClean="0"/>
              <a:t>Inside</a:t>
            </a:r>
            <a:r>
              <a:rPr lang="nb-NO" i="0" dirty="0" smtClean="0"/>
              <a:t> </a:t>
            </a:r>
            <a:r>
              <a:rPr lang="nb-NO" i="0" dirty="0" err="1" smtClean="0"/>
              <a:t>information</a:t>
            </a:r>
            <a:r>
              <a:rPr lang="nb-NO" i="0" dirty="0" smtClean="0"/>
              <a:t> </a:t>
            </a:r>
            <a:r>
              <a:rPr lang="nb-NO" i="0" dirty="0" err="1" smtClean="0"/>
              <a:t>provisions</a:t>
            </a:r>
            <a:r>
              <a:rPr lang="nb-NO" i="0" dirty="0" smtClean="0"/>
              <a:t> </a:t>
            </a:r>
            <a:r>
              <a:rPr lang="nb-NO" i="0" dirty="0" err="1" smtClean="0"/>
              <a:t>apply</a:t>
            </a:r>
            <a:r>
              <a:rPr lang="nb-NO" i="0" dirty="0" smtClean="0"/>
              <a:t> </a:t>
            </a:r>
            <a:r>
              <a:rPr lang="nb-NO" i="0" dirty="0" err="1" smtClean="0"/>
              <a:t>when</a:t>
            </a:r>
            <a:r>
              <a:rPr lang="nb-NO" i="0" dirty="0" smtClean="0"/>
              <a:t> </a:t>
            </a:r>
            <a:r>
              <a:rPr lang="nb-NO" i="0" dirty="0" err="1" smtClean="0"/>
              <a:t>listed</a:t>
            </a:r>
            <a:endParaRPr lang="nb-NO" i="0" dirty="0" smtClean="0"/>
          </a:p>
          <a:p>
            <a:pPr lvl="1">
              <a:buFont typeface="Arial" pitchFamily="34" charset="0"/>
              <a:buChar char="•"/>
            </a:pPr>
            <a:endParaRPr lang="nb-NO" i="0" dirty="0" smtClean="0"/>
          </a:p>
          <a:p>
            <a:pPr>
              <a:buFont typeface="Arial" pitchFamily="34" charset="0"/>
              <a:buChar char="•"/>
            </a:pPr>
            <a:r>
              <a:rPr lang="nb-NO" i="0" dirty="0" smtClean="0"/>
              <a:t>Bond </a:t>
            </a:r>
            <a:r>
              <a:rPr lang="nb-NO" i="0" dirty="0" err="1" smtClean="0"/>
              <a:t>loans</a:t>
            </a:r>
            <a:r>
              <a:rPr lang="nb-NO" i="0" dirty="0" smtClean="0"/>
              <a:t> </a:t>
            </a:r>
            <a:r>
              <a:rPr lang="nb-NO" i="0" dirty="0" err="1" smtClean="0"/>
              <a:t>are</a:t>
            </a:r>
            <a:r>
              <a:rPr lang="nb-NO" i="0" dirty="0" smtClean="0"/>
              <a:t> "</a:t>
            </a:r>
            <a:r>
              <a:rPr lang="nb-NO" dirty="0" smtClean="0"/>
              <a:t>omsetningsgjeldsbrev</a:t>
            </a:r>
            <a:r>
              <a:rPr lang="nb-NO" i="0" dirty="0" smtClean="0"/>
              <a:t>"</a:t>
            </a:r>
          </a:p>
          <a:p>
            <a:pPr lvl="1">
              <a:buFont typeface="Arial" pitchFamily="34" charset="0"/>
              <a:buChar char="•"/>
            </a:pPr>
            <a:r>
              <a:rPr lang="nb-NO" i="0" dirty="0" smtClean="0"/>
              <a:t>Negotiable </a:t>
            </a:r>
            <a:r>
              <a:rPr lang="nb-NO" i="0" dirty="0" err="1" smtClean="0"/>
              <a:t>securities</a:t>
            </a:r>
            <a:endParaRPr lang="nb-NO" i="0" dirty="0" smtClean="0"/>
          </a:p>
          <a:p>
            <a:pPr lvl="1">
              <a:buNone/>
            </a:pPr>
            <a:endParaRPr lang="nb-NO" i="0" dirty="0" smtClean="0"/>
          </a:p>
          <a:p>
            <a:pPr>
              <a:buFont typeface="Arial" pitchFamily="34" charset="0"/>
              <a:buChar char="•"/>
            </a:pPr>
            <a:r>
              <a:rPr lang="nb-NO" i="0" dirty="0" smtClean="0"/>
              <a:t>Bond </a:t>
            </a:r>
            <a:r>
              <a:rPr lang="nb-NO" i="0" dirty="0" err="1" smtClean="0"/>
              <a:t>loans</a:t>
            </a:r>
            <a:r>
              <a:rPr lang="nb-NO" i="0" dirty="0" smtClean="0"/>
              <a:t> </a:t>
            </a:r>
            <a:r>
              <a:rPr lang="nb-NO" i="0" dirty="0" err="1" smtClean="0"/>
              <a:t>are</a:t>
            </a:r>
            <a:r>
              <a:rPr lang="nb-NO" i="0" dirty="0" smtClean="0"/>
              <a:t> </a:t>
            </a:r>
            <a:r>
              <a:rPr lang="nb-NO" dirty="0" err="1" smtClean="0"/>
              <a:t>contractual</a:t>
            </a:r>
            <a:r>
              <a:rPr lang="nb-NO" dirty="0" smtClean="0"/>
              <a:t> </a:t>
            </a:r>
            <a:r>
              <a:rPr lang="nb-NO" dirty="0" err="1" smtClean="0"/>
              <a:t>obligations</a:t>
            </a:r>
            <a:r>
              <a:rPr lang="nb-NO" dirty="0" smtClean="0"/>
              <a:t> </a:t>
            </a:r>
            <a:r>
              <a:rPr lang="nb-NO" i="0" dirty="0" err="1" smtClean="0"/>
              <a:t>between</a:t>
            </a:r>
            <a:r>
              <a:rPr lang="nb-NO" i="0" dirty="0" smtClean="0"/>
              <a:t> </a:t>
            </a:r>
            <a:r>
              <a:rPr lang="nb-NO" i="0" dirty="0" err="1" smtClean="0"/>
              <a:t>the</a:t>
            </a:r>
            <a:r>
              <a:rPr lang="nb-NO" i="0" dirty="0" smtClean="0"/>
              <a:t> Lender and </a:t>
            </a:r>
            <a:r>
              <a:rPr lang="nb-NO" i="0" dirty="0" err="1" smtClean="0"/>
              <a:t>the</a:t>
            </a:r>
            <a:r>
              <a:rPr lang="nb-NO" i="0" dirty="0" smtClean="0"/>
              <a:t> </a:t>
            </a:r>
            <a:r>
              <a:rPr lang="nb-NO" i="0" dirty="0" err="1" smtClean="0"/>
              <a:t>Borrower</a:t>
            </a:r>
            <a:endParaRPr lang="nb-NO" i="0" dirty="0" smtClean="0"/>
          </a:p>
          <a:p>
            <a:pPr lvl="1">
              <a:buFont typeface="Arial" pitchFamily="34" charset="0"/>
              <a:buChar char="•"/>
            </a:pPr>
            <a:r>
              <a:rPr lang="nb-NO" i="0" dirty="0" smtClean="0"/>
              <a:t>Norsk Tillitsmann (</a:t>
            </a:r>
            <a:r>
              <a:rPr lang="nb-NO" i="0" dirty="0" err="1" smtClean="0"/>
              <a:t>Trustee</a:t>
            </a:r>
            <a:r>
              <a:rPr lang="nb-NO" i="0" dirty="0" smtClean="0"/>
              <a:t>) </a:t>
            </a:r>
            <a:r>
              <a:rPr lang="nb-NO" i="0" dirty="0" err="1" smtClean="0"/>
              <a:t>represents</a:t>
            </a:r>
            <a:r>
              <a:rPr lang="nb-NO" i="0" dirty="0" smtClean="0"/>
              <a:t> </a:t>
            </a:r>
            <a:r>
              <a:rPr lang="nb-NO" i="0" dirty="0" err="1" smtClean="0"/>
              <a:t>the</a:t>
            </a:r>
            <a:r>
              <a:rPr lang="nb-NO" i="0" dirty="0" smtClean="0"/>
              <a:t> Lenders</a:t>
            </a:r>
          </a:p>
          <a:p>
            <a:pPr lvl="1">
              <a:buFont typeface="Arial" pitchFamily="34" charset="0"/>
              <a:buChar char="•"/>
            </a:pPr>
            <a:r>
              <a:rPr lang="nb-NO" i="0" dirty="0" smtClean="0"/>
              <a:t>Standard form </a:t>
            </a:r>
            <a:r>
              <a:rPr lang="nb-NO" i="0" dirty="0" err="1" smtClean="0"/>
              <a:t>of</a:t>
            </a:r>
            <a:r>
              <a:rPr lang="nb-NO" i="0" dirty="0" smtClean="0"/>
              <a:t> </a:t>
            </a:r>
            <a:r>
              <a:rPr lang="nb-NO" i="0" dirty="0" err="1" smtClean="0"/>
              <a:t>loan</a:t>
            </a:r>
            <a:r>
              <a:rPr lang="nb-NO" i="0" dirty="0" smtClean="0"/>
              <a:t> </a:t>
            </a:r>
            <a:r>
              <a:rPr lang="nb-NO" i="0" dirty="0" err="1" smtClean="0"/>
              <a:t>agreement</a:t>
            </a:r>
            <a:r>
              <a:rPr lang="nb-NO" i="0" dirty="0" smtClean="0"/>
              <a:t> by </a:t>
            </a:r>
            <a:r>
              <a:rPr lang="nb-NO" i="0" dirty="0" err="1" smtClean="0"/>
              <a:t>the</a:t>
            </a:r>
            <a:r>
              <a:rPr lang="nb-NO" i="0" dirty="0" smtClean="0"/>
              <a:t> </a:t>
            </a:r>
            <a:r>
              <a:rPr lang="nb-NO" i="0" dirty="0" err="1" smtClean="0"/>
              <a:t>Trustee</a:t>
            </a:r>
            <a:endParaRPr lang="nb-NO" i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579" r="9913"/>
          <a:stretch>
            <a:fillRect/>
          </a:stretch>
        </p:blipFill>
        <p:spPr bwMode="auto">
          <a:xfrm>
            <a:off x="6791325" y="1181099"/>
            <a:ext cx="2715026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US </a:t>
            </a:r>
            <a:r>
              <a:rPr lang="nb-NO" dirty="0" err="1" smtClean="0"/>
              <a:t>high-yield</a:t>
            </a:r>
            <a:r>
              <a:rPr lang="nb-NO" dirty="0" smtClean="0"/>
              <a:t> </a:t>
            </a:r>
            <a:r>
              <a:rPr lang="nb-NO" dirty="0" err="1" smtClean="0"/>
              <a:t>bonds</a:t>
            </a:r>
            <a:r>
              <a:rPr lang="nb-NO" dirty="0" smtClean="0"/>
              <a:t> – </a:t>
            </a:r>
            <a:r>
              <a:rPr lang="nb-NO" dirty="0" err="1" smtClean="0"/>
              <a:t>key</a:t>
            </a:r>
            <a:r>
              <a:rPr lang="nb-NO" dirty="0" smtClean="0"/>
              <a:t> </a:t>
            </a:r>
            <a:r>
              <a:rPr lang="nb-NO" dirty="0" err="1" smtClean="0"/>
              <a:t>points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95301" y="1009651"/>
            <a:ext cx="4905374" cy="4743450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nb-NO" i="0" dirty="0" err="1" smtClean="0"/>
              <a:t>Registration</a:t>
            </a:r>
            <a:r>
              <a:rPr lang="nb-NO" i="0" dirty="0" smtClean="0"/>
              <a:t> </a:t>
            </a:r>
            <a:r>
              <a:rPr lang="nb-NO" i="0" dirty="0" err="1" smtClean="0"/>
              <a:t>with</a:t>
            </a:r>
            <a:r>
              <a:rPr lang="nb-NO" i="0" dirty="0" smtClean="0"/>
              <a:t> SEC </a:t>
            </a:r>
          </a:p>
          <a:p>
            <a:pPr lvl="1">
              <a:buFont typeface="Arial" pitchFamily="34" charset="0"/>
              <a:buChar char="•"/>
            </a:pPr>
            <a:r>
              <a:rPr lang="nb-NO" i="0" dirty="0" smtClean="0"/>
              <a:t>SEC </a:t>
            </a:r>
            <a:r>
              <a:rPr lang="nb-NO" i="0" dirty="0" err="1" smtClean="0"/>
              <a:t>requiers</a:t>
            </a:r>
            <a:r>
              <a:rPr lang="nb-NO" i="0" dirty="0" smtClean="0"/>
              <a:t> </a:t>
            </a:r>
            <a:r>
              <a:rPr lang="nb-NO" i="0" dirty="0" err="1" smtClean="0"/>
              <a:t>detailed</a:t>
            </a:r>
            <a:r>
              <a:rPr lang="nb-NO" i="0" dirty="0" smtClean="0"/>
              <a:t> </a:t>
            </a:r>
            <a:r>
              <a:rPr lang="nb-NO" i="0" dirty="0" err="1" smtClean="0"/>
              <a:t>information</a:t>
            </a:r>
            <a:r>
              <a:rPr lang="nb-NO" i="0" dirty="0" smtClean="0"/>
              <a:t> in a </a:t>
            </a:r>
            <a:r>
              <a:rPr lang="nb-NO" dirty="0" err="1" smtClean="0"/>
              <a:t>registration</a:t>
            </a:r>
            <a:r>
              <a:rPr lang="nb-NO" dirty="0" smtClean="0"/>
              <a:t> </a:t>
            </a:r>
            <a:r>
              <a:rPr lang="nb-NO" dirty="0" err="1" smtClean="0"/>
              <a:t>statement</a:t>
            </a:r>
            <a:endParaRPr lang="nb-NO" dirty="0" smtClean="0"/>
          </a:p>
          <a:p>
            <a:pPr lvl="1">
              <a:buFont typeface="Arial" pitchFamily="34" charset="0"/>
              <a:buChar char="•"/>
            </a:pPr>
            <a:r>
              <a:rPr lang="nb-NO" i="0" dirty="0" err="1" smtClean="0"/>
              <a:t>Ongoing</a:t>
            </a:r>
            <a:r>
              <a:rPr lang="nb-NO" i="0" dirty="0" smtClean="0"/>
              <a:t> </a:t>
            </a:r>
            <a:r>
              <a:rPr lang="nb-NO" i="0" dirty="0" err="1" smtClean="0"/>
              <a:t>disclosure</a:t>
            </a:r>
            <a:r>
              <a:rPr lang="nb-NO" i="0" dirty="0" smtClean="0"/>
              <a:t> </a:t>
            </a:r>
            <a:r>
              <a:rPr lang="nb-NO" i="0" dirty="0" err="1" smtClean="0"/>
              <a:t>duties</a:t>
            </a:r>
            <a:endParaRPr lang="nb-NO" i="0" dirty="0" smtClean="0"/>
          </a:p>
          <a:p>
            <a:pPr>
              <a:buFont typeface="Arial" pitchFamily="34" charset="0"/>
              <a:buChar char="•"/>
            </a:pPr>
            <a:endParaRPr lang="nb-NO" i="0" dirty="0" smtClean="0"/>
          </a:p>
          <a:p>
            <a:pPr>
              <a:buFont typeface="Arial" pitchFamily="34" charset="0"/>
              <a:buChar char="•"/>
            </a:pPr>
            <a:r>
              <a:rPr lang="nb-NO" i="0" dirty="0" err="1" smtClean="0"/>
              <a:t>Securities</a:t>
            </a:r>
            <a:r>
              <a:rPr lang="nb-NO" i="0" dirty="0" smtClean="0"/>
              <a:t> </a:t>
            </a:r>
            <a:r>
              <a:rPr lang="nb-NO" i="0" dirty="0" err="1" smtClean="0"/>
              <a:t>Act</a:t>
            </a:r>
            <a:r>
              <a:rPr lang="nb-NO" i="0" dirty="0" smtClean="0"/>
              <a:t> </a:t>
            </a:r>
            <a:r>
              <a:rPr lang="nb-NO" i="0" dirty="0" err="1" smtClean="0"/>
              <a:t>section</a:t>
            </a:r>
            <a:r>
              <a:rPr lang="nb-NO" i="0" dirty="0" smtClean="0"/>
              <a:t> as a starting </a:t>
            </a:r>
            <a:r>
              <a:rPr lang="nb-NO" i="0" dirty="0" err="1" smtClean="0"/>
              <a:t>point</a:t>
            </a:r>
            <a:r>
              <a:rPr lang="nb-NO" i="0" dirty="0" smtClean="0"/>
              <a:t> </a:t>
            </a:r>
            <a:r>
              <a:rPr lang="nb-NO" i="0" dirty="0" err="1" smtClean="0"/>
              <a:t>prohibits</a:t>
            </a:r>
            <a:r>
              <a:rPr lang="nb-NO" i="0" dirty="0" smtClean="0"/>
              <a:t> "</a:t>
            </a:r>
            <a:r>
              <a:rPr lang="en-US" dirty="0" smtClean="0"/>
              <a:t>deceptive practices in connection with the sale of securities"</a:t>
            </a:r>
          </a:p>
          <a:p>
            <a:pPr lvl="1">
              <a:buFont typeface="Arial" pitchFamily="34" charset="0"/>
              <a:buChar char="•"/>
            </a:pPr>
            <a:r>
              <a:rPr lang="en-US" i="0" dirty="0" smtClean="0"/>
              <a:t>in practice detailed disclosure provisions apply; </a:t>
            </a:r>
            <a:r>
              <a:rPr lang="en-US" dirty="0" smtClean="0"/>
              <a:t>but</a:t>
            </a:r>
          </a:p>
          <a:p>
            <a:pPr lvl="1">
              <a:buFont typeface="Arial" pitchFamily="34" charset="0"/>
              <a:buChar char="•"/>
            </a:pPr>
            <a:r>
              <a:rPr lang="en-US" i="0" dirty="0" smtClean="0"/>
              <a:t>not necessarily stricter than Norwegian law</a:t>
            </a:r>
            <a:endParaRPr lang="nb-NO" i="0" dirty="0" smtClean="0"/>
          </a:p>
          <a:p>
            <a:pPr lvl="1">
              <a:buFont typeface="Arial" pitchFamily="34" charset="0"/>
              <a:buChar char="•"/>
            </a:pPr>
            <a:endParaRPr lang="nb-NO" i="0" dirty="0" smtClean="0"/>
          </a:p>
          <a:p>
            <a:pPr>
              <a:buFont typeface="Arial" pitchFamily="34" charset="0"/>
              <a:buChar char="•"/>
            </a:pPr>
            <a:r>
              <a:rPr lang="nb-NO" i="0" dirty="0" smtClean="0"/>
              <a:t>US managers </a:t>
            </a:r>
            <a:r>
              <a:rPr lang="nb-NO" i="0" dirty="0" err="1" smtClean="0"/>
              <a:t>will</a:t>
            </a:r>
            <a:r>
              <a:rPr lang="nb-NO" i="0" dirty="0" smtClean="0"/>
              <a:t> </a:t>
            </a:r>
            <a:r>
              <a:rPr lang="nb-NO" i="0" dirty="0" err="1" smtClean="0"/>
              <a:t>usually</a:t>
            </a:r>
            <a:r>
              <a:rPr lang="nb-NO" i="0" dirty="0" smtClean="0"/>
              <a:t> </a:t>
            </a:r>
            <a:r>
              <a:rPr lang="nb-NO" i="0" dirty="0" err="1" smtClean="0"/>
              <a:t>require</a:t>
            </a:r>
            <a:r>
              <a:rPr lang="nb-NO" i="0" dirty="0" smtClean="0"/>
              <a:t> </a:t>
            </a:r>
            <a:r>
              <a:rPr lang="nb-NO" i="0" dirty="0" err="1" smtClean="0"/>
              <a:t>significant</a:t>
            </a:r>
            <a:r>
              <a:rPr lang="nb-NO" i="0" dirty="0" smtClean="0"/>
              <a:t> diligence </a:t>
            </a:r>
            <a:r>
              <a:rPr lang="nb-NO" i="0" dirty="0" err="1" smtClean="0"/>
              <a:t>of</a:t>
            </a:r>
            <a:r>
              <a:rPr lang="nb-NO" i="0" dirty="0" smtClean="0"/>
              <a:t> </a:t>
            </a:r>
            <a:r>
              <a:rPr lang="nb-NO" i="0" dirty="0" err="1" smtClean="0"/>
              <a:t>the</a:t>
            </a:r>
            <a:r>
              <a:rPr lang="nb-NO" i="0" dirty="0" smtClean="0"/>
              <a:t> </a:t>
            </a:r>
            <a:r>
              <a:rPr lang="nb-NO" i="0" dirty="0" err="1" smtClean="0"/>
              <a:t>borrower</a:t>
            </a:r>
            <a:r>
              <a:rPr lang="nb-NO" i="0" dirty="0" smtClean="0"/>
              <a:t> in case </a:t>
            </a:r>
            <a:r>
              <a:rPr lang="nb-NO" i="0" dirty="0" err="1" smtClean="0"/>
              <a:t>of</a:t>
            </a:r>
            <a:r>
              <a:rPr lang="nb-NO" i="0" dirty="0" smtClean="0"/>
              <a:t> a </a:t>
            </a:r>
            <a:r>
              <a:rPr lang="nb-NO" i="0" dirty="0" err="1" smtClean="0"/>
              <a:t>high</a:t>
            </a:r>
            <a:r>
              <a:rPr lang="nb-NO" i="0" dirty="0" smtClean="0"/>
              <a:t> </a:t>
            </a:r>
            <a:r>
              <a:rPr lang="nb-NO" i="0" dirty="0" err="1" smtClean="0"/>
              <a:t>yield</a:t>
            </a:r>
            <a:r>
              <a:rPr lang="nb-NO" i="0" dirty="0" smtClean="0"/>
              <a:t> </a:t>
            </a:r>
            <a:r>
              <a:rPr lang="nb-NO" i="0" dirty="0" err="1" smtClean="0"/>
              <a:t>bond</a:t>
            </a:r>
            <a:r>
              <a:rPr lang="nb-NO" i="0" dirty="0" smtClean="0"/>
              <a:t> </a:t>
            </a:r>
            <a:r>
              <a:rPr lang="nb-NO" i="0" dirty="0" err="1" smtClean="0"/>
              <a:t>issue</a:t>
            </a:r>
            <a:endParaRPr lang="nb-NO" i="0" dirty="0" smtClean="0"/>
          </a:p>
          <a:p>
            <a:pPr lvl="1">
              <a:buFont typeface="Arial" pitchFamily="34" charset="0"/>
              <a:buChar char="•"/>
            </a:pPr>
            <a:r>
              <a:rPr lang="nb-NO" i="0" dirty="0" smtClean="0"/>
              <a:t>10b-5 letter </a:t>
            </a:r>
            <a:endParaRPr lang="nb-NO" i="0" dirty="0" smtClean="0"/>
          </a:p>
          <a:p>
            <a:pPr lvl="1">
              <a:buFont typeface="Arial" pitchFamily="34" charset="0"/>
              <a:buChar char="•"/>
            </a:pPr>
            <a:r>
              <a:rPr lang="nb-NO" i="0" dirty="0" err="1" smtClean="0"/>
              <a:t>historically</a:t>
            </a:r>
            <a:r>
              <a:rPr lang="nb-NO" i="0" dirty="0" smtClean="0"/>
              <a:t> </a:t>
            </a:r>
            <a:r>
              <a:rPr lang="nb-NO" i="0" dirty="0" err="1" smtClean="0"/>
              <a:t>litigation</a:t>
            </a:r>
            <a:r>
              <a:rPr lang="nb-NO" i="0" dirty="0" smtClean="0"/>
              <a:t> more predominant in US markets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63173" y="1076325"/>
            <a:ext cx="4409878" cy="311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Norwegian</a:t>
            </a:r>
            <a:r>
              <a:rPr lang="nb-NO" dirty="0" smtClean="0"/>
              <a:t> and US </a:t>
            </a:r>
            <a:r>
              <a:rPr lang="nb-NO" dirty="0" err="1" smtClean="0"/>
              <a:t>high</a:t>
            </a:r>
            <a:r>
              <a:rPr lang="nb-NO" dirty="0" smtClean="0"/>
              <a:t> </a:t>
            </a:r>
            <a:r>
              <a:rPr lang="nb-NO" dirty="0" err="1" smtClean="0"/>
              <a:t>yield</a:t>
            </a:r>
            <a:r>
              <a:rPr lang="nb-NO" dirty="0" smtClean="0"/>
              <a:t> </a:t>
            </a:r>
            <a:r>
              <a:rPr lang="nb-NO" dirty="0" err="1" smtClean="0"/>
              <a:t>bonds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59298" y="1413537"/>
            <a:ext cx="4310415" cy="4596738"/>
          </a:xfr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386860" lvl="1" indent="-386860">
              <a:lnSpc>
                <a:spcPct val="150000"/>
              </a:lnSpc>
              <a:buFont typeface="Arial" pitchFamily="34" charset="0"/>
              <a:buChar char="•"/>
            </a:pPr>
            <a:r>
              <a:rPr lang="nb-NO" i="0" dirty="0" smtClean="0"/>
              <a:t>6-8 </a:t>
            </a:r>
            <a:r>
              <a:rPr lang="nb-NO" i="0" dirty="0" err="1" smtClean="0"/>
              <a:t>weeks</a:t>
            </a:r>
            <a:r>
              <a:rPr lang="nb-NO" i="0" dirty="0" smtClean="0"/>
              <a:t> "from start to finish"</a:t>
            </a:r>
          </a:p>
          <a:p>
            <a:pPr marL="386860" lvl="1" indent="-386860">
              <a:lnSpc>
                <a:spcPct val="150000"/>
              </a:lnSpc>
              <a:buFont typeface="Arial" pitchFamily="34" charset="0"/>
              <a:buChar char="•"/>
            </a:pPr>
            <a:r>
              <a:rPr lang="nb-NO" i="0" dirty="0" err="1" smtClean="0"/>
              <a:t>Attractive</a:t>
            </a:r>
            <a:r>
              <a:rPr lang="nb-NO" i="0" dirty="0" smtClean="0"/>
              <a:t> investors in </a:t>
            </a:r>
            <a:r>
              <a:rPr lang="nb-NO" i="0" dirty="0" err="1" smtClean="0"/>
              <a:t>key</a:t>
            </a:r>
            <a:r>
              <a:rPr lang="nb-NO" i="0" dirty="0" smtClean="0"/>
              <a:t> </a:t>
            </a:r>
            <a:r>
              <a:rPr lang="nb-NO" i="0" dirty="0" err="1" smtClean="0"/>
              <a:t>industries</a:t>
            </a:r>
            <a:endParaRPr lang="nb-NO" i="0" dirty="0" smtClean="0"/>
          </a:p>
          <a:p>
            <a:pPr marL="386860" lvl="1" indent="-386860">
              <a:lnSpc>
                <a:spcPct val="150000"/>
              </a:lnSpc>
              <a:buFont typeface="Arial" pitchFamily="34" charset="0"/>
              <a:buChar char="•"/>
            </a:pPr>
            <a:r>
              <a:rPr lang="nb-NO" i="0" dirty="0" smtClean="0"/>
              <a:t>No </a:t>
            </a:r>
            <a:r>
              <a:rPr lang="nb-NO" i="0" dirty="0" err="1" smtClean="0"/>
              <a:t>specific</a:t>
            </a:r>
            <a:r>
              <a:rPr lang="nb-NO" i="0" dirty="0" smtClean="0"/>
              <a:t> </a:t>
            </a:r>
            <a:r>
              <a:rPr lang="nb-NO" i="0" dirty="0" err="1" smtClean="0"/>
              <a:t>disclosure</a:t>
            </a:r>
            <a:r>
              <a:rPr lang="nb-NO" i="0" dirty="0" smtClean="0"/>
              <a:t> </a:t>
            </a:r>
            <a:r>
              <a:rPr lang="nb-NO" i="0" dirty="0" err="1" smtClean="0"/>
              <a:t>requirements</a:t>
            </a:r>
            <a:endParaRPr lang="nb-NO" i="0" dirty="0" smtClean="0"/>
          </a:p>
          <a:p>
            <a:pPr marL="838197" lvl="2" indent="-386860">
              <a:lnSpc>
                <a:spcPct val="150000"/>
              </a:lnSpc>
            </a:pPr>
            <a:r>
              <a:rPr lang="nb-NO" dirty="0" smtClean="0"/>
              <a:t>Legal, </a:t>
            </a:r>
            <a:r>
              <a:rPr lang="nb-NO" dirty="0" err="1" smtClean="0"/>
              <a:t>financial</a:t>
            </a:r>
            <a:r>
              <a:rPr lang="nb-NO" dirty="0" smtClean="0"/>
              <a:t> or </a:t>
            </a:r>
            <a:r>
              <a:rPr lang="nb-NO" dirty="0" err="1" smtClean="0"/>
              <a:t>technical</a:t>
            </a:r>
            <a:r>
              <a:rPr lang="nb-NO" dirty="0" smtClean="0"/>
              <a:t> due diligence </a:t>
            </a:r>
            <a:r>
              <a:rPr lang="nb-NO" dirty="0" err="1" smtClean="0"/>
              <a:t>usually</a:t>
            </a:r>
            <a:r>
              <a:rPr lang="nb-NO" dirty="0" smtClean="0"/>
              <a:t> not </a:t>
            </a:r>
            <a:r>
              <a:rPr lang="nb-NO" dirty="0" err="1" smtClean="0"/>
              <a:t>required</a:t>
            </a:r>
            <a:endParaRPr lang="nb-NO" i="0" dirty="0" smtClean="0"/>
          </a:p>
          <a:p>
            <a:pPr marL="838197" lvl="2" indent="-386860">
              <a:lnSpc>
                <a:spcPct val="150000"/>
              </a:lnSpc>
            </a:pPr>
            <a:r>
              <a:rPr lang="nb-NO" dirty="0" err="1" smtClean="0"/>
              <a:t>Continuous</a:t>
            </a:r>
            <a:r>
              <a:rPr lang="nb-NO" dirty="0" smtClean="0"/>
              <a:t> </a:t>
            </a:r>
            <a:r>
              <a:rPr lang="nb-NO" dirty="0" err="1" smtClean="0"/>
              <a:t>assessment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disclosure</a:t>
            </a:r>
            <a:endParaRPr lang="nb-NO" dirty="0" smtClean="0"/>
          </a:p>
          <a:p>
            <a:pPr marL="386860" lvl="1" indent="-386860">
              <a:lnSpc>
                <a:spcPct val="150000"/>
              </a:lnSpc>
              <a:buFont typeface="Arial" pitchFamily="34" charset="0"/>
              <a:buChar char="•"/>
            </a:pPr>
            <a:r>
              <a:rPr lang="nb-NO" i="0" dirty="0" err="1" smtClean="0"/>
              <a:t>Standardised</a:t>
            </a:r>
            <a:r>
              <a:rPr lang="nb-NO" i="0" dirty="0" smtClean="0"/>
              <a:t> </a:t>
            </a:r>
            <a:r>
              <a:rPr lang="nb-NO" i="0" dirty="0" err="1" smtClean="0"/>
              <a:t>bond</a:t>
            </a:r>
            <a:r>
              <a:rPr lang="nb-NO" i="0" dirty="0" smtClean="0"/>
              <a:t> </a:t>
            </a:r>
            <a:r>
              <a:rPr lang="nb-NO" i="0" dirty="0" err="1" smtClean="0"/>
              <a:t>agreement</a:t>
            </a:r>
            <a:r>
              <a:rPr lang="nb-NO" i="0" dirty="0" smtClean="0"/>
              <a:t> and </a:t>
            </a:r>
            <a:r>
              <a:rPr lang="nb-NO" i="0" dirty="0" err="1" smtClean="0"/>
              <a:t>Trustee</a:t>
            </a:r>
            <a:r>
              <a:rPr lang="nb-NO" i="0" dirty="0" smtClean="0"/>
              <a:t> arrangement</a:t>
            </a:r>
          </a:p>
          <a:p>
            <a:pPr marL="386860" lvl="1" indent="-386860">
              <a:lnSpc>
                <a:spcPct val="150000"/>
              </a:lnSpc>
              <a:buFont typeface="Arial" pitchFamily="34" charset="0"/>
              <a:buChar char="•"/>
            </a:pPr>
            <a:r>
              <a:rPr lang="nb-NO" i="0" dirty="0" err="1" smtClean="0"/>
              <a:t>Considered</a:t>
            </a:r>
            <a:r>
              <a:rPr lang="nb-NO" i="0" dirty="0" smtClean="0"/>
              <a:t> (for </a:t>
            </a:r>
            <a:r>
              <a:rPr lang="nb-NO" i="0" dirty="0" err="1" smtClean="0"/>
              <a:t>the</a:t>
            </a:r>
            <a:r>
              <a:rPr lang="nb-NO" i="0" dirty="0" smtClean="0"/>
              <a:t> most part) </a:t>
            </a:r>
            <a:r>
              <a:rPr lang="nb-NO" i="0" dirty="0" err="1" smtClean="0"/>
              <a:t>flexible</a:t>
            </a:r>
            <a:r>
              <a:rPr lang="nb-NO" i="0" dirty="0" smtClean="0"/>
              <a:t> and </a:t>
            </a:r>
            <a:r>
              <a:rPr lang="nb-NO" i="0" dirty="0" err="1" smtClean="0"/>
              <a:t>efficient</a:t>
            </a:r>
            <a:endParaRPr lang="nb-NO" i="0" dirty="0" smtClean="0"/>
          </a:p>
          <a:p>
            <a:pPr marL="386860" lvl="1" indent="-386860">
              <a:lnSpc>
                <a:spcPct val="150000"/>
              </a:lnSpc>
              <a:buFont typeface="+mj-lt"/>
              <a:buAutoNum type="arabicPeriod"/>
            </a:pPr>
            <a:endParaRPr lang="nb-NO" b="1" dirty="0" smtClean="0"/>
          </a:p>
          <a:p>
            <a:pPr marL="386860" lvl="1" indent="-386860">
              <a:lnSpc>
                <a:spcPct val="150000"/>
              </a:lnSpc>
              <a:buFont typeface="+mj-lt"/>
              <a:buAutoNum type="arabicPeriod"/>
            </a:pPr>
            <a:endParaRPr lang="nb-NO" dirty="0" smtClean="0"/>
          </a:p>
          <a:p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625617" y="1108884"/>
            <a:ext cx="336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 smtClean="0">
                <a:latin typeface="Times New Roman" pitchFamily="18" charset="0"/>
                <a:cs typeface="Times New Roman" pitchFamily="18" charset="0"/>
              </a:rPr>
              <a:t>Norwegian</a:t>
            </a:r>
            <a:r>
              <a:rPr lang="nb-NO" b="1" dirty="0" smtClean="0">
                <a:latin typeface="Times New Roman" pitchFamily="18" charset="0"/>
                <a:cs typeface="Times New Roman" pitchFamily="18" charset="0"/>
              </a:rPr>
              <a:t> market</a:t>
            </a:r>
            <a:endParaRPr lang="nb-NO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5996" y="1070927"/>
            <a:ext cx="336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Times New Roman" pitchFamily="18" charset="0"/>
                <a:cs typeface="Times New Roman" pitchFamily="18" charset="0"/>
              </a:rPr>
              <a:t>US market</a:t>
            </a:r>
            <a:endParaRPr lang="nb-NO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140753" y="1407267"/>
            <a:ext cx="4288997" cy="460300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vert="horz" lIns="103163" tIns="51581" rIns="103163" bIns="51581" rtlCol="0">
            <a:normAutofit/>
          </a:bodyPr>
          <a:lstStyle/>
          <a:p>
            <a:pPr marL="386860" marR="0" lvl="1" indent="-386860" algn="l" defTabSz="1031626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nb-NO" dirty="0" err="1" smtClean="0">
                <a:latin typeface="Times New Roman" pitchFamily="18" charset="0"/>
                <a:cs typeface="Times New Roman" pitchFamily="18" charset="0"/>
              </a:rPr>
              <a:t>months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 +</a:t>
            </a:r>
          </a:p>
          <a:p>
            <a:pPr marL="386860" marR="0" lvl="1" indent="-386860" algn="l" defTabSz="1031626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nb-NO" dirty="0" err="1" smtClean="0">
                <a:latin typeface="Times New Roman" pitchFamily="18" charset="0"/>
                <a:cs typeface="Times New Roman" pitchFamily="18" charset="0"/>
              </a:rPr>
              <a:t>Larger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 investor base</a:t>
            </a:r>
          </a:p>
          <a:p>
            <a:pPr marL="386860" lvl="1" indent="-386860" defTabSz="1031626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nb-NO" dirty="0" err="1" smtClean="0">
                <a:latin typeface="Times New Roman" pitchFamily="18" charset="0"/>
                <a:cs typeface="Times New Roman" pitchFamily="18" charset="0"/>
              </a:rPr>
              <a:t>Generally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 err="1" smtClean="0">
                <a:latin typeface="Times New Roman" pitchFamily="18" charset="0"/>
                <a:cs typeface="Times New Roman" pitchFamily="18" charset="0"/>
              </a:rPr>
              <a:t>requires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44060" lvl="2" indent="-386860" defTabSz="1031626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legal due diligence</a:t>
            </a:r>
          </a:p>
          <a:p>
            <a:pPr marL="844060" lvl="2" indent="-386860" defTabSz="1031626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nb-NO" dirty="0" err="1" smtClean="0">
                <a:latin typeface="Times New Roman" pitchFamily="18" charset="0"/>
                <a:cs typeface="Times New Roman" pitchFamily="18" charset="0"/>
              </a:rPr>
              <a:t>financial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 due diligence</a:t>
            </a:r>
          </a:p>
          <a:p>
            <a:pPr marL="386860" lvl="1" indent="-386860" defTabSz="1031626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No market </a:t>
            </a:r>
            <a:r>
              <a:rPr lang="nb-NO" dirty="0" err="1" smtClean="0">
                <a:latin typeface="Times New Roman" pitchFamily="18" charset="0"/>
                <a:cs typeface="Times New Roman" pitchFamily="18" charset="0"/>
              </a:rPr>
              <a:t>practice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 err="1" smtClean="0">
                <a:latin typeface="Times New Roman" pitchFamily="18" charset="0"/>
                <a:cs typeface="Times New Roman" pitchFamily="18" charset="0"/>
              </a:rPr>
              <a:t>Trustee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nb-NO" dirty="0" err="1" smtClean="0"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 err="1" smtClean="0">
                <a:latin typeface="Times New Roman" pitchFamily="18" charset="0"/>
                <a:cs typeface="Times New Roman" pitchFamily="18" charset="0"/>
              </a:rPr>
              <a:t>agreement</a:t>
            </a:r>
            <a:endParaRPr lang="nb-NO" dirty="0" smtClean="0">
              <a:latin typeface="Times New Roman" pitchFamily="18" charset="0"/>
              <a:cs typeface="Times New Roman" pitchFamily="18" charset="0"/>
            </a:endParaRPr>
          </a:p>
          <a:p>
            <a:pPr marL="386860" lvl="1" indent="-386860" defTabSz="1031626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SEC </a:t>
            </a:r>
            <a:r>
              <a:rPr lang="nb-NO" dirty="0" err="1" smtClean="0">
                <a:latin typeface="Times New Roman" pitchFamily="18" charset="0"/>
                <a:cs typeface="Times New Roman" pitchFamily="18" charset="0"/>
              </a:rPr>
              <a:t>registration</a:t>
            </a:r>
            <a:endParaRPr lang="nb-NO" dirty="0" smtClean="0">
              <a:latin typeface="Times New Roman" pitchFamily="18" charset="0"/>
              <a:cs typeface="Times New Roman" pitchFamily="18" charset="0"/>
            </a:endParaRPr>
          </a:p>
          <a:p>
            <a:pPr marL="386860" lvl="1" indent="-386860" defTabSz="1031626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nb-NO" dirty="0" err="1" smtClean="0">
                <a:latin typeface="Times New Roman" pitchFamily="18" charset="0"/>
                <a:cs typeface="Times New Roman" pitchFamily="18" charset="0"/>
              </a:rPr>
              <a:t>Process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nb-NO" dirty="0" err="1" smtClean="0">
                <a:latin typeface="Times New Roman" pitchFamily="18" charset="0"/>
                <a:cs typeface="Times New Roman" pitchFamily="18" charset="0"/>
              </a:rPr>
              <a:t>amend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nb-NO" dirty="0" err="1" smtClean="0">
                <a:latin typeface="Times New Roman" pitchFamily="18" charset="0"/>
                <a:cs typeface="Times New Roman" pitchFamily="18" charset="0"/>
              </a:rPr>
              <a:t>restructure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 err="1" smtClean="0">
                <a:latin typeface="Times New Roman" pitchFamily="18" charset="0"/>
                <a:cs typeface="Times New Roman" pitchFamily="18" charset="0"/>
              </a:rPr>
              <a:t>bonds</a:t>
            </a:r>
            <a:endParaRPr lang="nb-NO" dirty="0" smtClean="0">
              <a:latin typeface="Times New Roman" pitchFamily="18" charset="0"/>
              <a:cs typeface="Times New Roman" pitchFamily="18" charset="0"/>
            </a:endParaRPr>
          </a:p>
          <a:p>
            <a:pPr marL="386860" lvl="1" indent="-386860" defTabSz="1031626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</a:pPr>
            <a:endParaRPr kumimoji="0" lang="nb-NO" sz="18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86860" marR="0" lvl="1" indent="-386860" algn="l" defTabSz="1031626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+mj-lt"/>
              <a:buAutoNum type="arabicPeriod"/>
              <a:tabLst/>
              <a:defRPr/>
            </a:pPr>
            <a:endParaRPr kumimoji="0" lang="nb-NO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86860" marR="0" lvl="0" indent="-386860" algn="l" defTabSz="1031626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+mj-lt"/>
              <a:buAutoNum type="arabicPeriod"/>
              <a:tabLst/>
              <a:defRPr/>
            </a:pPr>
            <a:endParaRPr kumimoji="0" lang="nb-NO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erlock-Holmes-Baker-Street.jpg"/>
          <p:cNvPicPr>
            <a:picLocks noChangeAspect="1"/>
          </p:cNvPicPr>
          <p:nvPr/>
        </p:nvPicPr>
        <p:blipFill>
          <a:blip r:embed="rId3" cstate="print"/>
          <a:srcRect l="8873" r="10345"/>
          <a:stretch>
            <a:fillRect/>
          </a:stretch>
        </p:blipFill>
        <p:spPr>
          <a:xfrm>
            <a:off x="6053901" y="1257299"/>
            <a:ext cx="3547299" cy="4581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Norwegian</a:t>
            </a:r>
            <a:r>
              <a:rPr lang="nb-NO" dirty="0" smtClean="0"/>
              <a:t> </a:t>
            </a:r>
            <a:r>
              <a:rPr lang="nb-NO" dirty="0" err="1" smtClean="0"/>
              <a:t>high</a:t>
            </a:r>
            <a:r>
              <a:rPr lang="nb-NO" dirty="0" smtClean="0"/>
              <a:t> </a:t>
            </a:r>
            <a:r>
              <a:rPr lang="nb-NO" dirty="0" err="1" smtClean="0"/>
              <a:t>yield</a:t>
            </a:r>
            <a:r>
              <a:rPr lang="nb-NO" dirty="0" smtClean="0"/>
              <a:t> </a:t>
            </a:r>
            <a:r>
              <a:rPr lang="nb-NO" dirty="0" err="1" smtClean="0"/>
              <a:t>bonds</a:t>
            </a:r>
            <a:r>
              <a:rPr lang="nb-NO" dirty="0" smtClean="0"/>
              <a:t> – </a:t>
            </a:r>
            <a:r>
              <a:rPr lang="nb-NO" dirty="0" err="1" smtClean="0"/>
              <a:t>level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diligence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7175" y="1010485"/>
            <a:ext cx="5876925" cy="5075989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nb-NO" i="0" dirty="0" err="1" smtClean="0"/>
              <a:t>Borrower</a:t>
            </a:r>
            <a:r>
              <a:rPr lang="nb-NO" i="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nb-NO" i="0" dirty="0" err="1" smtClean="0"/>
              <a:t>Investigations</a:t>
            </a:r>
            <a:r>
              <a:rPr lang="nb-NO" i="0" dirty="0" smtClean="0"/>
              <a:t> and </a:t>
            </a:r>
            <a:r>
              <a:rPr lang="nb-NO" i="0" dirty="0" err="1" smtClean="0"/>
              <a:t>information</a:t>
            </a:r>
            <a:r>
              <a:rPr lang="nb-NO" i="0" dirty="0" smtClean="0"/>
              <a:t> is </a:t>
            </a:r>
            <a:r>
              <a:rPr lang="nb-NO" i="0" dirty="0" err="1" smtClean="0"/>
              <a:t>governed</a:t>
            </a:r>
            <a:r>
              <a:rPr lang="nb-NO" i="0" dirty="0" smtClean="0"/>
              <a:t> by </a:t>
            </a:r>
            <a:r>
              <a:rPr lang="nb-NO" i="0" dirty="0" err="1" smtClean="0"/>
              <a:t>the</a:t>
            </a:r>
            <a:r>
              <a:rPr lang="nb-NO" i="0" dirty="0" smtClean="0"/>
              <a:t> </a:t>
            </a:r>
            <a:r>
              <a:rPr lang="nb-NO" i="0" dirty="0" err="1" smtClean="0"/>
              <a:t>bond</a:t>
            </a:r>
            <a:r>
              <a:rPr lang="nb-NO" i="0" dirty="0" smtClean="0"/>
              <a:t> </a:t>
            </a:r>
            <a:r>
              <a:rPr lang="nb-NO" i="0" dirty="0" err="1" smtClean="0"/>
              <a:t>loan</a:t>
            </a:r>
            <a:r>
              <a:rPr lang="nb-NO" i="0" dirty="0" smtClean="0"/>
              <a:t> </a:t>
            </a:r>
            <a:r>
              <a:rPr lang="nb-NO" i="0" dirty="0" err="1" smtClean="0"/>
              <a:t>agreement</a:t>
            </a:r>
            <a:endParaRPr lang="nb-NO" i="0" dirty="0" smtClean="0"/>
          </a:p>
          <a:p>
            <a:pPr lvl="1">
              <a:buFont typeface="Arial" pitchFamily="34" charset="0"/>
              <a:buChar char="•"/>
            </a:pPr>
            <a:r>
              <a:rPr lang="nb-NO" i="0" dirty="0" smtClean="0"/>
              <a:t>general business </a:t>
            </a:r>
            <a:r>
              <a:rPr lang="nb-NO" i="0" dirty="0" err="1" smtClean="0"/>
              <a:t>practice</a:t>
            </a:r>
            <a:r>
              <a:rPr lang="nb-NO" i="0" dirty="0" smtClean="0"/>
              <a:t> </a:t>
            </a:r>
            <a:r>
              <a:rPr lang="nb-NO" i="0" dirty="0" err="1" smtClean="0"/>
              <a:t>rules</a:t>
            </a:r>
            <a:r>
              <a:rPr lang="nb-NO" i="0" dirty="0" smtClean="0"/>
              <a:t> </a:t>
            </a:r>
            <a:r>
              <a:rPr lang="nb-NO" i="0" dirty="0" err="1" smtClean="0"/>
              <a:t>of</a:t>
            </a:r>
            <a:r>
              <a:rPr lang="nb-NO" i="0" dirty="0" smtClean="0"/>
              <a:t> </a:t>
            </a:r>
            <a:r>
              <a:rPr lang="nb-NO" i="0" dirty="0" err="1" smtClean="0"/>
              <a:t>the</a:t>
            </a:r>
            <a:r>
              <a:rPr lang="nb-NO" i="0" dirty="0" smtClean="0"/>
              <a:t> </a:t>
            </a:r>
            <a:r>
              <a:rPr lang="nb-NO" i="0" dirty="0" err="1" smtClean="0"/>
              <a:t>Securities</a:t>
            </a:r>
            <a:r>
              <a:rPr lang="nb-NO" i="0" dirty="0" smtClean="0"/>
              <a:t> </a:t>
            </a:r>
            <a:r>
              <a:rPr lang="nb-NO" i="0" dirty="0" err="1" smtClean="0"/>
              <a:t>Trading</a:t>
            </a:r>
            <a:r>
              <a:rPr lang="nb-NO" i="0" dirty="0" smtClean="0"/>
              <a:t> </a:t>
            </a:r>
            <a:r>
              <a:rPr lang="nb-NO" i="0" dirty="0" err="1" smtClean="0"/>
              <a:t>Act</a:t>
            </a:r>
            <a:r>
              <a:rPr lang="nb-NO" i="0" dirty="0" smtClean="0"/>
              <a:t> </a:t>
            </a:r>
            <a:r>
              <a:rPr lang="nb-NO" i="0" dirty="0" err="1" smtClean="0"/>
              <a:t>applies</a:t>
            </a:r>
            <a:endParaRPr lang="nb-NO" i="0" dirty="0" smtClean="0"/>
          </a:p>
          <a:p>
            <a:pPr>
              <a:buFont typeface="Arial" pitchFamily="34" charset="0"/>
              <a:buChar char="•"/>
            </a:pPr>
            <a:r>
              <a:rPr lang="nb-NO" i="0" dirty="0" smtClean="0"/>
              <a:t>Managers and </a:t>
            </a:r>
            <a:r>
              <a:rPr lang="nb-NO" i="0" dirty="0" err="1" smtClean="0"/>
              <a:t>advisors</a:t>
            </a:r>
            <a:r>
              <a:rPr lang="nb-NO" i="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nb-NO" i="0" dirty="0" err="1" smtClean="0"/>
              <a:t>Norw</a:t>
            </a:r>
            <a:r>
              <a:rPr lang="nb-NO" i="0" dirty="0" smtClean="0"/>
              <a:t>: "</a:t>
            </a:r>
            <a:r>
              <a:rPr lang="nb-NO" dirty="0" smtClean="0"/>
              <a:t>avledet undersøkelsesplikt</a:t>
            </a:r>
            <a:r>
              <a:rPr lang="nb-NO" i="0" dirty="0" smtClean="0"/>
              <a:t>": a </a:t>
            </a:r>
            <a:r>
              <a:rPr lang="nb-NO" i="0" dirty="0" err="1" smtClean="0"/>
              <a:t>duty</a:t>
            </a:r>
            <a:r>
              <a:rPr lang="nb-NO" i="0" dirty="0" smtClean="0"/>
              <a:t> to </a:t>
            </a:r>
            <a:r>
              <a:rPr lang="nb-NO" i="0" dirty="0" err="1" smtClean="0"/>
              <a:t>indentify</a:t>
            </a:r>
            <a:r>
              <a:rPr lang="nb-NO" dirty="0" smtClean="0"/>
              <a:t>, </a:t>
            </a:r>
            <a:r>
              <a:rPr lang="nb-NO" i="0" dirty="0" err="1" smtClean="0"/>
              <a:t>pursue</a:t>
            </a:r>
            <a:r>
              <a:rPr lang="nb-NO" i="0" dirty="0" smtClean="0"/>
              <a:t> and </a:t>
            </a:r>
            <a:r>
              <a:rPr lang="nb-NO" i="0" dirty="0" err="1" smtClean="0"/>
              <a:t>disclose</a:t>
            </a:r>
            <a:r>
              <a:rPr lang="nb-NO" i="0" dirty="0" smtClean="0"/>
              <a:t>  </a:t>
            </a:r>
            <a:r>
              <a:rPr lang="nb-NO" i="0" dirty="0" err="1" smtClean="0"/>
              <a:t>any</a:t>
            </a:r>
            <a:r>
              <a:rPr lang="nb-NO" i="0" dirty="0" smtClean="0"/>
              <a:t> "red </a:t>
            </a:r>
            <a:r>
              <a:rPr lang="nb-NO" i="0" dirty="0" err="1" smtClean="0"/>
              <a:t>flags</a:t>
            </a:r>
            <a:r>
              <a:rPr lang="nb-NO" i="0" dirty="0" smtClean="0"/>
              <a:t>"</a:t>
            </a:r>
          </a:p>
          <a:p>
            <a:pPr lvl="1">
              <a:buFont typeface="Arial" pitchFamily="34" charset="0"/>
              <a:buChar char="•"/>
            </a:pPr>
            <a:r>
              <a:rPr lang="nb-NO" i="0" dirty="0" smtClean="0"/>
              <a:t>general business </a:t>
            </a:r>
            <a:r>
              <a:rPr lang="nb-NO" i="0" dirty="0" err="1" smtClean="0"/>
              <a:t>practice</a:t>
            </a:r>
            <a:r>
              <a:rPr lang="nb-NO" i="0" dirty="0" smtClean="0"/>
              <a:t> </a:t>
            </a:r>
            <a:r>
              <a:rPr lang="nb-NO" i="0" dirty="0" err="1" smtClean="0"/>
              <a:t>rules</a:t>
            </a:r>
            <a:r>
              <a:rPr lang="nb-NO" i="0" dirty="0" smtClean="0"/>
              <a:t> </a:t>
            </a:r>
            <a:r>
              <a:rPr lang="nb-NO" i="0" dirty="0" err="1" smtClean="0"/>
              <a:t>of</a:t>
            </a:r>
            <a:r>
              <a:rPr lang="nb-NO" i="0" dirty="0" smtClean="0"/>
              <a:t> </a:t>
            </a:r>
            <a:r>
              <a:rPr lang="nb-NO" i="0" dirty="0" err="1" smtClean="0"/>
              <a:t>the</a:t>
            </a:r>
            <a:r>
              <a:rPr lang="nb-NO" i="0" dirty="0" smtClean="0"/>
              <a:t> </a:t>
            </a:r>
            <a:r>
              <a:rPr lang="nb-NO" i="0" dirty="0" err="1" smtClean="0"/>
              <a:t>Securities</a:t>
            </a:r>
            <a:r>
              <a:rPr lang="nb-NO" i="0" dirty="0" smtClean="0"/>
              <a:t> </a:t>
            </a:r>
            <a:r>
              <a:rPr lang="nb-NO" i="0" dirty="0" err="1" smtClean="0"/>
              <a:t>Trading</a:t>
            </a:r>
            <a:r>
              <a:rPr lang="nb-NO" i="0" dirty="0" smtClean="0"/>
              <a:t> </a:t>
            </a:r>
            <a:r>
              <a:rPr lang="nb-NO" i="0" dirty="0" err="1" smtClean="0"/>
              <a:t>Act</a:t>
            </a:r>
            <a:r>
              <a:rPr lang="nb-NO" i="0" dirty="0" smtClean="0"/>
              <a:t> </a:t>
            </a:r>
            <a:r>
              <a:rPr lang="nb-NO" i="0" dirty="0" err="1" smtClean="0"/>
              <a:t>applies</a:t>
            </a:r>
            <a:endParaRPr lang="nb-NO" i="0" dirty="0" smtClean="0"/>
          </a:p>
          <a:p>
            <a:pPr lvl="1">
              <a:buNone/>
            </a:pPr>
            <a:endParaRPr lang="nb-NO" i="0" dirty="0" smtClean="0"/>
          </a:p>
          <a:p>
            <a:pPr>
              <a:buFont typeface="Arial" pitchFamily="34" charset="0"/>
              <a:buChar char="•"/>
            </a:pPr>
            <a:r>
              <a:rPr lang="nb-NO" b="1" i="0" dirty="0" err="1" smtClean="0"/>
              <a:t>Some</a:t>
            </a:r>
            <a:r>
              <a:rPr lang="nb-NO" b="1" i="0" dirty="0" smtClean="0"/>
              <a:t> </a:t>
            </a:r>
            <a:r>
              <a:rPr lang="nb-NO" b="1" i="0" dirty="0" err="1" smtClean="0"/>
              <a:t>borrowers</a:t>
            </a:r>
            <a:r>
              <a:rPr lang="nb-NO" b="1" i="0" dirty="0" smtClean="0"/>
              <a:t> pose a </a:t>
            </a:r>
            <a:r>
              <a:rPr lang="nb-NO" b="1" i="0" dirty="0" err="1" smtClean="0"/>
              <a:t>higher</a:t>
            </a:r>
            <a:r>
              <a:rPr lang="nb-NO" b="1" i="0" dirty="0" smtClean="0"/>
              <a:t> risk </a:t>
            </a:r>
            <a:r>
              <a:rPr lang="nb-NO" b="1" i="0" dirty="0" err="1" smtClean="0"/>
              <a:t>of</a:t>
            </a:r>
            <a:r>
              <a:rPr lang="nb-NO" b="1" i="0" dirty="0" smtClean="0"/>
              <a:t> </a:t>
            </a:r>
            <a:r>
              <a:rPr lang="nb-NO" b="1" i="0" dirty="0" err="1" smtClean="0"/>
              <a:t>default</a:t>
            </a:r>
            <a:r>
              <a:rPr lang="nb-NO" b="1" i="0" dirty="0" smtClean="0"/>
              <a:t> </a:t>
            </a:r>
            <a:r>
              <a:rPr lang="nb-NO" b="1" i="0" dirty="0" err="1" smtClean="0"/>
              <a:t>than</a:t>
            </a:r>
            <a:r>
              <a:rPr lang="nb-NO" b="1" i="0" dirty="0" smtClean="0"/>
              <a:t> </a:t>
            </a:r>
            <a:r>
              <a:rPr lang="nb-NO" b="1" i="0" dirty="0" err="1" smtClean="0"/>
              <a:t>others</a:t>
            </a:r>
            <a:endParaRPr lang="nb-NO" b="1" i="0" dirty="0" smtClean="0"/>
          </a:p>
          <a:p>
            <a:pPr lvl="1">
              <a:buFont typeface="Arial" pitchFamily="34" charset="0"/>
              <a:buChar char="•"/>
            </a:pPr>
            <a:r>
              <a:rPr lang="nb-NO" i="0" dirty="0" err="1" smtClean="0"/>
              <a:t>assets</a:t>
            </a:r>
            <a:r>
              <a:rPr lang="nb-NO" i="0" dirty="0" smtClean="0"/>
              <a:t> under </a:t>
            </a:r>
            <a:r>
              <a:rPr lang="nb-NO" i="0" dirty="0" err="1" smtClean="0"/>
              <a:t>construction</a:t>
            </a:r>
            <a:r>
              <a:rPr lang="nb-NO" i="0" dirty="0" smtClean="0"/>
              <a:t> (</a:t>
            </a:r>
            <a:r>
              <a:rPr lang="nb-NO" i="0" dirty="0" err="1" smtClean="0"/>
              <a:t>vessels</a:t>
            </a:r>
            <a:r>
              <a:rPr lang="nb-NO" i="0" dirty="0" smtClean="0"/>
              <a:t>, </a:t>
            </a:r>
            <a:r>
              <a:rPr lang="nb-NO" i="0" dirty="0" err="1" smtClean="0"/>
              <a:t>mining</a:t>
            </a:r>
            <a:r>
              <a:rPr lang="nb-NO" i="0" dirty="0" smtClean="0"/>
              <a:t>, </a:t>
            </a:r>
            <a:r>
              <a:rPr lang="nb-NO" i="0" dirty="0" err="1" smtClean="0"/>
              <a:t>rigs</a:t>
            </a:r>
            <a:r>
              <a:rPr lang="nb-NO" i="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nb-NO" i="0" dirty="0" err="1" smtClean="0"/>
              <a:t>additional</a:t>
            </a:r>
            <a:r>
              <a:rPr lang="nb-NO" i="0" dirty="0" smtClean="0"/>
              <a:t> </a:t>
            </a:r>
            <a:r>
              <a:rPr lang="nb-NO" i="0" dirty="0" err="1" smtClean="0"/>
              <a:t>disclosure</a:t>
            </a:r>
            <a:r>
              <a:rPr lang="nb-NO" i="0" dirty="0" smtClean="0"/>
              <a:t> and </a:t>
            </a:r>
            <a:r>
              <a:rPr lang="nb-NO" i="0" dirty="0" err="1" smtClean="0"/>
              <a:t>investigation</a:t>
            </a:r>
            <a:r>
              <a:rPr lang="nb-NO" i="0" dirty="0" smtClean="0"/>
              <a:t> </a:t>
            </a:r>
            <a:r>
              <a:rPr lang="nb-NO" i="0" dirty="0" err="1" smtClean="0"/>
              <a:t>may</a:t>
            </a:r>
            <a:r>
              <a:rPr lang="nb-NO" i="0" dirty="0" smtClean="0"/>
              <a:t> be </a:t>
            </a:r>
            <a:r>
              <a:rPr lang="nb-NO" i="0" dirty="0" err="1" smtClean="0"/>
              <a:t>necessary</a:t>
            </a:r>
            <a:endParaRPr lang="nb-NO" i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High Yield- "speculative grade risk" (below "BBB -" rating)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Senior Unsecured Corporate Bonds</a:t>
            </a:r>
          </a:p>
          <a:p>
            <a:pPr lvl="1" eaLnBrk="1" hangingPunct="1"/>
            <a:r>
              <a:rPr lang="en-US" dirty="0" smtClean="0"/>
              <a:t>general corporate purpose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dirty="0" smtClean="0"/>
              <a:t>Senior Secured "Corporate Bonds"</a:t>
            </a:r>
          </a:p>
          <a:p>
            <a:pPr lvl="1" eaLnBrk="1" hangingPunct="1"/>
            <a:r>
              <a:rPr lang="en-US" dirty="0" smtClean="0"/>
              <a:t>group financing of fleet</a:t>
            </a:r>
          </a:p>
          <a:p>
            <a:pPr lvl="1" eaLnBrk="1" hangingPunct="1"/>
            <a:r>
              <a:rPr lang="en-US" dirty="0" smtClean="0"/>
              <a:t>good for debt leverage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Senior Secured "Project Bonds"</a:t>
            </a:r>
          </a:p>
          <a:p>
            <a:pPr lvl="1" eaLnBrk="1" hangingPunct="1"/>
            <a:r>
              <a:rPr lang="en-US" dirty="0" smtClean="0"/>
              <a:t>pre and/or post delivery financing</a:t>
            </a:r>
          </a:p>
          <a:p>
            <a:pPr lvl="1" eaLnBrk="1" hangingPunct="1"/>
            <a:r>
              <a:rPr lang="en-US" dirty="0" smtClean="0"/>
              <a:t>good for bridge /start up financing</a:t>
            </a:r>
          </a:p>
          <a:p>
            <a:pPr eaLnBrk="1" hangingPunct="1"/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Norwegian</a:t>
            </a:r>
            <a:r>
              <a:rPr lang="nb-NO" dirty="0" smtClean="0"/>
              <a:t> </a:t>
            </a:r>
            <a:r>
              <a:rPr lang="nb-NO" dirty="0" err="1" smtClean="0"/>
              <a:t>High</a:t>
            </a:r>
            <a:r>
              <a:rPr lang="nb-NO" dirty="0" smtClean="0"/>
              <a:t> </a:t>
            </a:r>
            <a:r>
              <a:rPr lang="nb-NO" dirty="0" err="1" smtClean="0"/>
              <a:t>Yield</a:t>
            </a:r>
            <a:endParaRPr lang="nb-NO" dirty="0"/>
          </a:p>
        </p:txBody>
      </p:sp>
      <p:pic>
        <p:nvPicPr>
          <p:cNvPr id="6" name="Picture 5" descr="rigs_suns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256" y="1903227"/>
            <a:ext cx="3600660" cy="25449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542925" y="3743325"/>
            <a:ext cx="1247775" cy="10810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Bank Facility USD 150m</a:t>
            </a:r>
          </a:p>
        </p:txBody>
      </p:sp>
      <p:cxnSp>
        <p:nvCxnSpPr>
          <p:cNvPr id="14" name="Straight Arrow Connector 13"/>
          <p:cNvCxnSpPr>
            <a:endCxn id="52" idx="4"/>
          </p:cNvCxnSpPr>
          <p:nvPr/>
        </p:nvCxnSpPr>
        <p:spPr>
          <a:xfrm flipV="1">
            <a:off x="4194175" y="3743325"/>
            <a:ext cx="0" cy="4333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3" idx="0"/>
          </p:cNvCxnSpPr>
          <p:nvPr/>
        </p:nvCxnSpPr>
        <p:spPr>
          <a:xfrm flipV="1">
            <a:off x="7070725" y="3743325"/>
            <a:ext cx="0" cy="5762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638925" y="1042988"/>
            <a:ext cx="1247775" cy="108108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Bond Issue 200m</a:t>
            </a:r>
          </a:p>
        </p:txBody>
      </p:sp>
      <p:cxnSp>
        <p:nvCxnSpPr>
          <p:cNvPr id="23" name="Straight Arrow Connector 22"/>
          <p:cNvCxnSpPr>
            <a:stCxn id="22" idx="2"/>
            <a:endCxn id="25" idx="3"/>
          </p:cNvCxnSpPr>
          <p:nvPr/>
        </p:nvCxnSpPr>
        <p:spPr>
          <a:xfrm flipH="1">
            <a:off x="6313488" y="1584325"/>
            <a:ext cx="325437" cy="4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3330575" y="1169988"/>
            <a:ext cx="2982913" cy="8382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54000" tIns="36000" rIns="54000" bIns="36000" anchor="ctr" anchorCtr="1"/>
          <a:lstStyle/>
          <a:p>
            <a:pPr algn="ctr">
              <a:defRPr/>
            </a:pPr>
            <a:endParaRPr lang="en-GB" dirty="0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Garamond" pitchFamily="18" charset="0"/>
                <a:cs typeface="Arial" charset="0"/>
              </a:rPr>
              <a:t>Parent Company (Issuer)</a:t>
            </a:r>
            <a:endParaRPr lang="en-GB" sz="1400" b="1" dirty="0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>
              <a:defRPr/>
            </a:pPr>
            <a:endParaRPr lang="en-GB" dirty="0">
              <a:solidFill>
                <a:schemeClr val="bg1"/>
              </a:solidFill>
              <a:latin typeface="Garamond" pitchFamily="18" charset="0"/>
              <a:cs typeface="Arial" charset="0"/>
            </a:endParaRPr>
          </a:p>
        </p:txBody>
      </p:sp>
      <p:cxnSp>
        <p:nvCxnSpPr>
          <p:cNvPr id="27" name="Straight Arrow Connector 26"/>
          <p:cNvCxnSpPr>
            <a:endCxn id="22" idx="6"/>
          </p:cNvCxnSpPr>
          <p:nvPr/>
        </p:nvCxnSpPr>
        <p:spPr>
          <a:xfrm flipH="1">
            <a:off x="7886700" y="1577975"/>
            <a:ext cx="204788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2006600" y="3743325"/>
            <a:ext cx="858838" cy="5048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200" dirty="0"/>
              <a:t>Security:</a:t>
            </a:r>
          </a:p>
          <a:p>
            <a:pPr algn="ctr">
              <a:defRPr/>
            </a:pPr>
            <a:r>
              <a:rPr lang="nb-NO" sz="1200" dirty="0"/>
              <a:t>1st pri.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006600" y="4270375"/>
            <a:ext cx="858838" cy="503238"/>
          </a:xfrm>
          <a:prstGeom prst="roundRect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200" dirty="0"/>
              <a:t>Security:</a:t>
            </a:r>
          </a:p>
          <a:p>
            <a:pPr algn="ctr">
              <a:defRPr/>
            </a:pPr>
            <a:r>
              <a:rPr lang="nb-NO" sz="1200" dirty="0"/>
              <a:t>2st pri.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920038" y="3743325"/>
            <a:ext cx="857250" cy="5048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200" dirty="0"/>
              <a:t>Security:</a:t>
            </a:r>
          </a:p>
          <a:p>
            <a:pPr algn="ctr">
              <a:defRPr/>
            </a:pPr>
            <a:r>
              <a:rPr lang="nb-NO" sz="1200" dirty="0"/>
              <a:t>1st pri.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920038" y="4260850"/>
            <a:ext cx="857250" cy="504825"/>
          </a:xfrm>
          <a:prstGeom prst="roundRect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200" dirty="0"/>
              <a:t>Security:</a:t>
            </a:r>
          </a:p>
          <a:p>
            <a:pPr algn="ctr">
              <a:defRPr/>
            </a:pPr>
            <a:r>
              <a:rPr lang="nb-NO" sz="1200" dirty="0"/>
              <a:t>2st pri.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026025" y="3743325"/>
            <a:ext cx="857250" cy="5048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200" dirty="0"/>
              <a:t>Security:</a:t>
            </a:r>
          </a:p>
          <a:p>
            <a:pPr algn="ctr">
              <a:defRPr/>
            </a:pPr>
            <a:r>
              <a:rPr lang="nb-NO" sz="1200" dirty="0"/>
              <a:t>1st pri.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026025" y="4270375"/>
            <a:ext cx="857250" cy="503238"/>
          </a:xfrm>
          <a:prstGeom prst="roundRect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200" dirty="0"/>
              <a:t>Security:</a:t>
            </a:r>
          </a:p>
          <a:p>
            <a:pPr algn="ctr">
              <a:defRPr/>
            </a:pPr>
            <a:r>
              <a:rPr lang="nb-NO" sz="1200" dirty="0"/>
              <a:t>2st pri.</a:t>
            </a:r>
          </a:p>
        </p:txBody>
      </p:sp>
      <p:sp>
        <p:nvSpPr>
          <p:cNvPr id="52" name="Oval 51"/>
          <p:cNvSpPr/>
          <p:nvPr/>
        </p:nvSpPr>
        <p:spPr>
          <a:xfrm>
            <a:off x="3570288" y="3743325"/>
            <a:ext cx="1247775" cy="10810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Bank Facility USD 130m</a:t>
            </a:r>
          </a:p>
        </p:txBody>
      </p:sp>
      <p:sp>
        <p:nvSpPr>
          <p:cNvPr id="53" name="Oval 52"/>
          <p:cNvSpPr/>
          <p:nvPr/>
        </p:nvSpPr>
        <p:spPr>
          <a:xfrm>
            <a:off x="6446838" y="3743325"/>
            <a:ext cx="1247775" cy="10810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Bank Facility USD 200m</a:t>
            </a:r>
          </a:p>
        </p:txBody>
      </p:sp>
      <p:cxnSp>
        <p:nvCxnSpPr>
          <p:cNvPr id="84" name="Elbow Connector 83"/>
          <p:cNvCxnSpPr>
            <a:stCxn id="25" idx="2"/>
            <a:endCxn id="51" idx="0"/>
          </p:cNvCxnSpPr>
          <p:nvPr/>
        </p:nvCxnSpPr>
        <p:spPr>
          <a:xfrm rot="5400000">
            <a:off x="2952751" y="825500"/>
            <a:ext cx="685800" cy="305117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25" idx="2"/>
            <a:endCxn id="63" idx="0"/>
          </p:cNvCxnSpPr>
          <p:nvPr/>
        </p:nvCxnSpPr>
        <p:spPr>
          <a:xfrm rot="16200000" flipH="1">
            <a:off x="5924550" y="904876"/>
            <a:ext cx="681037" cy="288766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408613" y="3373438"/>
            <a:ext cx="0" cy="36195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2420938" y="3344863"/>
            <a:ext cx="0" cy="36195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8329613" y="3352800"/>
            <a:ext cx="0" cy="36195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5" name="Shape 104"/>
          <p:cNvCxnSpPr>
            <a:stCxn id="43" idx="1"/>
          </p:cNvCxnSpPr>
          <p:nvPr/>
        </p:nvCxnSpPr>
        <p:spPr>
          <a:xfrm rot="10800000" flipV="1">
            <a:off x="4933950" y="3995738"/>
            <a:ext cx="92075" cy="1154112"/>
          </a:xfrm>
          <a:prstGeom prst="bentConnector2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hape 106"/>
          <p:cNvCxnSpPr>
            <a:stCxn id="28" idx="1"/>
          </p:cNvCxnSpPr>
          <p:nvPr/>
        </p:nvCxnSpPr>
        <p:spPr>
          <a:xfrm rot="10800000" flipV="1">
            <a:off x="1897063" y="3995738"/>
            <a:ext cx="109537" cy="1163637"/>
          </a:xfrm>
          <a:prstGeom prst="bentConnector2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hape 108"/>
          <p:cNvCxnSpPr>
            <a:stCxn id="35" idx="1"/>
          </p:cNvCxnSpPr>
          <p:nvPr/>
        </p:nvCxnSpPr>
        <p:spPr>
          <a:xfrm rot="10800000" flipV="1">
            <a:off x="7815263" y="3995738"/>
            <a:ext cx="104775" cy="1171575"/>
          </a:xfrm>
          <a:prstGeom prst="bentConnector2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V="1">
            <a:off x="1179513" y="4862513"/>
            <a:ext cx="0" cy="354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V="1">
            <a:off x="4241800" y="4827588"/>
            <a:ext cx="0" cy="354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V="1">
            <a:off x="7113588" y="4819650"/>
            <a:ext cx="0" cy="354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V="1">
            <a:off x="1187450" y="3360738"/>
            <a:ext cx="0" cy="354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4214813" y="3378200"/>
            <a:ext cx="0" cy="354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V="1">
            <a:off x="7070725" y="3360738"/>
            <a:ext cx="0" cy="354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hape 128"/>
          <p:cNvCxnSpPr>
            <a:endCxn id="28" idx="3"/>
          </p:cNvCxnSpPr>
          <p:nvPr/>
        </p:nvCxnSpPr>
        <p:spPr>
          <a:xfrm rot="5400000">
            <a:off x="2178051" y="2689225"/>
            <a:ext cx="1993900" cy="619125"/>
          </a:xfrm>
          <a:prstGeom prst="bentConnector2">
            <a:avLst/>
          </a:prstGeom>
          <a:ln>
            <a:prstDash val="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2" name="Elbow Connector 131"/>
          <p:cNvCxnSpPr>
            <a:stCxn id="51" idx="3"/>
            <a:endCxn id="29" idx="3"/>
          </p:cNvCxnSpPr>
          <p:nvPr/>
        </p:nvCxnSpPr>
        <p:spPr>
          <a:xfrm>
            <a:off x="2498725" y="3017838"/>
            <a:ext cx="366713" cy="1504950"/>
          </a:xfrm>
          <a:prstGeom prst="bentConnector3">
            <a:avLst>
              <a:gd name="adj1" fmla="val 162399"/>
            </a:avLst>
          </a:prstGeom>
          <a:ln>
            <a:prstDash val="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4" name="Elbow Connector 133"/>
          <p:cNvCxnSpPr>
            <a:stCxn id="56" idx="3"/>
            <a:endCxn id="44" idx="3"/>
          </p:cNvCxnSpPr>
          <p:nvPr/>
        </p:nvCxnSpPr>
        <p:spPr>
          <a:xfrm>
            <a:off x="5540375" y="3014663"/>
            <a:ext cx="342900" cy="1508125"/>
          </a:xfrm>
          <a:prstGeom prst="bentConnector3">
            <a:avLst>
              <a:gd name="adj1" fmla="val 217012"/>
            </a:avLst>
          </a:prstGeom>
          <a:ln>
            <a:prstDash val="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6" name="Shape 135"/>
          <p:cNvCxnSpPr>
            <a:endCxn id="43" idx="3"/>
          </p:cNvCxnSpPr>
          <p:nvPr/>
        </p:nvCxnSpPr>
        <p:spPr>
          <a:xfrm rot="5400000">
            <a:off x="4980781" y="2912269"/>
            <a:ext cx="1985963" cy="180975"/>
          </a:xfrm>
          <a:prstGeom prst="bentConnector2">
            <a:avLst/>
          </a:prstGeom>
          <a:ln>
            <a:prstDash val="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0" name="Elbow Connector 139"/>
          <p:cNvCxnSpPr>
            <a:endCxn id="35" idx="3"/>
          </p:cNvCxnSpPr>
          <p:nvPr/>
        </p:nvCxnSpPr>
        <p:spPr>
          <a:xfrm>
            <a:off x="6176963" y="2190750"/>
            <a:ext cx="2600325" cy="1804988"/>
          </a:xfrm>
          <a:prstGeom prst="bentConnector3">
            <a:avLst>
              <a:gd name="adj1" fmla="val 106466"/>
            </a:avLst>
          </a:prstGeom>
          <a:ln>
            <a:prstDash val="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167438" y="2019300"/>
            <a:ext cx="0" cy="171450"/>
          </a:xfrm>
          <a:prstGeom prst="line">
            <a:avLst/>
          </a:prstGeom>
          <a:ln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63" idx="3"/>
            <a:endCxn id="36" idx="3"/>
          </p:cNvCxnSpPr>
          <p:nvPr/>
        </p:nvCxnSpPr>
        <p:spPr>
          <a:xfrm>
            <a:off x="8435975" y="3011488"/>
            <a:ext cx="341313" cy="1501775"/>
          </a:xfrm>
          <a:prstGeom prst="bentConnector3">
            <a:avLst>
              <a:gd name="adj1" fmla="val 187172"/>
            </a:avLst>
          </a:prstGeom>
          <a:ln>
            <a:prstDash val="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1" name="Rectangle 16"/>
          <p:cNvSpPr>
            <a:spLocks noChangeArrowheads="1"/>
          </p:cNvSpPr>
          <p:nvPr/>
        </p:nvSpPr>
        <p:spPr bwMode="auto">
          <a:xfrm>
            <a:off x="1042988" y="2693988"/>
            <a:ext cx="1455737" cy="646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4000" tIns="36000" rIns="54000" bIns="36000" anchor="ctr" anchorCtr="1"/>
          <a:lstStyle/>
          <a:p>
            <a:pPr algn="ctr">
              <a:defRPr/>
            </a:pPr>
            <a:endParaRPr lang="en-GB" dirty="0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Garamond" pitchFamily="18" charset="0"/>
                <a:cs typeface="Arial" charset="0"/>
              </a:rPr>
              <a:t>Unit 1 Owner</a:t>
            </a:r>
            <a:endParaRPr lang="en-GB" sz="1400" b="1" dirty="0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>
              <a:defRPr/>
            </a:pPr>
            <a:endParaRPr lang="en-GB" dirty="0">
              <a:solidFill>
                <a:schemeClr val="bg1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4084638" y="2690813"/>
            <a:ext cx="1455737" cy="6461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54000" tIns="36000" rIns="54000" bIns="36000" anchor="ctr" anchorCtr="1"/>
          <a:lstStyle/>
          <a:p>
            <a:pPr algn="ctr">
              <a:defRPr/>
            </a:pPr>
            <a:endParaRPr lang="en-GB" dirty="0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Garamond" pitchFamily="18" charset="0"/>
                <a:cs typeface="Arial" charset="0"/>
              </a:rPr>
              <a:t>Unit 2 Owner</a:t>
            </a:r>
            <a:endParaRPr lang="en-GB" sz="1400" b="1" dirty="0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>
              <a:defRPr/>
            </a:pPr>
            <a:endParaRPr lang="en-GB" dirty="0">
              <a:solidFill>
                <a:schemeClr val="bg1"/>
              </a:solidFill>
              <a:latin typeface="Garamond" pitchFamily="18" charset="0"/>
              <a:cs typeface="Arial" charset="0"/>
            </a:endParaRPr>
          </a:p>
        </p:txBody>
      </p:sp>
      <p:cxnSp>
        <p:nvCxnSpPr>
          <p:cNvPr id="61" name="Elbow Connector 60"/>
          <p:cNvCxnSpPr>
            <a:stCxn id="25" idx="2"/>
            <a:endCxn id="56" idx="0"/>
          </p:cNvCxnSpPr>
          <p:nvPr/>
        </p:nvCxnSpPr>
        <p:spPr>
          <a:xfrm rot="5400000">
            <a:off x="4475956" y="2345532"/>
            <a:ext cx="682625" cy="793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16"/>
          <p:cNvSpPr>
            <a:spLocks noChangeArrowheads="1"/>
          </p:cNvSpPr>
          <p:nvPr/>
        </p:nvSpPr>
        <p:spPr bwMode="auto">
          <a:xfrm>
            <a:off x="6980238" y="2689225"/>
            <a:ext cx="1455737" cy="6445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54000" tIns="36000" rIns="54000" bIns="36000" anchor="ctr" anchorCtr="1"/>
          <a:lstStyle/>
          <a:p>
            <a:pPr algn="ctr">
              <a:defRPr/>
            </a:pPr>
            <a:endParaRPr lang="en-GB" dirty="0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Garamond" pitchFamily="18" charset="0"/>
                <a:cs typeface="Arial" charset="0"/>
              </a:rPr>
              <a:t>Unit 3 Owner</a:t>
            </a:r>
            <a:endParaRPr lang="en-GB" sz="1400" b="1" dirty="0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>
              <a:defRPr/>
            </a:pPr>
            <a:endParaRPr lang="en-GB" dirty="0">
              <a:solidFill>
                <a:schemeClr val="bg1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78" name="Rectangle 16"/>
          <p:cNvSpPr>
            <a:spLocks noChangeArrowheads="1"/>
          </p:cNvSpPr>
          <p:nvPr/>
        </p:nvSpPr>
        <p:spPr bwMode="auto">
          <a:xfrm>
            <a:off x="8078788" y="1271588"/>
            <a:ext cx="1455737" cy="644525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4000" tIns="36000" rIns="54000" bIns="36000" anchor="ctr" anchorCtr="1"/>
          <a:lstStyle/>
          <a:p>
            <a:pPr algn="ctr">
              <a:defRPr/>
            </a:pPr>
            <a:endParaRPr lang="en-GB" dirty="0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Garamond" pitchFamily="18" charset="0"/>
                <a:cs typeface="Arial" charset="0"/>
              </a:rPr>
              <a:t>Bondholders</a:t>
            </a:r>
          </a:p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Garamond" pitchFamily="18" charset="0"/>
                <a:cs typeface="Arial" charset="0"/>
              </a:rPr>
              <a:t>Loan Trustee</a:t>
            </a:r>
          </a:p>
          <a:p>
            <a:pPr algn="ctr">
              <a:defRPr/>
            </a:pPr>
            <a:endParaRPr lang="en-GB" dirty="0">
              <a:solidFill>
                <a:schemeClr val="bg1"/>
              </a:solidFill>
              <a:latin typeface="Garamond" pitchFamily="18" charset="0"/>
              <a:cs typeface="Arial" charset="0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V="1">
            <a:off x="2444750" y="4986338"/>
            <a:ext cx="6797675" cy="17462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29" idx="2"/>
          </p:cNvCxnSpPr>
          <p:nvPr/>
        </p:nvCxnSpPr>
        <p:spPr>
          <a:xfrm flipH="1">
            <a:off x="2424113" y="4773613"/>
            <a:ext cx="12700" cy="220662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V="1">
            <a:off x="9229725" y="1931988"/>
            <a:ext cx="0" cy="306228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44" idx="2"/>
          </p:cNvCxnSpPr>
          <p:nvPr/>
        </p:nvCxnSpPr>
        <p:spPr>
          <a:xfrm>
            <a:off x="5454650" y="4773613"/>
            <a:ext cx="6350" cy="230187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36" idx="2"/>
          </p:cNvCxnSpPr>
          <p:nvPr/>
        </p:nvCxnSpPr>
        <p:spPr>
          <a:xfrm>
            <a:off x="8348663" y="4765675"/>
            <a:ext cx="1587" cy="2286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7" name="Rectangle 16"/>
          <p:cNvSpPr>
            <a:spLocks noChangeArrowheads="1"/>
          </p:cNvSpPr>
          <p:nvPr/>
        </p:nvSpPr>
        <p:spPr bwMode="auto">
          <a:xfrm>
            <a:off x="1047750" y="5245100"/>
            <a:ext cx="1457325" cy="646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36000" rIns="54000" bIns="36000" anchor="ctr" anchorCtr="1"/>
          <a:lstStyle/>
          <a:p>
            <a:pPr algn="ctr">
              <a:defRPr/>
            </a:pPr>
            <a:endParaRPr lang="en-GB" dirty="0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Garamond" pitchFamily="18" charset="0"/>
                <a:cs typeface="Arial" charset="0"/>
              </a:rPr>
              <a:t>Syndicate 1</a:t>
            </a:r>
            <a:endParaRPr lang="en-GB" sz="1400" b="1" dirty="0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>
              <a:defRPr/>
            </a:pPr>
            <a:endParaRPr lang="en-GB" dirty="0">
              <a:solidFill>
                <a:schemeClr val="bg1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41" name="Rectangle 16"/>
          <p:cNvSpPr>
            <a:spLocks noChangeArrowheads="1"/>
          </p:cNvSpPr>
          <p:nvPr/>
        </p:nvSpPr>
        <p:spPr bwMode="auto">
          <a:xfrm>
            <a:off x="4081463" y="5199063"/>
            <a:ext cx="1457325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36000" rIns="54000" bIns="36000" anchor="ctr" anchorCtr="1"/>
          <a:lstStyle/>
          <a:p>
            <a:pPr algn="ctr">
              <a:defRPr/>
            </a:pPr>
            <a:endParaRPr lang="en-GB" dirty="0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Garamond" pitchFamily="18" charset="0"/>
                <a:cs typeface="Arial" charset="0"/>
              </a:rPr>
              <a:t>Syndicate 2</a:t>
            </a:r>
            <a:endParaRPr lang="en-GB" sz="1400" b="1" dirty="0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>
              <a:defRPr/>
            </a:pPr>
            <a:endParaRPr lang="en-GB" dirty="0">
              <a:solidFill>
                <a:schemeClr val="bg1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42" name="Rectangle 16"/>
          <p:cNvSpPr>
            <a:spLocks noChangeArrowheads="1"/>
          </p:cNvSpPr>
          <p:nvPr/>
        </p:nvSpPr>
        <p:spPr bwMode="auto">
          <a:xfrm>
            <a:off x="6980238" y="5199063"/>
            <a:ext cx="1455737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36000" rIns="54000" bIns="36000" anchor="ctr" anchorCtr="1"/>
          <a:lstStyle/>
          <a:p>
            <a:pPr algn="ctr">
              <a:defRPr/>
            </a:pPr>
            <a:endParaRPr lang="en-GB" dirty="0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Garamond" pitchFamily="18" charset="0"/>
                <a:cs typeface="Arial" charset="0"/>
              </a:rPr>
              <a:t>Syndicate 3</a:t>
            </a:r>
            <a:endParaRPr lang="en-GB" sz="1400" b="1" dirty="0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>
              <a:defRPr/>
            </a:pPr>
            <a:endParaRPr lang="en-GB" dirty="0">
              <a:solidFill>
                <a:schemeClr val="bg1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4627" name="Title 3"/>
          <p:cNvSpPr txBox="1">
            <a:spLocks noGrp="1"/>
          </p:cNvSpPr>
          <p:nvPr>
            <p:ph type="title"/>
          </p:nvPr>
        </p:nvSpPr>
        <p:spPr bwMode="auto">
          <a:xfrm>
            <a:off x="631825" y="387350"/>
            <a:ext cx="8778875" cy="758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Senior Secured Corporate Bond</a:t>
            </a:r>
          </a:p>
        </p:txBody>
      </p:sp>
      <p:pic>
        <p:nvPicPr>
          <p:cNvPr id="24628" name="Picture 6" descr="http://www.offshorelogistics.no/clients/files/logo_float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7775" y="1230313"/>
            <a:ext cx="220821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9" name="Picture 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8400" y="2713038"/>
            <a:ext cx="125253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30" name="Picture 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2725738"/>
            <a:ext cx="12192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31" name="Picture 5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1063" y="2725738"/>
            <a:ext cx="10414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32" name="TextBox 61"/>
          <p:cNvSpPr txBox="1">
            <a:spLocks noChangeArrowheads="1"/>
          </p:cNvSpPr>
          <p:nvPr/>
        </p:nvSpPr>
        <p:spPr bwMode="auto">
          <a:xfrm>
            <a:off x="1092200" y="2463800"/>
            <a:ext cx="1379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b="1"/>
              <a:t>Floatel Superior</a:t>
            </a:r>
          </a:p>
        </p:txBody>
      </p:sp>
      <p:sp>
        <p:nvSpPr>
          <p:cNvPr id="24633" name="TextBox 63"/>
          <p:cNvSpPr txBox="1">
            <a:spLocks noChangeArrowheads="1"/>
          </p:cNvSpPr>
          <p:nvPr/>
        </p:nvSpPr>
        <p:spPr bwMode="auto">
          <a:xfrm>
            <a:off x="4140200" y="2463800"/>
            <a:ext cx="1379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b="1"/>
              <a:t>Floatel Reliance</a:t>
            </a:r>
          </a:p>
        </p:txBody>
      </p:sp>
      <p:sp>
        <p:nvSpPr>
          <p:cNvPr id="24634" name="TextBox 64"/>
          <p:cNvSpPr txBox="1">
            <a:spLocks noChangeArrowheads="1"/>
          </p:cNvSpPr>
          <p:nvPr/>
        </p:nvSpPr>
        <p:spPr bwMode="auto">
          <a:xfrm>
            <a:off x="7010400" y="2455863"/>
            <a:ext cx="1379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b="1"/>
              <a:t>Floatel Victory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 empty presentation">
  <a:themeElements>
    <a:clrScheme name="WR colours">
      <a:dk1>
        <a:sysClr val="windowText" lastClr="000000"/>
      </a:dk1>
      <a:lt1>
        <a:sysClr val="window" lastClr="FFFFFF"/>
      </a:lt1>
      <a:dk2>
        <a:srgbClr val="1D93D2"/>
      </a:dk2>
      <a:lt2>
        <a:srgbClr val="F4ECD3"/>
      </a:lt2>
      <a:accent1>
        <a:srgbClr val="1D93D2"/>
      </a:accent1>
      <a:accent2>
        <a:srgbClr val="B4DCF6"/>
      </a:accent2>
      <a:accent3>
        <a:srgbClr val="B1A57E"/>
      </a:accent3>
      <a:accent4>
        <a:srgbClr val="784062"/>
      </a:accent4>
      <a:accent5>
        <a:srgbClr val="F4ECD3"/>
      </a:accent5>
      <a:accent6>
        <a:srgbClr val="A5A5A5"/>
      </a:accent6>
      <a:hlink>
        <a:srgbClr val="1D93D2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lIns="54000" tIns="36000" rIns="54000" bIns="36000" anchor="ctr" anchorCtr="1"/>
      <a:lstStyle>
        <a:defPPr algn="ctr">
          <a:spcBef>
            <a:spcPct val="0"/>
          </a:spcBef>
          <a:buClrTx/>
          <a:buFontTx/>
          <a:buNone/>
          <a:defRPr sz="1800" i="0" dirty="0" smtClean="0">
            <a:solidFill>
              <a:schemeClr val="bg1"/>
            </a:solidFill>
            <a:latin typeface="Garamond" pitchFamily="18" charset="0"/>
            <a:cs typeface="Arial" charset="0"/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2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 empty presentation</Template>
  <TotalTime>4059</TotalTime>
  <Words>1297</Words>
  <Application>Microsoft Office PowerPoint</Application>
  <PresentationFormat>A4 Paper (210x297 mm)</PresentationFormat>
  <Paragraphs>1013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WR empty presentation</vt:lpstr>
      <vt:lpstr>Norske obligasjonslån – mulighetenes marked  </vt:lpstr>
      <vt:lpstr>Introduction</vt:lpstr>
      <vt:lpstr>2012 – the year of the (Norwegian) bond loan</vt:lpstr>
      <vt:lpstr>Norwegian high-yield bonds– legal framework</vt:lpstr>
      <vt:lpstr>US high-yield bonds – key points</vt:lpstr>
      <vt:lpstr>Norwegian and US high yield bonds</vt:lpstr>
      <vt:lpstr>Norwegian high yield bonds – level of diligence</vt:lpstr>
      <vt:lpstr>Norwegian High Yield</vt:lpstr>
      <vt:lpstr>Senior Secured Corporate Bond</vt:lpstr>
      <vt:lpstr>Senior Secured Project Bond</vt:lpstr>
      <vt:lpstr>Process and documentation requirements</vt:lpstr>
      <vt:lpstr>Main differences from bank financing </vt:lpstr>
      <vt:lpstr>Characteristics and essential principles</vt:lpstr>
      <vt:lpstr>Characteristics and essential principles cont.</vt:lpstr>
      <vt:lpstr>Characteristics and essential principles cont.</vt:lpstr>
      <vt:lpstr>Characteristics and essential principles cont.</vt:lpstr>
      <vt:lpstr>Characteristics and essential principles cont.</vt:lpstr>
      <vt:lpstr>Characteristics and essential principles cont.</vt:lpstr>
      <vt:lpstr>Success factors</vt:lpstr>
      <vt:lpstr>Contact details</vt:lpstr>
    </vt:vector>
  </TitlesOfParts>
  <Company>Wikborg, Rein &amp; 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Wikborg, Rein &amp; Co</dc:creator>
  <cp:lastModifiedBy>Wikborg, Rein &amp; Co</cp:lastModifiedBy>
  <cp:revision>203</cp:revision>
  <dcterms:created xsi:type="dcterms:W3CDTF">2012-10-31T11:51:21Z</dcterms:created>
  <dcterms:modified xsi:type="dcterms:W3CDTF">2013-02-13T10:09:01Z</dcterms:modified>
</cp:coreProperties>
</file>