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48" r:id="rId2"/>
  </p:sldMasterIdLst>
  <p:notesMasterIdLst>
    <p:notesMasterId r:id="rId21"/>
  </p:notesMasterIdLst>
  <p:handoutMasterIdLst>
    <p:handoutMasterId r:id="rId22"/>
  </p:handoutMasterIdLst>
  <p:sldIdLst>
    <p:sldId id="323" r:id="rId3"/>
    <p:sldId id="326" r:id="rId4"/>
    <p:sldId id="345" r:id="rId5"/>
    <p:sldId id="346" r:id="rId6"/>
    <p:sldId id="338" r:id="rId7"/>
    <p:sldId id="342" r:id="rId8"/>
    <p:sldId id="337" r:id="rId9"/>
    <p:sldId id="339" r:id="rId10"/>
    <p:sldId id="340" r:id="rId11"/>
    <p:sldId id="334" r:id="rId12"/>
    <p:sldId id="344" r:id="rId13"/>
    <p:sldId id="343" r:id="rId14"/>
    <p:sldId id="330" r:id="rId15"/>
    <p:sldId id="349" r:id="rId16"/>
    <p:sldId id="348" r:id="rId17"/>
    <p:sldId id="333" r:id="rId18"/>
    <p:sldId id="350" r:id="rId19"/>
    <p:sldId id="347" r:id="rId20"/>
  </p:sldIdLst>
  <p:sldSz cx="9906000" cy="6858000" type="A4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847"/>
    <a:srgbClr val="ABE9FF"/>
    <a:srgbClr val="A7E8FF"/>
    <a:srgbClr val="009DE0"/>
    <a:srgbClr val="EAEAE5"/>
    <a:srgbClr val="F0F0EC"/>
    <a:srgbClr val="00A3CC"/>
    <a:srgbClr val="E2E2DA"/>
    <a:srgbClr val="F3F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021" autoAdjust="0"/>
  </p:normalViewPr>
  <p:slideViewPr>
    <p:cSldViewPr>
      <p:cViewPr varScale="1">
        <p:scale>
          <a:sx n="125" d="100"/>
          <a:sy n="125" d="100"/>
        </p:scale>
        <p:origin x="912" y="9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804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45" y="1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23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45" y="9429323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AAD3C383-D5DA-44C0-9A69-6A80355E48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763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45" y="1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7527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9946" y="4715482"/>
            <a:ext cx="4817785" cy="446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23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45" y="9429323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7DA19D4A-42CE-48AE-A809-81753B6413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4827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Welcome</a:t>
            </a:r>
            <a:endParaRPr lang="nb-NO" dirty="0" smtClean="0"/>
          </a:p>
          <a:p>
            <a:r>
              <a:rPr lang="nb-NO" dirty="0" err="1" smtClean="0"/>
              <a:t>Practical</a:t>
            </a:r>
            <a:r>
              <a:rPr lang="nb-NO" dirty="0" smtClean="0"/>
              <a:t> </a:t>
            </a:r>
            <a:r>
              <a:rPr lang="nb-NO" dirty="0" err="1" smtClean="0"/>
              <a:t>information</a:t>
            </a:r>
            <a:r>
              <a:rPr lang="nb-NO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A19D4A-42CE-48AE-A809-81753B64131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1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A19D4A-42CE-48AE-A809-81753B64131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21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A19D4A-42CE-48AE-A809-81753B64131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0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A19D4A-42CE-48AE-A809-81753B64131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54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A19D4A-42CE-48AE-A809-81753B64131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77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A19D4A-42CE-48AE-A809-81753B64131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25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000" y="4221088"/>
            <a:ext cx="8013456" cy="64807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buFont typeface="Arial" pitchFamily="34" charset="0"/>
              <a:buNone/>
              <a:defRPr sz="280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62000" y="5373216"/>
            <a:ext cx="7992888" cy="5040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 baseline="0">
                <a:latin typeface="+mn-lt"/>
              </a:defRPr>
            </a:lvl1pPr>
          </a:lstStyle>
          <a:p>
            <a:pPr lvl="0"/>
            <a:r>
              <a:rPr lang="en-GB" dirty="0" smtClean="0"/>
              <a:t>Click to add details (location, date, etc.)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62000" y="4869160"/>
            <a:ext cx="7992888" cy="5040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 lvl="0"/>
            <a:r>
              <a:rPr lang="en-GB" dirty="0" smtClean="0"/>
              <a:t>Click to add presenter name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34988" indent="-169863">
              <a:buSzPct val="100000"/>
              <a:buFont typeface="Arial" pitchFamily="34" charset="0"/>
              <a:buChar char="-"/>
              <a:defRPr/>
            </a:lvl2pPr>
            <a:lvl3pPr marL="801688" indent="-168275">
              <a:buFont typeface="Arial" pitchFamily="34" charset="0"/>
              <a:buChar char="•"/>
              <a:defRPr/>
            </a:lvl3pPr>
            <a:lvl4pPr marL="1082675" indent="-182563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08588" y="1412875"/>
            <a:ext cx="3921125" cy="2171700"/>
          </a:xfrm>
        </p:spPr>
        <p:txBody>
          <a:bodyPr/>
          <a:lstStyle>
            <a:lvl1pPr>
              <a:defRPr sz="2000"/>
            </a:lvl1pPr>
            <a:lvl2pPr marL="633413" indent="-268288">
              <a:defRPr lang="en-US" sz="1800" dirty="0" smtClean="0">
                <a:solidFill>
                  <a:schemeClr val="tx1"/>
                </a:solidFill>
                <a:latin typeface="+mn-lt"/>
              </a:defRPr>
            </a:lvl2pPr>
            <a:lvl3pPr marL="900113" indent="-266700">
              <a:defRPr lang="en-US" sz="1600" dirty="0" smtClean="0">
                <a:solidFill>
                  <a:schemeClr val="tx1"/>
                </a:solidFill>
                <a:latin typeface="+mn-lt"/>
              </a:defRPr>
            </a:lvl3pPr>
            <a:lvl4pPr marL="1168400" indent="-268288"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534988" lvl="1" indent="-169863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100000"/>
              <a:buFont typeface="Arial" pitchFamily="34" charset="0"/>
              <a:buChar char="-"/>
            </a:pPr>
            <a:r>
              <a:rPr lang="en-US" dirty="0" smtClean="0"/>
              <a:t>Second level</a:t>
            </a:r>
          </a:p>
          <a:p>
            <a:pPr marL="801688" lvl="2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80000"/>
              <a:buFont typeface="Arial" pitchFamily="34" charset="0"/>
              <a:buChar char="•"/>
            </a:pPr>
            <a:r>
              <a:rPr lang="en-US" dirty="0" smtClean="0"/>
              <a:t>Third level</a:t>
            </a:r>
          </a:p>
          <a:p>
            <a:pPr marL="1082675" lvl="3" indent="-182563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80000"/>
              <a:buFont typeface="Arial" pitchFamily="34" charset="0"/>
              <a:buChar char="•"/>
            </a:pPr>
            <a:r>
              <a:rPr lang="en-US" dirty="0" smtClean="0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208588" y="3736975"/>
            <a:ext cx="3921125" cy="2173288"/>
          </a:xfrm>
        </p:spPr>
        <p:txBody>
          <a:bodyPr/>
          <a:lstStyle>
            <a:lvl1pPr>
              <a:defRPr sz="2000"/>
            </a:lvl1pPr>
            <a:lvl2pPr marL="633413" indent="-268288">
              <a:defRPr lang="en-US" sz="1800" dirty="0" smtClean="0">
                <a:solidFill>
                  <a:schemeClr val="tx1"/>
                </a:solidFill>
                <a:latin typeface="+mn-lt"/>
              </a:defRPr>
            </a:lvl2pPr>
            <a:lvl3pPr marL="900113" indent="-266700">
              <a:defRPr lang="en-US" sz="1600" dirty="0" smtClean="0">
                <a:solidFill>
                  <a:schemeClr val="tx1"/>
                </a:solidFill>
                <a:latin typeface="+mn-lt"/>
              </a:defRPr>
            </a:lvl3pPr>
            <a:lvl4pPr marL="1168400" indent="-268288"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534988" lvl="1" indent="-169863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100000"/>
              <a:buFont typeface="Arial" pitchFamily="34" charset="0"/>
              <a:buChar char="-"/>
            </a:pPr>
            <a:r>
              <a:rPr lang="en-US" dirty="0" smtClean="0"/>
              <a:t>Second level</a:t>
            </a:r>
          </a:p>
          <a:p>
            <a:pPr marL="801688" lvl="2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80000"/>
              <a:buFont typeface="Arial" pitchFamily="34" charset="0"/>
              <a:buChar char="•"/>
            </a:pPr>
            <a:r>
              <a:rPr lang="en-US" dirty="0" smtClean="0"/>
              <a:t>Third level</a:t>
            </a:r>
          </a:p>
          <a:p>
            <a:pPr marL="1082675" lvl="3" indent="-182563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80000"/>
              <a:buFont typeface="Arial" pitchFamily="34" charset="0"/>
              <a:buChar char="•"/>
            </a:pPr>
            <a:r>
              <a:rPr lang="en-US" dirty="0" smtClean="0"/>
              <a:t>Fourth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36651" y="332656"/>
            <a:ext cx="7488758" cy="79208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36651" y="1412875"/>
            <a:ext cx="3888358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2pPr marL="633413" indent="-268288">
              <a:defRPr lang="en-US" sz="1800" dirty="0" smtClean="0">
                <a:solidFill>
                  <a:schemeClr val="tx1"/>
                </a:solidFill>
                <a:latin typeface="+mn-lt"/>
              </a:defRPr>
            </a:lvl2pPr>
            <a:lvl3pPr marL="801688" indent="-168275">
              <a:defRPr lang="en-US" sz="1600" dirty="0" smtClean="0">
                <a:solidFill>
                  <a:schemeClr val="tx1"/>
                </a:solidFill>
                <a:latin typeface="+mn-lt"/>
              </a:defRPr>
            </a:lvl3pPr>
            <a:lvl4pPr marL="1185862" indent="-285750">
              <a:defRPr lang="en-US" sz="1400" dirty="0" smtClean="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marL="534988" lvl="1" indent="-169863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100000"/>
              <a:buFont typeface="Arial" pitchFamily="34" charset="0"/>
              <a:buChar char="-"/>
            </a:pPr>
            <a:r>
              <a:rPr lang="en-US" dirty="0" smtClean="0"/>
              <a:t>Second level</a:t>
            </a:r>
          </a:p>
          <a:p>
            <a:pPr marL="801688" lvl="2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80000"/>
              <a:buFont typeface="Arial" pitchFamily="34" charset="0"/>
              <a:buChar char="•"/>
            </a:pPr>
            <a:r>
              <a:rPr lang="en-US" dirty="0" smtClean="0"/>
              <a:t>Third level</a:t>
            </a:r>
          </a:p>
          <a:p>
            <a:pPr marL="1082675" lvl="3" indent="-182563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80000"/>
              <a:buFont typeface="Arial" pitchFamily="34" charset="0"/>
              <a:buChar char="•"/>
            </a:pPr>
            <a:r>
              <a:rPr lang="en-US" dirty="0" smtClean="0"/>
              <a:t>Fourth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536" y="4221088"/>
            <a:ext cx="8278352" cy="64807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buFont typeface="Arial" pitchFamily="34" charset="0"/>
              <a:buNone/>
              <a:defRPr sz="2800">
                <a:latin typeface="Myriad Pro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76536" y="5373216"/>
            <a:ext cx="8278352" cy="5040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400" baseline="0">
                <a:latin typeface="Myriad Pro"/>
              </a:defRPr>
            </a:lvl1pPr>
          </a:lstStyle>
          <a:p>
            <a:pPr lvl="0"/>
            <a:r>
              <a:rPr lang="en-GB" dirty="0" smtClean="0"/>
              <a:t>Click to add details (location, date, etc.)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76536" y="4869160"/>
            <a:ext cx="8278352" cy="5040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latin typeface="Myriad Pro"/>
              </a:defRPr>
            </a:lvl1pPr>
          </a:lstStyle>
          <a:p>
            <a:pPr lvl="0"/>
            <a:r>
              <a:rPr lang="en-GB" dirty="0" smtClean="0"/>
              <a:t>Click to add presenter name</a:t>
            </a:r>
            <a:endParaRPr lang="en-GB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776536" y="6279701"/>
            <a:ext cx="504000" cy="4320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1000" dirty="0" smtClean="0">
                <a:solidFill>
                  <a:schemeClr val="bg1"/>
                </a:solidFill>
                <a:latin typeface="Myriad Pro"/>
              </a:rPr>
              <a:t>Doc.no: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1000" dirty="0" smtClean="0">
                <a:solidFill>
                  <a:schemeClr val="bg1"/>
                </a:solidFill>
                <a:latin typeface="Myriad Pro"/>
              </a:rPr>
              <a:t>Rev.: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b-NO" sz="1000" dirty="0" smtClean="0">
                <a:solidFill>
                  <a:schemeClr val="bg1"/>
                </a:solidFill>
                <a:latin typeface="Myriad Pro"/>
              </a:rPr>
              <a:t>Date:</a:t>
            </a:r>
            <a:endParaRPr lang="en-US" sz="1000" dirty="0" smtClean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280536" y="6279701"/>
            <a:ext cx="4320000" cy="144000"/>
          </a:xfrm>
          <a:prstGeom prst="rect">
            <a:avLst/>
          </a:prstGeom>
        </p:spPr>
        <p:txBody>
          <a:bodyPr lIns="72000" tIns="0" rIns="72000" bIns="0"/>
          <a:lstStyle>
            <a:lvl1pPr>
              <a:defRPr lang="en-GB" sz="1000" baseline="0" dirty="0">
                <a:solidFill>
                  <a:schemeClr val="bg1"/>
                </a:solidFill>
                <a:latin typeface="Myriad Pro"/>
              </a:defRPr>
            </a:lvl1pPr>
          </a:lstStyle>
          <a:p>
            <a:pPr marL="0" lvl="0" indent="0">
              <a:buNone/>
            </a:pPr>
            <a:r>
              <a:rPr lang="en-GB" dirty="0" smtClean="0"/>
              <a:t>1402-ADM-DOC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1280536" y="6567701"/>
            <a:ext cx="4320000" cy="144000"/>
          </a:xfrm>
          <a:prstGeom prst="rect">
            <a:avLst/>
          </a:prstGeom>
        </p:spPr>
        <p:txBody>
          <a:bodyPr lIns="72000" tIns="0" rIns="72000" bIns="0"/>
          <a:lstStyle>
            <a:lvl1pPr>
              <a:defRPr lang="en-GB" sz="1000" baseline="0" dirty="0">
                <a:solidFill>
                  <a:schemeClr val="bg1"/>
                </a:solidFill>
                <a:latin typeface="Myriad Pro"/>
              </a:defRPr>
            </a:lvl1pPr>
          </a:lstStyle>
          <a:p>
            <a:pPr marL="0" lvl="0" indent="0">
              <a:buNone/>
            </a:pPr>
            <a:r>
              <a:rPr lang="en-GB" dirty="0" smtClean="0"/>
              <a:t>08.10.2015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1280536" y="6423701"/>
            <a:ext cx="4320000" cy="144000"/>
          </a:xfrm>
          <a:prstGeom prst="rect">
            <a:avLst/>
          </a:prstGeom>
        </p:spPr>
        <p:txBody>
          <a:bodyPr lIns="72000" tIns="0" rIns="72000" bIns="0"/>
          <a:lstStyle>
            <a:lvl1pPr>
              <a:defRPr lang="en-GB" sz="1000" baseline="0" dirty="0">
                <a:solidFill>
                  <a:schemeClr val="bg1"/>
                </a:solidFill>
                <a:latin typeface="Myriad Pro"/>
              </a:defRPr>
            </a:lvl1pPr>
          </a:lstStyle>
          <a:p>
            <a:pPr marL="0" lvl="0" indent="0">
              <a:buNone/>
            </a:pPr>
            <a:r>
              <a:rPr lang="en-GB" dirty="0" smtClean="0"/>
              <a:t>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6220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94336" y="116632"/>
            <a:ext cx="9515607" cy="5825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baseline="0"/>
            </a:lvl1pPr>
          </a:lstStyle>
          <a:p>
            <a:r>
              <a:rPr lang="en-US" dirty="0" smtClean="0"/>
              <a:t>Click to add title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7"/>
          </p:nvPr>
        </p:nvSpPr>
        <p:spPr>
          <a:xfrm>
            <a:off x="9360490" y="6412248"/>
            <a:ext cx="460659" cy="365125"/>
          </a:xfrm>
          <a:prstGeom prst="rect">
            <a:avLst/>
          </a:prstGeom>
        </p:spPr>
        <p:txBody>
          <a:bodyPr/>
          <a:lstStyle/>
          <a:p>
            <a:fld id="{C38914BC-34A1-4B90-97AE-75853010A668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9"/>
          </p:nvPr>
        </p:nvSpPr>
        <p:spPr>
          <a:xfrm>
            <a:off x="7488282" y="6561348"/>
            <a:ext cx="1872208" cy="180020"/>
          </a:xfrm>
          <a:prstGeom prst="rect">
            <a:avLst/>
          </a:prstGeom>
        </p:spPr>
        <p:txBody>
          <a:bodyPr/>
          <a:lstStyle/>
          <a:p>
            <a:endParaRPr lang="en-GB" smtClean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20" hasCustomPrompt="1"/>
          </p:nvPr>
        </p:nvSpPr>
        <p:spPr>
          <a:xfrm>
            <a:off x="194337" y="1335089"/>
            <a:ext cx="4490376" cy="4876800"/>
          </a:xfrm>
        </p:spPr>
        <p:txBody>
          <a:bodyPr/>
          <a:lstStyle/>
          <a:p>
            <a:pPr lvl="0"/>
            <a:r>
              <a:rPr lang="nb-NO" dirty="0" err="1" smtClean="0"/>
              <a:t>Click to add text</a:t>
            </a:r>
            <a:r>
              <a:rPr lang="nb-NO" dirty="0" smtClean="0"/>
              <a:t> (font </a:t>
            </a:r>
            <a:r>
              <a:rPr lang="nb-NO" dirty="0" err="1" smtClean="0"/>
              <a:t>always</a:t>
            </a:r>
            <a:r>
              <a:rPr lang="nb-NO" dirty="0" smtClean="0"/>
              <a:t> in 14)</a:t>
            </a:r>
          </a:p>
          <a:p>
            <a:pPr lvl="1"/>
            <a:r>
              <a:rPr lang="nb-NO" dirty="0" smtClean="0"/>
              <a:t>Sub </a:t>
            </a:r>
            <a:r>
              <a:rPr lang="nb-NO" dirty="0" err="1" smtClean="0"/>
              <a:t>bullet</a:t>
            </a:r>
            <a:r>
              <a:rPr lang="nb-NO" dirty="0" smtClean="0"/>
              <a:t> (</a:t>
            </a:r>
            <a:r>
              <a:rPr lang="nb-NO" dirty="0" err="1" smtClean="0"/>
              <a:t>always</a:t>
            </a:r>
            <a:r>
              <a:rPr lang="nb-NO" dirty="0" smtClean="0"/>
              <a:t> in 14)</a:t>
            </a:r>
          </a:p>
          <a:p>
            <a:pPr lvl="2"/>
            <a:r>
              <a:rPr lang="nb-NO" dirty="0" smtClean="0"/>
              <a:t>Sub </a:t>
            </a:r>
            <a:r>
              <a:rPr lang="nb-NO" dirty="0" err="1" smtClean="0"/>
              <a:t>bullet</a:t>
            </a:r>
            <a:r>
              <a:rPr lang="nb-NO" dirty="0" smtClean="0"/>
              <a:t> 2 (</a:t>
            </a:r>
            <a:r>
              <a:rPr lang="nb-NO" dirty="0" err="1" smtClean="0"/>
              <a:t>always</a:t>
            </a:r>
            <a:r>
              <a:rPr lang="nb-NO" dirty="0" smtClean="0"/>
              <a:t> in 14)</a:t>
            </a:r>
          </a:p>
        </p:txBody>
      </p:sp>
      <p:sp>
        <p:nvSpPr>
          <p:cNvPr id="13" name="Plassholder for innhold 5"/>
          <p:cNvSpPr>
            <a:spLocks noGrp="1"/>
          </p:cNvSpPr>
          <p:nvPr>
            <p:ph sz="quarter" idx="21" hasCustomPrompt="1"/>
          </p:nvPr>
        </p:nvSpPr>
        <p:spPr>
          <a:xfrm>
            <a:off x="5224478" y="1335089"/>
            <a:ext cx="4490376" cy="4876800"/>
          </a:xfrm>
        </p:spPr>
        <p:txBody>
          <a:bodyPr/>
          <a:lstStyle/>
          <a:p>
            <a:pPr lvl="0"/>
            <a:r>
              <a:rPr lang="nb-NO" dirty="0" err="1" smtClean="0"/>
              <a:t>Click to add text</a:t>
            </a:r>
            <a:r>
              <a:rPr lang="nb-NO" dirty="0" smtClean="0"/>
              <a:t> (font </a:t>
            </a:r>
            <a:r>
              <a:rPr lang="nb-NO" dirty="0" err="1" smtClean="0"/>
              <a:t>always</a:t>
            </a:r>
            <a:r>
              <a:rPr lang="nb-NO" dirty="0" smtClean="0"/>
              <a:t> in 14)</a:t>
            </a:r>
          </a:p>
          <a:p>
            <a:pPr lvl="1"/>
            <a:r>
              <a:rPr lang="nb-NO" dirty="0" smtClean="0"/>
              <a:t>Sub </a:t>
            </a:r>
            <a:r>
              <a:rPr lang="nb-NO" dirty="0" err="1" smtClean="0"/>
              <a:t>bullet</a:t>
            </a:r>
            <a:r>
              <a:rPr lang="nb-NO" dirty="0" smtClean="0"/>
              <a:t> (</a:t>
            </a:r>
            <a:r>
              <a:rPr lang="nb-NO" dirty="0" err="1" smtClean="0"/>
              <a:t>always</a:t>
            </a:r>
            <a:r>
              <a:rPr lang="nb-NO" dirty="0" smtClean="0"/>
              <a:t> in 14)</a:t>
            </a:r>
          </a:p>
          <a:p>
            <a:pPr lvl="2"/>
            <a:r>
              <a:rPr lang="nb-NO" dirty="0" smtClean="0"/>
              <a:t>Sub </a:t>
            </a:r>
            <a:r>
              <a:rPr lang="nb-NO" dirty="0" err="1" smtClean="0"/>
              <a:t>bullet</a:t>
            </a:r>
            <a:r>
              <a:rPr lang="nb-NO" dirty="0" smtClean="0"/>
              <a:t> 2 (</a:t>
            </a:r>
            <a:r>
              <a:rPr lang="nb-NO" dirty="0" err="1" smtClean="0"/>
              <a:t>always</a:t>
            </a:r>
            <a:r>
              <a:rPr lang="nb-NO" dirty="0" smtClean="0"/>
              <a:t> in 14)</a:t>
            </a:r>
          </a:p>
        </p:txBody>
      </p:sp>
    </p:spTree>
    <p:extLst>
      <p:ext uri="{BB962C8B-B14F-4D97-AF65-F5344CB8AC3E}">
        <p14:creationId xmlns:p14="http://schemas.microsoft.com/office/powerpoint/2010/main" val="191507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1038" y="404602"/>
            <a:ext cx="8543925" cy="590718"/>
          </a:xfrm>
          <a:prstGeom prst="rect">
            <a:avLst/>
          </a:prstGeom>
        </p:spPr>
        <p:txBody>
          <a:bodyPr/>
          <a:lstStyle>
            <a:lvl1pPr>
              <a:defRPr sz="1950" baseline="0">
                <a:solidFill>
                  <a:srgbClr val="00B0F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1038" y="1404839"/>
            <a:ext cx="4095000" cy="5040000"/>
          </a:xfrm>
          <a:prstGeom prst="rect">
            <a:avLst/>
          </a:prstGeom>
        </p:spPr>
        <p:txBody>
          <a:bodyPr wrap="square" lIns="90000" rIns="90000"/>
          <a:lstStyle>
            <a:lvl1pPr marL="0" indent="0">
              <a:buFont typeface="Arial" charset="0"/>
              <a:buNone/>
              <a:defRPr sz="1381" baseline="0">
                <a:solidFill>
                  <a:srgbClr val="00B0F0"/>
                </a:solidFill>
              </a:defRPr>
            </a:lvl1pPr>
            <a:lvl2pPr marL="6450" indent="0">
              <a:lnSpc>
                <a:spcPct val="100000"/>
              </a:lnSpc>
              <a:buNone/>
              <a:tabLst/>
              <a:defRPr sz="1300" baseline="0"/>
            </a:lvl2pPr>
            <a:lvl3pPr marL="6450" indent="0">
              <a:lnSpc>
                <a:spcPct val="100000"/>
              </a:lnSpc>
              <a:buNone/>
              <a:tabLst/>
              <a:defRPr sz="975"/>
            </a:lvl3pPr>
            <a:lvl4pPr marL="159941" indent="-159941">
              <a:buClr>
                <a:srgbClr val="00B0F0"/>
              </a:buClr>
              <a:buFont typeface="Wingdings" charset="2"/>
              <a:buChar char="§"/>
              <a:tabLst/>
              <a:defRPr sz="975"/>
            </a:lvl4pPr>
            <a:lvl5pPr marL="268288" indent="104478">
              <a:buClr>
                <a:srgbClr val="00B0F0"/>
              </a:buClr>
              <a:buFont typeface="Wingdings" charset="2"/>
              <a:buNone/>
              <a:tabLst/>
              <a:defRPr sz="975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129962" y="1404839"/>
            <a:ext cx="4095000" cy="504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97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6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4149725"/>
            <a:ext cx="9906000" cy="719138"/>
          </a:xfrm>
          <a:prstGeom prst="rect">
            <a:avLst/>
          </a:prstGeom>
          <a:solidFill>
            <a:srgbClr val="F0F0E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0" y="4868863"/>
            <a:ext cx="593725" cy="1008062"/>
          </a:xfrm>
          <a:prstGeom prst="rect">
            <a:avLst/>
          </a:prstGeom>
          <a:solidFill>
            <a:srgbClr val="F3F3F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Rectangle 14"/>
          <p:cNvSpPr>
            <a:spLocks noChangeArrowheads="1"/>
          </p:cNvSpPr>
          <p:nvPr userDrawn="1"/>
        </p:nvSpPr>
        <p:spPr bwMode="auto">
          <a:xfrm>
            <a:off x="593725" y="5876925"/>
            <a:ext cx="9312275" cy="404813"/>
          </a:xfrm>
          <a:prstGeom prst="rect">
            <a:avLst/>
          </a:prstGeom>
          <a:solidFill>
            <a:srgbClr val="F0F0E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1" name="Picture 8" descr="strek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93725" y="190500"/>
            <a:ext cx="952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"/>
          <p:cNvSpPr>
            <a:spLocks noChangeArrowheads="1"/>
          </p:cNvSpPr>
          <p:nvPr userDrawn="1"/>
        </p:nvSpPr>
        <p:spPr bwMode="auto">
          <a:xfrm>
            <a:off x="0" y="5876925"/>
            <a:ext cx="593725" cy="404813"/>
          </a:xfrm>
          <a:prstGeom prst="rect">
            <a:avLst/>
          </a:prstGeom>
          <a:solidFill>
            <a:srgbClr val="EAEA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0" y="6092825"/>
            <a:ext cx="9906000" cy="765175"/>
          </a:xfrm>
          <a:prstGeom prst="rect">
            <a:avLst/>
          </a:prstGeom>
          <a:solidFill>
            <a:srgbClr val="009DE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0" y="4149725"/>
            <a:ext cx="593725" cy="719138"/>
          </a:xfrm>
          <a:prstGeom prst="rect">
            <a:avLst/>
          </a:prstGeom>
          <a:solidFill>
            <a:srgbClr val="EAEAE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Rectangle 11"/>
          <p:cNvSpPr>
            <a:spLocks noChangeArrowheads="1"/>
          </p:cNvSpPr>
          <p:nvPr userDrawn="1"/>
        </p:nvSpPr>
        <p:spPr bwMode="auto">
          <a:xfrm>
            <a:off x="0" y="0"/>
            <a:ext cx="9906000" cy="4221163"/>
          </a:xfrm>
          <a:prstGeom prst="rect">
            <a:avLst/>
          </a:prstGeom>
          <a:solidFill>
            <a:srgbClr val="009DE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60" y="6356396"/>
            <a:ext cx="3413760" cy="314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0" y="333375"/>
            <a:ext cx="593725" cy="6524625"/>
          </a:xfrm>
          <a:prstGeom prst="rect">
            <a:avLst/>
          </a:prstGeom>
          <a:solidFill>
            <a:srgbClr val="F3F3F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0" y="333374"/>
            <a:ext cx="9906000" cy="791370"/>
          </a:xfrm>
          <a:prstGeom prst="rect">
            <a:avLst/>
          </a:prstGeom>
          <a:solidFill>
            <a:srgbClr val="E2E2D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36651" y="333374"/>
            <a:ext cx="7560766" cy="79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6650" y="1412875"/>
            <a:ext cx="7993063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marL="534988" lvl="1" indent="-169863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100000"/>
              <a:buFont typeface="Arial" pitchFamily="34" charset="0"/>
              <a:buChar char="-"/>
            </a:pPr>
            <a:r>
              <a:rPr lang="en-US" dirty="0" smtClean="0"/>
              <a:t>Second level</a:t>
            </a:r>
          </a:p>
          <a:p>
            <a:pPr marL="801688" lvl="2" indent="-168275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80000"/>
              <a:buFont typeface="Arial" pitchFamily="34" charset="0"/>
              <a:buChar char="•"/>
            </a:pPr>
            <a:r>
              <a:rPr lang="en-US" dirty="0" smtClean="0"/>
              <a:t>Third level</a:t>
            </a:r>
          </a:p>
          <a:p>
            <a:pPr marL="1082675" lvl="3" indent="-182563" algn="l" rtl="0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50000"/>
              </a:spcAft>
              <a:buSzPct val="80000"/>
              <a:buFont typeface="Arial" pitchFamily="34" charset="0"/>
              <a:buChar char="•"/>
            </a:pPr>
            <a:r>
              <a:rPr lang="en-US" dirty="0" smtClean="0"/>
              <a:t>Fourth level</a:t>
            </a:r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0" y="6597650"/>
            <a:ext cx="9906000" cy="260350"/>
          </a:xfrm>
          <a:prstGeom prst="rect">
            <a:avLst/>
          </a:prstGeom>
          <a:solidFill>
            <a:srgbClr val="E2E2D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2055" name="Picture 19" descr="strek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593725" y="190500"/>
            <a:ext cx="952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906000" cy="333375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742113"/>
            <a:ext cx="9906000" cy="115887"/>
          </a:xfrm>
          <a:prstGeom prst="rect">
            <a:avLst/>
          </a:prstGeom>
          <a:solidFill>
            <a:srgbClr val="009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7910" y1="27083" x2="57910" y2="27083"/>
                        <a14:foregroundMark x1="43503" y1="20000" x2="43503" y2="20000"/>
                        <a14:foregroundMark x1="38983" y1="15000" x2="83898" y2="13333"/>
                        <a14:foregroundMark x1="37571" y1="13333" x2="77966" y2="82083"/>
                        <a14:foregroundMark x1="66384" y1="17917" x2="62147" y2="50417"/>
                        <a14:foregroundMark x1="83898" y1="12083" x2="95763" y2="5833"/>
                        <a14:foregroundMark x1="93503" y1="10000" x2="64124" y2="47917"/>
                        <a14:foregroundMark x1="32203" y1="11667" x2="80226" y2="89583"/>
                        <a14:foregroundMark x1="75424" y1="74583" x2="88418" y2="87917"/>
                        <a14:foregroundMark x1="14689" y1="41250" x2="6497" y2="88333"/>
                        <a14:foregroundMark x1="6780" y1="89583" x2="46893" y2="89167"/>
                        <a14:foregroundMark x1="46893" y1="89167" x2="14407" y2="40000"/>
                        <a14:foregroundMark x1="14689" y1="27917" x2="50847" y2="88750"/>
                        <a14:foregroundMark x1="27684" y1="81250" x2="14689" y2="54167"/>
                        <a14:foregroundMark x1="52542" y1="89583" x2="56780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424" y="485345"/>
            <a:ext cx="718952" cy="487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60" r:id="rId3"/>
    <p:sldLayoutId id="2147483663" r:id="rId4"/>
    <p:sldLayoutId id="2147483664" r:id="rId5"/>
    <p:sldLayoutId id="2147483665" r:id="rId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5000"/>
        </a:lnSpc>
        <a:spcBef>
          <a:spcPct val="0"/>
        </a:spcBef>
        <a:spcAft>
          <a:spcPct val="50000"/>
        </a:spcAft>
        <a:buSzPct val="80000"/>
        <a:buFontTx/>
        <a:buBlip>
          <a:blip r:embed="rId11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3413" indent="-268288" algn="l" rtl="0" eaLnBrk="0" fontAlgn="base" hangingPunct="0">
        <a:lnSpc>
          <a:spcPct val="115000"/>
        </a:lnSpc>
        <a:spcBef>
          <a:spcPct val="0"/>
        </a:spcBef>
        <a:spcAft>
          <a:spcPct val="50000"/>
        </a:spcAft>
        <a:buSzPct val="80000"/>
        <a:buFontTx/>
        <a:buBlip>
          <a:blip r:embed="rId11"/>
        </a:buBlip>
        <a:defRPr lang="en-US" sz="1800" dirty="0" smtClean="0">
          <a:solidFill>
            <a:schemeClr val="tx1"/>
          </a:solidFill>
          <a:latin typeface="+mn-lt"/>
        </a:defRPr>
      </a:lvl2pPr>
      <a:lvl3pPr marL="900113" indent="-266700" algn="l" rtl="0" eaLnBrk="0" fontAlgn="base" hangingPunct="0">
        <a:lnSpc>
          <a:spcPct val="115000"/>
        </a:lnSpc>
        <a:spcBef>
          <a:spcPct val="0"/>
        </a:spcBef>
        <a:spcAft>
          <a:spcPct val="50000"/>
        </a:spcAft>
        <a:buSzPct val="80000"/>
        <a:buFontTx/>
        <a:buBlip>
          <a:blip r:embed="rId11"/>
        </a:buBlip>
        <a:defRPr lang="en-US" sz="1600" dirty="0" smtClean="0">
          <a:solidFill>
            <a:schemeClr val="tx1"/>
          </a:solidFill>
          <a:latin typeface="+mn-lt"/>
        </a:defRPr>
      </a:lvl3pPr>
      <a:lvl4pPr marL="1168400" indent="-268288" algn="l" rtl="0" eaLnBrk="0" fontAlgn="base" hangingPunct="0">
        <a:lnSpc>
          <a:spcPct val="115000"/>
        </a:lnSpc>
        <a:spcBef>
          <a:spcPct val="0"/>
        </a:spcBef>
        <a:spcAft>
          <a:spcPct val="50000"/>
        </a:spcAft>
        <a:buSzPct val="80000"/>
        <a:buFontTx/>
        <a:buBlip>
          <a:blip r:embed="rId11"/>
        </a:buBlip>
        <a:defRPr lang="en-US" sz="1400" dirty="0" smtClean="0">
          <a:solidFill>
            <a:schemeClr val="tx1"/>
          </a:solidFill>
          <a:latin typeface="+mn-lt"/>
        </a:defRPr>
      </a:lvl4pPr>
      <a:lvl5pPr marL="2133600" indent="-304800" algn="l" rtl="0" eaLnBrk="0" fontAlgn="base" hangingPunct="0">
        <a:lnSpc>
          <a:spcPct val="115000"/>
        </a:lnSpc>
        <a:spcBef>
          <a:spcPct val="0"/>
        </a:spcBef>
        <a:spcAft>
          <a:spcPct val="50000"/>
        </a:spcAft>
        <a:buSzPct val="80000"/>
        <a:buFontTx/>
        <a:buBlip>
          <a:blip r:embed="rId11"/>
        </a:buBlip>
        <a:defRPr sz="1600">
          <a:solidFill>
            <a:schemeClr val="tx1"/>
          </a:solidFill>
          <a:latin typeface="Myriad Pro" pitchFamily="34" charset="0"/>
        </a:defRPr>
      </a:lvl5pPr>
      <a:lvl6pPr marL="2590800" indent="-304800" algn="l" rtl="0" fontAlgn="base">
        <a:lnSpc>
          <a:spcPct val="115000"/>
        </a:lnSpc>
        <a:spcBef>
          <a:spcPct val="0"/>
        </a:spcBef>
        <a:spcAft>
          <a:spcPct val="50000"/>
        </a:spcAft>
        <a:buSzPct val="80000"/>
        <a:buFont typeface="Verdana" pitchFamily="34" charset="0"/>
        <a:buBlip>
          <a:blip r:embed="rId12"/>
        </a:buBlip>
        <a:defRPr sz="1600">
          <a:solidFill>
            <a:schemeClr val="tx1"/>
          </a:solidFill>
          <a:latin typeface="+mn-lt"/>
        </a:defRPr>
      </a:lvl6pPr>
      <a:lvl7pPr marL="3048000" indent="-304800" algn="l" rtl="0" fontAlgn="base">
        <a:lnSpc>
          <a:spcPct val="115000"/>
        </a:lnSpc>
        <a:spcBef>
          <a:spcPct val="0"/>
        </a:spcBef>
        <a:spcAft>
          <a:spcPct val="50000"/>
        </a:spcAft>
        <a:buSzPct val="80000"/>
        <a:buFont typeface="Verdana" pitchFamily="34" charset="0"/>
        <a:buBlip>
          <a:blip r:embed="rId12"/>
        </a:buBlip>
        <a:defRPr sz="1600">
          <a:solidFill>
            <a:schemeClr val="tx1"/>
          </a:solidFill>
          <a:latin typeface="+mn-lt"/>
        </a:defRPr>
      </a:lvl7pPr>
      <a:lvl8pPr marL="3505200" indent="-304800" algn="l" rtl="0" fontAlgn="base">
        <a:lnSpc>
          <a:spcPct val="115000"/>
        </a:lnSpc>
        <a:spcBef>
          <a:spcPct val="0"/>
        </a:spcBef>
        <a:spcAft>
          <a:spcPct val="50000"/>
        </a:spcAft>
        <a:buSzPct val="80000"/>
        <a:buFont typeface="Verdana" pitchFamily="34" charset="0"/>
        <a:buBlip>
          <a:blip r:embed="rId12"/>
        </a:buBlip>
        <a:defRPr sz="1600">
          <a:solidFill>
            <a:schemeClr val="tx1"/>
          </a:solidFill>
          <a:latin typeface="+mn-lt"/>
        </a:defRPr>
      </a:lvl8pPr>
      <a:lvl9pPr marL="3962400" indent="-304800" algn="l" rtl="0" fontAlgn="base">
        <a:lnSpc>
          <a:spcPct val="115000"/>
        </a:lnSpc>
        <a:spcBef>
          <a:spcPct val="0"/>
        </a:spcBef>
        <a:spcAft>
          <a:spcPct val="50000"/>
        </a:spcAft>
        <a:buSzPct val="80000"/>
        <a:buFont typeface="Verdana" pitchFamily="34" charset="0"/>
        <a:buBlip>
          <a:blip r:embed="rId12"/>
        </a:buBlip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086" y="0"/>
            <a:ext cx="10326662" cy="68863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488" y="3717032"/>
            <a:ext cx="9649072" cy="2375314"/>
          </a:xfrm>
        </p:spPr>
        <p:txBody>
          <a:bodyPr/>
          <a:lstStyle/>
          <a:p>
            <a:r>
              <a:rPr lang="en-GB" sz="4400" b="1" dirty="0" smtClean="0">
                <a:solidFill>
                  <a:schemeClr val="bg1"/>
                </a:solidFill>
              </a:rPr>
              <a:t>Offshore Wind; a challenging </a:t>
            </a:r>
            <a:r>
              <a:rPr lang="en-GB" sz="4400" b="1" dirty="0" smtClean="0">
                <a:solidFill>
                  <a:schemeClr val="bg1"/>
                </a:solidFill>
              </a:rPr>
              <a:t>game</a:t>
            </a:r>
            <a:br>
              <a:rPr lang="en-GB" sz="4400" b="1" dirty="0" smtClean="0">
                <a:solidFill>
                  <a:schemeClr val="bg1"/>
                </a:solidFill>
              </a:rPr>
            </a:br>
            <a:r>
              <a:rPr lang="en-GB" sz="4400" b="1" dirty="0" smtClean="0">
                <a:solidFill>
                  <a:schemeClr val="bg1"/>
                </a:solidFill>
              </a:rPr>
              <a:t>of lifting</a:t>
            </a:r>
            <a:r>
              <a:rPr lang="en-GB" sz="4400" b="1" dirty="0" smtClean="0">
                <a:solidFill>
                  <a:schemeClr val="bg1"/>
                </a:solidFill>
              </a:rPr>
              <a:t>  </a:t>
            </a:r>
            <a:r>
              <a:rPr lang="en-GB" sz="4400" dirty="0" smtClean="0">
                <a:solidFill>
                  <a:schemeClr val="bg1"/>
                </a:solidFill>
              </a:rPr>
              <a:t/>
            </a:r>
            <a:br>
              <a:rPr lang="en-GB" sz="4400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Presentation to “</a:t>
            </a:r>
            <a:r>
              <a:rPr lang="en-GB" dirty="0" err="1" smtClean="0">
                <a:solidFill>
                  <a:schemeClr val="bg1"/>
                </a:solidFill>
              </a:rPr>
              <a:t>Shippingforum</a:t>
            </a:r>
            <a:r>
              <a:rPr lang="en-GB" dirty="0" smtClean="0">
                <a:solidFill>
                  <a:schemeClr val="bg1"/>
                </a:solidFill>
              </a:rPr>
              <a:t>”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32520" y="6093296"/>
            <a:ext cx="8352928" cy="5040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 baseline="0">
                <a:latin typeface="+mn-lt"/>
              </a:defRPr>
            </a:lvl1pPr>
          </a:lstStyle>
          <a:p>
            <a:pPr lvl="0"/>
            <a:r>
              <a:rPr lang="en-GB" b="1" dirty="0" smtClean="0">
                <a:solidFill>
                  <a:schemeClr val="bg1"/>
                </a:solidFill>
              </a:rPr>
              <a:t>Fred. Olsen Ocean AS  </a:t>
            </a:r>
          </a:p>
          <a:p>
            <a:pPr lvl="0"/>
            <a:r>
              <a:rPr lang="en-GB" sz="1100" b="1" dirty="0" smtClean="0">
                <a:solidFill>
                  <a:schemeClr val="bg1"/>
                </a:solidFill>
              </a:rPr>
              <a:t>Ketil Arvesen, </a:t>
            </a:r>
            <a:r>
              <a:rPr lang="en-GB" sz="1100" dirty="0" smtClean="0">
                <a:solidFill>
                  <a:schemeClr val="bg1"/>
                </a:solidFill>
              </a:rPr>
              <a:t>Vice President  31</a:t>
            </a:r>
            <a:r>
              <a:rPr lang="en-GB" sz="1100" baseline="30000" dirty="0" smtClean="0">
                <a:solidFill>
                  <a:schemeClr val="bg1"/>
                </a:solidFill>
              </a:rPr>
              <a:t>s</a:t>
            </a:r>
            <a:r>
              <a:rPr lang="en-GB" sz="1100" baseline="30000" dirty="0">
                <a:solidFill>
                  <a:schemeClr val="bg1"/>
                </a:solidFill>
              </a:rPr>
              <a:t>t</a:t>
            </a:r>
            <a:r>
              <a:rPr lang="en-GB" sz="1100" dirty="0" smtClean="0">
                <a:solidFill>
                  <a:schemeClr val="bg1"/>
                </a:solidFill>
              </a:rPr>
              <a:t> October 2017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92" y="6011213"/>
            <a:ext cx="464840" cy="3166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28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128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28" y="1138955"/>
            <a:ext cx="8794898" cy="5472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44" y="332656"/>
            <a:ext cx="7560766" cy="791370"/>
          </a:xfrm>
        </p:spPr>
        <p:txBody>
          <a:bodyPr/>
          <a:lstStyle/>
          <a:p>
            <a:r>
              <a:rPr lang="en-US" b="1" dirty="0" smtClean="0"/>
              <a:t>This means that </a:t>
            </a:r>
            <a:r>
              <a:rPr lang="en-US" b="1" dirty="0" smtClean="0"/>
              <a:t>“the market for us” is shrinking ! </a:t>
            </a:r>
            <a:r>
              <a:rPr lang="en-US" b="1" dirty="0" smtClean="0"/>
              <a:t>…  </a:t>
            </a: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6177136" y="1975463"/>
            <a:ext cx="1512168" cy="792088"/>
          </a:xfrm>
          <a:prstGeom prst="ellipse">
            <a:avLst/>
          </a:prstGeom>
          <a:noFill/>
          <a:ln w="127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92756" y="1975463"/>
            <a:ext cx="1428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 smtClean="0"/>
              <a:t>Assumption: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nb-NO" sz="800" i="1" dirty="0" smtClean="0"/>
              <a:t>Peak Holland</a:t>
            </a:r>
            <a:endParaRPr lang="en-US" sz="800" i="1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800" i="1" dirty="0" smtClean="0"/>
              <a:t>France (?)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800" i="1" dirty="0" smtClean="0"/>
              <a:t>Poland (or Baltic) starts</a:t>
            </a:r>
          </a:p>
          <a:p>
            <a:endParaRPr lang="en-US" sz="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232920" y="1310571"/>
            <a:ext cx="851515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1000" b="1" i="1" dirty="0" smtClean="0"/>
              <a:t>Old regime</a:t>
            </a:r>
            <a:endParaRPr lang="en-US" sz="1000" b="1" i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169024" y="980728"/>
            <a:ext cx="0" cy="545923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67913" y="1310571"/>
            <a:ext cx="909223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1000" b="1" i="1" dirty="0" smtClean="0"/>
              <a:t>All auctions</a:t>
            </a:r>
            <a:endParaRPr lang="en-US" sz="10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920552" y="5661248"/>
            <a:ext cx="845103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2.3-3.6 MW</a:t>
            </a:r>
            <a:endParaRPr lang="en-US" sz="10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56656" y="5229200"/>
            <a:ext cx="845103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3.3-4.0 MW</a:t>
            </a:r>
            <a:endParaRPr lang="en-US" sz="10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656026" y="4869160"/>
            <a:ext cx="739305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4.0-6 MW</a:t>
            </a:r>
            <a:endParaRPr lang="en-US" sz="10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79190" y="4622060"/>
            <a:ext cx="633507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5-7 MW</a:t>
            </a:r>
            <a:endParaRPr lang="en-US" sz="10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44888" y="4365104"/>
            <a:ext cx="633507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6-8 MW</a:t>
            </a:r>
            <a:endParaRPr lang="en-US" sz="10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098542" y="3146415"/>
            <a:ext cx="788999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8-9.5* MW</a:t>
            </a:r>
            <a:endParaRPr lang="en-US" sz="1000" b="1" i="1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4241481" y="5964674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Horns </a:t>
            </a:r>
          </a:p>
          <a:p>
            <a:r>
              <a:rPr lang="nb-NO" sz="600" dirty="0" smtClean="0"/>
              <a:t>Rev III</a:t>
            </a:r>
            <a:endParaRPr lang="en-US" sz="6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442111" y="5897027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4215220" y="5574267"/>
            <a:ext cx="44275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Beatice</a:t>
            </a:r>
            <a:endParaRPr lang="nb-NO" sz="600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442111" y="5373216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200000">
            <a:off x="4222053" y="5085349"/>
            <a:ext cx="442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Walney</a:t>
            </a:r>
            <a:endParaRPr lang="nb-NO" sz="600" dirty="0" smtClean="0"/>
          </a:p>
          <a:p>
            <a:r>
              <a:rPr lang="nb-NO" sz="600" dirty="0" err="1" smtClean="0"/>
              <a:t>Ext</a:t>
            </a:r>
            <a:endParaRPr lang="nb-NO" sz="600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4437912" y="515719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37912" y="4653136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4296273" y="4782179"/>
            <a:ext cx="3866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Merur</a:t>
            </a:r>
            <a:endParaRPr lang="nb-NO" sz="600" dirty="0" smtClean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437912" y="407707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4243274" y="4178061"/>
            <a:ext cx="4299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Arkona</a:t>
            </a:r>
            <a:endParaRPr lang="nb-NO" sz="600" dirty="0" smtClean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4437912" y="371703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4249686" y="3841783"/>
            <a:ext cx="41710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Kaikas</a:t>
            </a:r>
            <a:endParaRPr lang="nb-NO" sz="600" dirty="0" smtClean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453143" y="3284984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4207626" y="3342730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Borkum</a:t>
            </a:r>
            <a:r>
              <a:rPr lang="nb-NO" sz="600" dirty="0" smtClean="0"/>
              <a:t> </a:t>
            </a:r>
          </a:p>
          <a:p>
            <a:r>
              <a:rPr lang="nb-NO" sz="600" dirty="0" smtClean="0"/>
              <a:t>Riff 2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4224076" y="3041162"/>
            <a:ext cx="40908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Rentel</a:t>
            </a:r>
            <a:endParaRPr lang="nb-NO" sz="600" dirty="0" smtClean="0"/>
          </a:p>
        </p:txBody>
      </p:sp>
      <p:sp>
        <p:nvSpPr>
          <p:cNvPr id="32" name="Rectangle 31"/>
          <p:cNvSpPr/>
          <p:nvPr/>
        </p:nvSpPr>
        <p:spPr>
          <a:xfrm>
            <a:off x="4520952" y="3284984"/>
            <a:ext cx="144016" cy="432048"/>
          </a:xfrm>
          <a:prstGeom prst="rect">
            <a:avLst/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4813183" y="6049427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4610758" y="6014523"/>
            <a:ext cx="407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Vester</a:t>
            </a:r>
          </a:p>
          <a:p>
            <a:r>
              <a:rPr lang="nb-NO" sz="600" dirty="0" err="1" smtClean="0"/>
              <a:t>havetI</a:t>
            </a:r>
            <a:endParaRPr lang="en-US" sz="600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4808984" y="4869160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4551830" y="5291435"/>
            <a:ext cx="5549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HornSea</a:t>
            </a:r>
            <a:r>
              <a:rPr lang="nb-NO" sz="600" dirty="0" smtClean="0"/>
              <a:t> 1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80992" y="5445224"/>
            <a:ext cx="161881" cy="604203"/>
          </a:xfrm>
          <a:prstGeom prst="rect">
            <a:avLst/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4509350" y="4316859"/>
            <a:ext cx="63991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East </a:t>
            </a:r>
            <a:r>
              <a:rPr lang="nb-NO" sz="600" dirty="0"/>
              <a:t>A</a:t>
            </a:r>
            <a:r>
              <a:rPr lang="nb-NO" sz="600" dirty="0" smtClean="0"/>
              <a:t>nglia 1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4808984" y="4005064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808984" y="371703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4592706" y="3715077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Deutche</a:t>
            </a:r>
            <a:endParaRPr lang="nb-NO" sz="600" dirty="0" smtClean="0"/>
          </a:p>
          <a:p>
            <a:r>
              <a:rPr lang="nb-NO" sz="600" dirty="0" err="1" smtClean="0"/>
              <a:t>Bucht</a:t>
            </a:r>
            <a:endParaRPr lang="nb-NO" sz="600" dirty="0" smtClean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4808984" y="3068960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6200000">
            <a:off x="4564653" y="3285238"/>
            <a:ext cx="52931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Hohe See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885192" y="3369560"/>
            <a:ext cx="153099" cy="347472"/>
          </a:xfrm>
          <a:prstGeom prst="rect">
            <a:avLst/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393161" y="980728"/>
            <a:ext cx="144016" cy="108846"/>
          </a:xfrm>
          <a:prstGeom prst="rect">
            <a:avLst/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>
            <a:off x="4808984" y="299695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 rot="16200000">
            <a:off x="4648811" y="2940145"/>
            <a:ext cx="36099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Albat</a:t>
            </a:r>
            <a:endParaRPr lang="nb-NO" sz="600" dirty="0" smtClean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4586294" y="2653069"/>
            <a:ext cx="4860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Northern</a:t>
            </a:r>
          </a:p>
        </p:txBody>
      </p:sp>
      <p:sp>
        <p:nvSpPr>
          <p:cNvPr id="51" name="TextBox 50"/>
          <p:cNvSpPr txBox="1"/>
          <p:nvPr/>
        </p:nvSpPr>
        <p:spPr>
          <a:xfrm rot="16200000">
            <a:off x="4587095" y="2302365"/>
            <a:ext cx="4844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Trianel</a:t>
            </a:r>
            <a:r>
              <a:rPr lang="nb-NO" sz="600" dirty="0" smtClean="0"/>
              <a:t> II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4808984" y="263691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6200000">
            <a:off x="4900748" y="5960883"/>
            <a:ext cx="63991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Kriegers Flak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5173223" y="5805264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6200000">
            <a:off x="5055437" y="5619669"/>
            <a:ext cx="33054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EA1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5173223" y="5661248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 rot="16200000">
            <a:off x="4714803" y="5066711"/>
            <a:ext cx="101181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Borssele 1&amp;2           3&amp;4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5169024" y="515719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169024" y="4653136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rot="16200000">
            <a:off x="4995324" y="4304699"/>
            <a:ext cx="4507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Seastar</a:t>
            </a:r>
            <a:endParaRPr lang="nb-NO" sz="600" dirty="0" smtClean="0"/>
          </a:p>
        </p:txBody>
      </p:sp>
      <p:cxnSp>
        <p:nvCxnSpPr>
          <p:cNvPr id="61" name="Straight Connector 60"/>
          <p:cNvCxnSpPr/>
          <p:nvPr/>
        </p:nvCxnSpPr>
        <p:spPr>
          <a:xfrm>
            <a:off x="5533263" y="5589240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 rot="16200000">
            <a:off x="5333498" y="5825019"/>
            <a:ext cx="57579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Triton Knoll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5529064" y="551723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6200000">
            <a:off x="5437500" y="5436700"/>
            <a:ext cx="316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600" dirty="0" smtClean="0"/>
              <a:t>GW</a:t>
            </a:r>
          </a:p>
          <a:p>
            <a:pPr algn="ctr"/>
            <a:r>
              <a:rPr lang="nb-NO" sz="600" dirty="0"/>
              <a:t>3</a:t>
            </a:r>
            <a:endParaRPr lang="nb-NO" sz="600" dirty="0" smtClean="0"/>
          </a:p>
        </p:txBody>
      </p:sp>
      <p:sp>
        <p:nvSpPr>
          <p:cNvPr id="65" name="TextBox 64"/>
          <p:cNvSpPr txBox="1"/>
          <p:nvPr/>
        </p:nvSpPr>
        <p:spPr>
          <a:xfrm rot="16200000">
            <a:off x="5254375" y="5098527"/>
            <a:ext cx="65274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Wikinger</a:t>
            </a:r>
            <a:r>
              <a:rPr lang="nb-NO" sz="600" dirty="0" smtClean="0"/>
              <a:t> N/S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5529064" y="4941168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529064" y="4581128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 rot="16200000">
            <a:off x="5337732" y="4677828"/>
            <a:ext cx="4860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Mermaid</a:t>
            </a:r>
            <a:endParaRPr lang="nb-NO" sz="600" dirty="0" smtClean="0"/>
          </a:p>
        </p:txBody>
      </p:sp>
      <p:cxnSp>
        <p:nvCxnSpPr>
          <p:cNvPr id="69" name="Straight Connector 68"/>
          <p:cNvCxnSpPr/>
          <p:nvPr/>
        </p:nvCxnSpPr>
        <p:spPr>
          <a:xfrm>
            <a:off x="5529064" y="4149080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 rot="16200000">
            <a:off x="5332121" y="4299763"/>
            <a:ext cx="49725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St.Breuix</a:t>
            </a:r>
            <a:endParaRPr lang="nb-NO" sz="600" dirty="0" smtClean="0"/>
          </a:p>
        </p:txBody>
      </p:sp>
      <p:sp>
        <p:nvSpPr>
          <p:cNvPr id="71" name="TextBox 70"/>
          <p:cNvSpPr txBox="1"/>
          <p:nvPr/>
        </p:nvSpPr>
        <p:spPr>
          <a:xfrm rot="16200000">
            <a:off x="5340136" y="3873326"/>
            <a:ext cx="48122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FeCamp</a:t>
            </a:r>
            <a:endParaRPr lang="nb-NO" sz="600" dirty="0" smtClean="0"/>
          </a:p>
        </p:txBody>
      </p:sp>
      <p:sp>
        <p:nvSpPr>
          <p:cNvPr id="73" name="TextBox 72"/>
          <p:cNvSpPr txBox="1"/>
          <p:nvPr/>
        </p:nvSpPr>
        <p:spPr>
          <a:xfrm>
            <a:off x="5705914" y="4190891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?</a:t>
            </a:r>
            <a:endParaRPr lang="en-US" sz="1000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5965311" y="551723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 rot="16200000">
            <a:off x="5703959" y="5784807"/>
            <a:ext cx="5549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HornSea</a:t>
            </a:r>
            <a:r>
              <a:rPr lang="nb-NO" sz="600" dirty="0" smtClean="0"/>
              <a:t> </a:t>
            </a:r>
            <a:r>
              <a:rPr lang="nb-NO" sz="600" dirty="0"/>
              <a:t>2</a:t>
            </a:r>
            <a:endParaRPr lang="nb-NO" sz="600" dirty="0" smtClean="0"/>
          </a:p>
        </p:txBody>
      </p:sp>
      <p:cxnSp>
        <p:nvCxnSpPr>
          <p:cNvPr id="76" name="Straight Connector 75"/>
          <p:cNvCxnSpPr/>
          <p:nvPr/>
        </p:nvCxnSpPr>
        <p:spPr>
          <a:xfrm>
            <a:off x="5965311" y="5093568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 rot="16200000">
            <a:off x="5715979" y="5219427"/>
            <a:ext cx="53091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Moray</a:t>
            </a:r>
            <a:r>
              <a:rPr lang="nb-NO" sz="600" dirty="0" smtClean="0"/>
              <a:t> F 1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673080" y="3783430"/>
            <a:ext cx="144016" cy="351921"/>
          </a:xfrm>
          <a:prstGeom prst="rec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5673080" y="4164009"/>
            <a:ext cx="139817" cy="416855"/>
          </a:xfrm>
          <a:prstGeom prst="rec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>
            <a:off x="5965311" y="479715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 rot="16200000">
            <a:off x="5753650" y="4860599"/>
            <a:ext cx="4555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Kaskasi</a:t>
            </a:r>
            <a:endParaRPr lang="nb-NO" sz="600" dirty="0" smtClean="0"/>
          </a:p>
        </p:txBody>
      </p:sp>
      <p:cxnSp>
        <p:nvCxnSpPr>
          <p:cNvPr id="82" name="Straight Connector 81"/>
          <p:cNvCxnSpPr/>
          <p:nvPr/>
        </p:nvCxnSpPr>
        <p:spPr>
          <a:xfrm>
            <a:off x="5961112" y="4293096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 rot="16200000">
            <a:off x="5642245" y="4428551"/>
            <a:ext cx="67839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Neth</a:t>
            </a:r>
            <a:r>
              <a:rPr lang="nb-NO" sz="600" dirty="0" smtClean="0"/>
              <a:t>. South#1</a:t>
            </a:r>
          </a:p>
        </p:txBody>
      </p:sp>
      <p:cxnSp>
        <p:nvCxnSpPr>
          <p:cNvPr id="84" name="Straight Connector 83"/>
          <p:cNvCxnSpPr/>
          <p:nvPr/>
        </p:nvCxnSpPr>
        <p:spPr>
          <a:xfrm>
            <a:off x="5965311" y="3861048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 rot="16200000">
            <a:off x="5705559" y="3996894"/>
            <a:ext cx="5517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Corsuelles</a:t>
            </a:r>
            <a:endParaRPr lang="nb-NO" sz="600" dirty="0" smtClean="0"/>
          </a:p>
        </p:txBody>
      </p:sp>
      <p:sp>
        <p:nvSpPr>
          <p:cNvPr id="86" name="Rectangle 85"/>
          <p:cNvSpPr/>
          <p:nvPr/>
        </p:nvSpPr>
        <p:spPr>
          <a:xfrm>
            <a:off x="6037320" y="3861048"/>
            <a:ext cx="139816" cy="440433"/>
          </a:xfrm>
          <a:prstGeom prst="rec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6033120" y="3420615"/>
            <a:ext cx="139816" cy="440433"/>
          </a:xfrm>
          <a:prstGeom prst="rec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 rot="16200000">
            <a:off x="5711171" y="3540537"/>
            <a:ext cx="54053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Le </a:t>
            </a:r>
            <a:r>
              <a:rPr lang="nb-NO" sz="600" dirty="0" err="1" smtClean="0"/>
              <a:t>Treport</a:t>
            </a:r>
            <a:endParaRPr lang="nb-NO" sz="600" dirty="0" smtClean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6325351" y="5949280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 rot="16200000">
            <a:off x="6111385" y="6011515"/>
            <a:ext cx="5229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DanT</a:t>
            </a:r>
            <a:r>
              <a:rPr lang="nb-NO" sz="600" dirty="0" smtClean="0"/>
              <a:t>. DK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6325351" y="551723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 rot="16200000">
            <a:off x="6116995" y="5630372"/>
            <a:ext cx="51167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HornSea</a:t>
            </a:r>
            <a:r>
              <a:rPr lang="nb-NO" sz="600" dirty="0" smtClean="0"/>
              <a:t> 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6325351" y="5013176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5673081" y="5517232"/>
            <a:ext cx="132982" cy="100089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5673079" y="4940903"/>
            <a:ext cx="132983" cy="576329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6037320" y="4797153"/>
            <a:ext cx="139816" cy="296416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 rot="16200000">
            <a:off x="6097716" y="5170420"/>
            <a:ext cx="53732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NSee</a:t>
            </a:r>
            <a:r>
              <a:rPr lang="nb-NO" sz="600" dirty="0" smtClean="0"/>
              <a:t> 1&amp;2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6393161" y="5013176"/>
            <a:ext cx="162465" cy="504056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6321152" y="4869160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 rot="16200000">
            <a:off x="6165788" y="4889170"/>
            <a:ext cx="3513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BW2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6404194" y="4869160"/>
            <a:ext cx="167180" cy="144015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/>
          <p:nvPr/>
        </p:nvCxnSpPr>
        <p:spPr>
          <a:xfrm>
            <a:off x="6321152" y="4725144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 rot="16200000">
            <a:off x="6117123" y="4672500"/>
            <a:ext cx="36740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OPW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393160" y="4725144"/>
            <a:ext cx="167180" cy="144015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/>
          <p:cNvCxnSpPr/>
          <p:nvPr/>
        </p:nvCxnSpPr>
        <p:spPr>
          <a:xfrm>
            <a:off x="6321152" y="4365104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 rot="16200000">
            <a:off x="6118499" y="4449107"/>
            <a:ext cx="44595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Baltic E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6393160" y="4372473"/>
            <a:ext cx="175370" cy="352671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/>
          <p:cNvCxnSpPr/>
          <p:nvPr/>
        </p:nvCxnSpPr>
        <p:spPr>
          <a:xfrm>
            <a:off x="6325351" y="335699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 rot="16200000">
            <a:off x="5895781" y="3723709"/>
            <a:ext cx="9541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Neth.South#2 + North </a:t>
            </a:r>
          </a:p>
        </p:txBody>
      </p:sp>
      <p:cxnSp>
        <p:nvCxnSpPr>
          <p:cNvPr id="112" name="Straight Connector 111"/>
          <p:cNvCxnSpPr/>
          <p:nvPr/>
        </p:nvCxnSpPr>
        <p:spPr>
          <a:xfrm>
            <a:off x="6321152" y="2924944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6393160" y="2924944"/>
            <a:ext cx="175370" cy="440433"/>
          </a:xfrm>
          <a:prstGeom prst="rec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59434" y="2996952"/>
            <a:ext cx="135005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10-12-13-15* MW??</a:t>
            </a:r>
            <a:endParaRPr lang="en-US" sz="1000" b="1" i="1" dirty="0"/>
          </a:p>
        </p:txBody>
      </p:sp>
      <p:sp>
        <p:nvSpPr>
          <p:cNvPr id="114" name="TextBox 113"/>
          <p:cNvSpPr txBox="1"/>
          <p:nvPr/>
        </p:nvSpPr>
        <p:spPr>
          <a:xfrm rot="16200000">
            <a:off x="6090447" y="3066400"/>
            <a:ext cx="50206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St.Nazier</a:t>
            </a:r>
            <a:endParaRPr lang="nb-NO" sz="600" dirty="0" smtClean="0"/>
          </a:p>
        </p:txBody>
      </p:sp>
      <p:sp>
        <p:nvSpPr>
          <p:cNvPr id="115" name="TextBox 114"/>
          <p:cNvSpPr txBox="1"/>
          <p:nvPr/>
        </p:nvSpPr>
        <p:spPr>
          <a:xfrm rot="16200000">
            <a:off x="6128116" y="2604433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Poland</a:t>
            </a:r>
            <a:endParaRPr lang="nb-NO" sz="600" dirty="0" smtClean="0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6681192" y="587727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 rot="16200000">
            <a:off x="6477035" y="5961147"/>
            <a:ext cx="51167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HornSea</a:t>
            </a:r>
            <a:r>
              <a:rPr lang="nb-NO" sz="600" dirty="0" smtClean="0"/>
              <a:t> </a:t>
            </a:r>
          </a:p>
        </p:txBody>
      </p:sp>
      <p:cxnSp>
        <p:nvCxnSpPr>
          <p:cNvPr id="118" name="Straight Connector 117"/>
          <p:cNvCxnSpPr/>
          <p:nvPr/>
        </p:nvCxnSpPr>
        <p:spPr>
          <a:xfrm>
            <a:off x="6681192" y="551723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 rot="16200000">
            <a:off x="6453792" y="5608731"/>
            <a:ext cx="55816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Inch Cape </a:t>
            </a:r>
          </a:p>
        </p:txBody>
      </p:sp>
      <p:cxnSp>
        <p:nvCxnSpPr>
          <p:cNvPr id="120" name="Straight Connector 119"/>
          <p:cNvCxnSpPr/>
          <p:nvPr/>
        </p:nvCxnSpPr>
        <p:spPr>
          <a:xfrm>
            <a:off x="6681192" y="515719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>
            <a:off x="6806759" y="5165576"/>
            <a:ext cx="132847" cy="351656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/>
          <p:cNvSpPr txBox="1"/>
          <p:nvPr/>
        </p:nvSpPr>
        <p:spPr>
          <a:xfrm rot="16200000">
            <a:off x="6498676" y="5262708"/>
            <a:ext cx="4683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He Dreit</a:t>
            </a:r>
          </a:p>
        </p:txBody>
      </p:sp>
      <p:cxnSp>
        <p:nvCxnSpPr>
          <p:cNvPr id="123" name="Straight Connector 122"/>
          <p:cNvCxnSpPr/>
          <p:nvPr/>
        </p:nvCxnSpPr>
        <p:spPr>
          <a:xfrm>
            <a:off x="6681192" y="4725144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 rot="16200000">
            <a:off x="6493066" y="4867011"/>
            <a:ext cx="47961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Trump B</a:t>
            </a:r>
          </a:p>
        </p:txBody>
      </p:sp>
      <p:cxnSp>
        <p:nvCxnSpPr>
          <p:cNvPr id="125" name="Straight Connector 124"/>
          <p:cNvCxnSpPr/>
          <p:nvPr/>
        </p:nvCxnSpPr>
        <p:spPr>
          <a:xfrm>
            <a:off x="6681192" y="4365104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/>
          <p:cNvSpPr/>
          <p:nvPr/>
        </p:nvSpPr>
        <p:spPr>
          <a:xfrm>
            <a:off x="6793854" y="4359495"/>
            <a:ext cx="162083" cy="365649"/>
          </a:xfrm>
          <a:prstGeom prst="rec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/>
          <p:cNvSpPr txBox="1"/>
          <p:nvPr/>
        </p:nvSpPr>
        <p:spPr>
          <a:xfrm rot="16200000">
            <a:off x="6456998" y="4453788"/>
            <a:ext cx="55175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Cherbourg</a:t>
            </a:r>
          </a:p>
        </p:txBody>
      </p:sp>
      <p:sp>
        <p:nvSpPr>
          <p:cNvPr id="128" name="TextBox 127"/>
          <p:cNvSpPr txBox="1"/>
          <p:nvPr/>
        </p:nvSpPr>
        <p:spPr>
          <a:xfrm rot="16200000">
            <a:off x="6519515" y="4131419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Poland</a:t>
            </a:r>
            <a:endParaRPr lang="nb-NO" sz="600" dirty="0" smtClean="0"/>
          </a:p>
        </p:txBody>
      </p:sp>
      <p:cxnSp>
        <p:nvCxnSpPr>
          <p:cNvPr id="129" name="Straight Connector 128"/>
          <p:cNvCxnSpPr/>
          <p:nvPr/>
        </p:nvCxnSpPr>
        <p:spPr>
          <a:xfrm>
            <a:off x="7117439" y="5517232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 rot="16200000">
            <a:off x="6813606" y="5825019"/>
            <a:ext cx="63991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East </a:t>
            </a:r>
            <a:r>
              <a:rPr lang="nb-NO" sz="600" dirty="0"/>
              <a:t>A</a:t>
            </a:r>
            <a:r>
              <a:rPr lang="nb-NO" sz="600" dirty="0" smtClean="0"/>
              <a:t>nglia 1</a:t>
            </a:r>
          </a:p>
        </p:txBody>
      </p:sp>
      <p:cxnSp>
        <p:nvCxnSpPr>
          <p:cNvPr id="131" name="Straight Connector 130"/>
          <p:cNvCxnSpPr/>
          <p:nvPr/>
        </p:nvCxnSpPr>
        <p:spPr>
          <a:xfrm>
            <a:off x="7117439" y="5021560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 rot="16200000">
            <a:off x="6899366" y="5011027"/>
            <a:ext cx="46839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He Dreit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7187693" y="5029944"/>
            <a:ext cx="141571" cy="213441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/>
          <p:nvPr/>
        </p:nvCxnSpPr>
        <p:spPr>
          <a:xfrm>
            <a:off x="7117439" y="4725144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 rot="16200000">
            <a:off x="6895585" y="4758134"/>
            <a:ext cx="3946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Atlatis</a:t>
            </a:r>
            <a:endParaRPr lang="nb-NO" sz="600" dirty="0" smtClean="0"/>
          </a:p>
        </p:txBody>
      </p:sp>
      <p:sp>
        <p:nvSpPr>
          <p:cNvPr id="136" name="Rectangle 135"/>
          <p:cNvSpPr/>
          <p:nvPr/>
        </p:nvSpPr>
        <p:spPr>
          <a:xfrm>
            <a:off x="7185248" y="4725144"/>
            <a:ext cx="144016" cy="285450"/>
          </a:xfrm>
          <a:prstGeom prst="rect">
            <a:avLst/>
          </a:prstGeom>
          <a:solidFill>
            <a:srgbClr val="92D05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7117439" y="4365104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 rot="16200000">
            <a:off x="6853681" y="4470102"/>
            <a:ext cx="5597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Clearcamp</a:t>
            </a:r>
          </a:p>
        </p:txBody>
      </p:sp>
      <p:cxnSp>
        <p:nvCxnSpPr>
          <p:cNvPr id="139" name="Straight Connector 138"/>
          <p:cNvCxnSpPr/>
          <p:nvPr/>
        </p:nvCxnSpPr>
        <p:spPr>
          <a:xfrm>
            <a:off x="7117439" y="4005064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 rot="16200000">
            <a:off x="6839479" y="4116601"/>
            <a:ext cx="50687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Cotre</a:t>
            </a:r>
            <a:r>
              <a:rPr lang="nb-NO" sz="600" dirty="0" smtClean="0"/>
              <a:t> </a:t>
            </a:r>
            <a:r>
              <a:rPr lang="nb-NO" sz="600" dirty="0" err="1" smtClean="0"/>
              <a:t>Alb</a:t>
            </a:r>
            <a:endParaRPr lang="nb-NO" sz="600" dirty="0" smtClean="0"/>
          </a:p>
        </p:txBody>
      </p:sp>
      <p:sp>
        <p:nvSpPr>
          <p:cNvPr id="141" name="Rectangle 140"/>
          <p:cNvSpPr/>
          <p:nvPr/>
        </p:nvSpPr>
        <p:spPr>
          <a:xfrm>
            <a:off x="7167181" y="4005064"/>
            <a:ext cx="162083" cy="365649"/>
          </a:xfrm>
          <a:prstGeom prst="rec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 rot="16200000">
            <a:off x="6879555" y="3622036"/>
            <a:ext cx="42672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err="1" smtClean="0"/>
              <a:t>Poland</a:t>
            </a:r>
            <a:endParaRPr lang="nb-NO" sz="600" dirty="0" smtClean="0"/>
          </a:p>
        </p:txBody>
      </p:sp>
      <p:cxnSp>
        <p:nvCxnSpPr>
          <p:cNvPr id="143" name="Straight Connector 142"/>
          <p:cNvCxnSpPr/>
          <p:nvPr/>
        </p:nvCxnSpPr>
        <p:spPr>
          <a:xfrm>
            <a:off x="7117439" y="5229200"/>
            <a:ext cx="2838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 rot="16200000">
            <a:off x="6919403" y="5279021"/>
            <a:ext cx="42832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Trump 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038291" y="6205252"/>
            <a:ext cx="13073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385048" y="6049427"/>
            <a:ext cx="2160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268802" y="6032321"/>
            <a:ext cx="4042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 smtClean="0"/>
              <a:t>End</a:t>
            </a:r>
          </a:p>
          <a:p>
            <a:r>
              <a:rPr lang="nb-NO" sz="600" dirty="0" smtClean="0"/>
              <a:t>-20/21</a:t>
            </a:r>
            <a:endParaRPr lang="en-US" sz="600" dirty="0"/>
          </a:p>
        </p:txBody>
      </p:sp>
      <p:sp>
        <p:nvSpPr>
          <p:cNvPr id="145" name="Rectangle 144"/>
          <p:cNvSpPr/>
          <p:nvPr/>
        </p:nvSpPr>
        <p:spPr>
          <a:xfrm>
            <a:off x="4893576" y="2987870"/>
            <a:ext cx="158799" cy="93658"/>
          </a:xfrm>
          <a:prstGeom prst="rect">
            <a:avLst/>
          </a:prstGeom>
          <a:solidFill>
            <a:srgbClr val="FFC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532567" y="928219"/>
            <a:ext cx="9733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FOWIC contracts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23180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688" y="0"/>
            <a:ext cx="45537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626" y="333374"/>
            <a:ext cx="7560766" cy="791370"/>
          </a:xfrm>
        </p:spPr>
        <p:txBody>
          <a:bodyPr/>
          <a:lstStyle/>
          <a:p>
            <a:r>
              <a:rPr lang="en-US" sz="3200" b="1" dirty="0" smtClean="0"/>
              <a:t>Lifting high and heavy !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6682168" y="4272234"/>
            <a:ext cx="1872208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nb-NO" sz="2800" b="1" dirty="0" smtClean="0">
                <a:solidFill>
                  <a:schemeClr val="bg1"/>
                </a:solidFill>
              </a:rPr>
              <a:t>600 </a:t>
            </a:r>
            <a:r>
              <a:rPr lang="nb-NO" sz="2800" b="1" dirty="0" err="1" smtClean="0">
                <a:solidFill>
                  <a:schemeClr val="bg1"/>
                </a:solidFill>
              </a:rPr>
              <a:t>tons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2168" y="1718808"/>
            <a:ext cx="1872208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nb-NO" sz="2800" b="1" dirty="0" smtClean="0">
                <a:solidFill>
                  <a:schemeClr val="bg1"/>
                </a:solidFill>
              </a:rPr>
              <a:t>450 </a:t>
            </a:r>
            <a:r>
              <a:rPr lang="nb-NO" sz="2800" b="1" dirty="0" err="1" smtClean="0">
                <a:solidFill>
                  <a:schemeClr val="bg1"/>
                </a:solidFill>
              </a:rPr>
              <a:t>tons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09184" y="118582"/>
            <a:ext cx="1872208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nb-NO" sz="2800" b="1" dirty="0" smtClean="0">
                <a:solidFill>
                  <a:schemeClr val="bg1"/>
                </a:solidFill>
              </a:rPr>
              <a:t>3x40 </a:t>
            </a:r>
            <a:r>
              <a:rPr lang="nb-NO" sz="2800" b="1" dirty="0" err="1" smtClean="0">
                <a:solidFill>
                  <a:schemeClr val="bg1"/>
                </a:solidFill>
              </a:rPr>
              <a:t>tons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465168" y="118582"/>
            <a:ext cx="0" cy="673941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80992" y="-477054"/>
            <a:ext cx="1872208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nb-NO" sz="2800" b="1" dirty="0" smtClean="0">
                <a:solidFill>
                  <a:schemeClr val="bg1"/>
                </a:solidFill>
              </a:rPr>
              <a:t>120 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4488" y="1484784"/>
            <a:ext cx="3511185" cy="4896544"/>
          </a:xfrm>
        </p:spPr>
        <p:txBody>
          <a:bodyPr/>
          <a:lstStyle/>
          <a:p>
            <a:r>
              <a:rPr lang="en-US" sz="1600" b="1" dirty="0" smtClean="0"/>
              <a:t>Turbines </a:t>
            </a:r>
            <a:r>
              <a:rPr lang="en-US" sz="1600" b="1" dirty="0" smtClean="0"/>
              <a:t>that sells in </a:t>
            </a:r>
            <a:r>
              <a:rPr lang="en-US" sz="1600" b="1" dirty="0" smtClean="0"/>
              <a:t>todays market are 8.8-9.5 </a:t>
            </a:r>
            <a:r>
              <a:rPr lang="en-US" sz="1600" b="1" dirty="0" smtClean="0"/>
              <a:t>MW (</a:t>
            </a:r>
            <a:r>
              <a:rPr lang="en-US" sz="1600" b="1" dirty="0"/>
              <a:t>S</a:t>
            </a:r>
            <a:r>
              <a:rPr lang="en-US" sz="1600" b="1" dirty="0" smtClean="0"/>
              <a:t>iemens and MHI Vestas)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This means heavy lifts 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It means high lifts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… and from stable positions, jacked up in &gt; 50 m water 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Shore side infrastructure and transport scheduling    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51742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688" y="0"/>
            <a:ext cx="45537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626" y="333374"/>
            <a:ext cx="7560766" cy="791370"/>
          </a:xfrm>
        </p:spPr>
        <p:txBody>
          <a:bodyPr/>
          <a:lstStyle/>
          <a:p>
            <a:r>
              <a:rPr lang="en-US" sz="3200" b="1" dirty="0" smtClean="0"/>
              <a:t>Lifting high and heavy !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6682168" y="4272234"/>
            <a:ext cx="1872208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nb-NO" sz="2800" b="1" dirty="0" smtClean="0">
                <a:solidFill>
                  <a:schemeClr val="bg1"/>
                </a:solidFill>
              </a:rPr>
              <a:t>600 </a:t>
            </a:r>
            <a:r>
              <a:rPr lang="nb-NO" sz="2800" b="1" dirty="0" err="1" smtClean="0">
                <a:solidFill>
                  <a:schemeClr val="bg1"/>
                </a:solidFill>
              </a:rPr>
              <a:t>tons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2168" y="1718808"/>
            <a:ext cx="1872208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nb-NO" sz="2800" b="1" dirty="0" smtClean="0">
                <a:solidFill>
                  <a:schemeClr val="bg1"/>
                </a:solidFill>
              </a:rPr>
              <a:t>450 </a:t>
            </a:r>
            <a:r>
              <a:rPr lang="nb-NO" sz="2800" b="1" dirty="0" err="1" smtClean="0">
                <a:solidFill>
                  <a:schemeClr val="bg1"/>
                </a:solidFill>
              </a:rPr>
              <a:t>tons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09184" y="118582"/>
            <a:ext cx="1872208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nb-NO" sz="2800" b="1" dirty="0" smtClean="0">
                <a:solidFill>
                  <a:schemeClr val="bg1"/>
                </a:solidFill>
              </a:rPr>
              <a:t>3x40 </a:t>
            </a:r>
            <a:r>
              <a:rPr lang="nb-NO" sz="2800" b="1" dirty="0" err="1" smtClean="0">
                <a:solidFill>
                  <a:schemeClr val="bg1"/>
                </a:solidFill>
              </a:rPr>
              <a:t>tons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465168" y="118582"/>
            <a:ext cx="0" cy="673941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880992" y="-477054"/>
            <a:ext cx="1872208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nb-NO" sz="2800" b="1" dirty="0" smtClean="0">
                <a:solidFill>
                  <a:schemeClr val="bg1"/>
                </a:solidFill>
              </a:rPr>
              <a:t>120 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44488" y="1484784"/>
            <a:ext cx="3511185" cy="4896544"/>
          </a:xfrm>
        </p:spPr>
        <p:txBody>
          <a:bodyPr/>
          <a:lstStyle/>
          <a:p>
            <a:r>
              <a:rPr lang="en-US" sz="1600" b="1" dirty="0" smtClean="0"/>
              <a:t>Turbines </a:t>
            </a:r>
            <a:r>
              <a:rPr lang="en-US" sz="1600" b="1" dirty="0" smtClean="0"/>
              <a:t>that sells in </a:t>
            </a:r>
            <a:r>
              <a:rPr lang="en-US" sz="1600" b="1" dirty="0" smtClean="0"/>
              <a:t>todays market are 8.8-9.5 </a:t>
            </a:r>
            <a:r>
              <a:rPr lang="en-US" sz="1600" b="1" dirty="0" smtClean="0"/>
              <a:t>MW (</a:t>
            </a:r>
            <a:r>
              <a:rPr lang="en-US" sz="1600" b="1" dirty="0"/>
              <a:t>S</a:t>
            </a:r>
            <a:r>
              <a:rPr lang="en-US" sz="1600" b="1" dirty="0" smtClean="0"/>
              <a:t>iemens and MHI Vestas)</a:t>
            </a:r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/>
              <a:t>This means heavy lifts 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It means high lifts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… and from stable positions, jacked up in &gt; 50 m water </a:t>
            </a:r>
          </a:p>
          <a:p>
            <a:endParaRPr lang="en-US" sz="1600" b="1" dirty="0" smtClean="0"/>
          </a:p>
          <a:p>
            <a:r>
              <a:rPr lang="en-US" sz="1600" b="1" dirty="0" smtClean="0"/>
              <a:t>Shore side infrastructure and transport scheduling    </a:t>
            </a:r>
          </a:p>
          <a:p>
            <a:endParaRPr lang="en-US" sz="1600" b="1" dirty="0"/>
          </a:p>
        </p:txBody>
      </p:sp>
      <p:sp>
        <p:nvSpPr>
          <p:cNvPr id="3" name="TextBox 2"/>
          <p:cNvSpPr txBox="1"/>
          <p:nvPr/>
        </p:nvSpPr>
        <p:spPr>
          <a:xfrm rot="20033761">
            <a:off x="6923327" y="623790"/>
            <a:ext cx="1444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FF0000"/>
                </a:solidFill>
              </a:rPr>
              <a:t>60 </a:t>
            </a:r>
            <a:r>
              <a:rPr lang="nb-NO" sz="2800" b="1" dirty="0" err="1" smtClean="0">
                <a:solidFill>
                  <a:srgbClr val="FF0000"/>
                </a:solidFill>
              </a:rPr>
              <a:t>tons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033761">
            <a:off x="6895146" y="2323342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FF0000"/>
                </a:solidFill>
              </a:rPr>
              <a:t>900 </a:t>
            </a:r>
            <a:r>
              <a:rPr lang="nb-NO" sz="2800" b="1" dirty="0" err="1" smtClean="0">
                <a:solidFill>
                  <a:srgbClr val="FF0000"/>
                </a:solidFill>
              </a:rPr>
              <a:t>tons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033761">
            <a:off x="6875665" y="4844957"/>
            <a:ext cx="1825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FF0000"/>
                </a:solidFill>
              </a:rPr>
              <a:t>1100 </a:t>
            </a:r>
            <a:r>
              <a:rPr lang="nb-NO" sz="2800" b="1" dirty="0" err="1" smtClean="0">
                <a:solidFill>
                  <a:srgbClr val="FF0000"/>
                </a:solidFill>
              </a:rPr>
              <a:t>tons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033761">
            <a:off x="531751" y="1048267"/>
            <a:ext cx="36439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b="1" dirty="0" err="1" smtClean="0">
                <a:solidFill>
                  <a:srgbClr val="FF0000"/>
                </a:solidFill>
              </a:rPr>
              <a:t>What</a:t>
            </a:r>
            <a:r>
              <a:rPr lang="nb-NO" sz="6000" b="1" dirty="0" smtClean="0">
                <a:solidFill>
                  <a:srgbClr val="FF0000"/>
                </a:solidFill>
              </a:rPr>
              <a:t> </a:t>
            </a:r>
            <a:r>
              <a:rPr lang="nb-NO" sz="6000" b="1" dirty="0" err="1" smtClean="0">
                <a:solidFill>
                  <a:srgbClr val="FF0000"/>
                </a:solidFill>
              </a:rPr>
              <a:t>if</a:t>
            </a:r>
            <a:r>
              <a:rPr lang="nb-NO" sz="6000" b="1" dirty="0" smtClean="0">
                <a:solidFill>
                  <a:srgbClr val="FF0000"/>
                </a:solidFill>
              </a:rPr>
              <a:t> ?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033761">
            <a:off x="5215008" y="86659"/>
            <a:ext cx="1204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solidFill>
                  <a:srgbClr val="FF0000"/>
                </a:solidFill>
              </a:rPr>
              <a:t>150 m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00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Future challenges and dilemmas …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21" y="2204864"/>
            <a:ext cx="4999999" cy="41878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3121" y="1300118"/>
            <a:ext cx="835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high and far out must we lift ? What will happen to the </a:t>
            </a:r>
            <a:r>
              <a:rPr lang="en-US" dirty="0" err="1" smtClean="0"/>
              <a:t>nazelle</a:t>
            </a:r>
            <a:r>
              <a:rPr lang="en-US" dirty="0" smtClean="0"/>
              <a:t> technology?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240" y="2780928"/>
            <a:ext cx="1800200" cy="880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558" y="3851142"/>
            <a:ext cx="2562132" cy="92221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4917034" y="2852936"/>
            <a:ext cx="1907524" cy="3168352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385048" y="4869160"/>
            <a:ext cx="2376264" cy="1224136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37176" y="2204864"/>
            <a:ext cx="2952978" cy="288032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473280" y="1958643"/>
            <a:ext cx="1191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Superconductivity</a:t>
            </a:r>
            <a:endParaRPr lang="en-US" sz="10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05407" y="5214682"/>
            <a:ext cx="2768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Reduced weight significantly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5140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464" y="6149059"/>
            <a:ext cx="804453" cy="6636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606" y="334392"/>
            <a:ext cx="7560766" cy="791370"/>
          </a:xfrm>
        </p:spPr>
        <p:txBody>
          <a:bodyPr/>
          <a:lstStyle/>
          <a:p>
            <a:r>
              <a:rPr lang="en-US" b="1" dirty="0" smtClean="0"/>
              <a:t>Challenging to keep up with larger turbines  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592" y="1249862"/>
            <a:ext cx="7775401" cy="2352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241" y="3520471"/>
            <a:ext cx="1081752" cy="489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3375" y="5429616"/>
            <a:ext cx="1081752" cy="709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3376" y="4043294"/>
            <a:ext cx="1081753" cy="778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3375" y="4833308"/>
            <a:ext cx="1081753" cy="566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032" y="3561696"/>
            <a:ext cx="927386" cy="731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2680" y="3721356"/>
            <a:ext cx="792088" cy="551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1032" y="4308434"/>
            <a:ext cx="927386" cy="596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2680" y="4298607"/>
            <a:ext cx="792088" cy="7162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88904" y="3561696"/>
            <a:ext cx="792088" cy="6651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81829" y="4982692"/>
            <a:ext cx="792088" cy="4627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6689" y="5463112"/>
            <a:ext cx="797228" cy="6684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7418" y="4239780"/>
            <a:ext cx="800910" cy="7340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75478" y="5040486"/>
            <a:ext cx="789290" cy="7264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72681" y="5784215"/>
            <a:ext cx="792088" cy="483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28864" y="3717032"/>
            <a:ext cx="489236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800" b="1" dirty="0"/>
              <a:t>A</a:t>
            </a:r>
            <a:r>
              <a:rPr lang="nb-NO" sz="800" b="1" dirty="0" smtClean="0"/>
              <a:t>2sea</a:t>
            </a:r>
            <a:endParaRPr lang="en-US" sz="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743684" y="4581708"/>
            <a:ext cx="526106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800" b="1" dirty="0" smtClean="0"/>
              <a:t>FOWIC</a:t>
            </a:r>
            <a:endParaRPr lang="en-US" sz="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584848" y="5034662"/>
            <a:ext cx="51167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800" b="1" dirty="0" smtClean="0"/>
              <a:t>Jan de</a:t>
            </a:r>
          </a:p>
          <a:p>
            <a:r>
              <a:rPr lang="nb-NO" sz="800" b="1" dirty="0" smtClean="0"/>
              <a:t>Null</a:t>
            </a:r>
            <a:endParaRPr lang="en-US" sz="8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584848" y="5614938"/>
            <a:ext cx="527709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800" b="1" dirty="0" err="1" smtClean="0"/>
              <a:t>Aleous</a:t>
            </a:r>
            <a:endParaRPr lang="nb-NO" sz="800" b="1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3585055" y="6367680"/>
            <a:ext cx="503664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800" b="1" dirty="0" smtClean="0"/>
              <a:t>Apollo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11365" y="3814992"/>
            <a:ext cx="484428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800" b="1" dirty="0" err="1" smtClean="0"/>
              <a:t>Scylla</a:t>
            </a:r>
            <a:endParaRPr lang="en-US" sz="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120253" y="4502713"/>
            <a:ext cx="460382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800" b="1" dirty="0" err="1" smtClean="0"/>
              <a:t>Swire</a:t>
            </a:r>
            <a:endParaRPr lang="en-US" sz="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031443" y="3602722"/>
            <a:ext cx="569387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800" b="1" dirty="0" err="1" smtClean="0"/>
              <a:t>GeoSea</a:t>
            </a:r>
            <a:endParaRPr lang="nb-NO" sz="800" b="1" dirty="0" smtClean="0"/>
          </a:p>
          <a:p>
            <a:r>
              <a:rPr lang="nb-NO" sz="800" b="1" dirty="0" smtClean="0"/>
              <a:t>«Orion»</a:t>
            </a:r>
            <a:endParaRPr lang="en-US" sz="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9038693" y="4310747"/>
            <a:ext cx="704039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800" b="1" dirty="0" err="1"/>
              <a:t>I</a:t>
            </a:r>
            <a:r>
              <a:rPr lang="nb-NO" sz="800" b="1" dirty="0" err="1" smtClean="0"/>
              <a:t>nnovation</a:t>
            </a:r>
            <a:endParaRPr lang="nb-NO" sz="800" b="1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9065684" y="4973824"/>
            <a:ext cx="655949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800" b="1" dirty="0" err="1" smtClean="0"/>
              <a:t>Boskalis</a:t>
            </a:r>
            <a:endParaRPr lang="nb-NO" sz="800" b="1" dirty="0" smtClean="0"/>
          </a:p>
          <a:p>
            <a:r>
              <a:rPr lang="nb-NO" sz="800" b="1" dirty="0" smtClean="0"/>
              <a:t>«F-</a:t>
            </a:r>
            <a:r>
              <a:rPr lang="nb-NO" sz="800" b="1" dirty="0" err="1" smtClean="0"/>
              <a:t>class</a:t>
            </a:r>
            <a:r>
              <a:rPr lang="nb-NO" sz="800" b="1" dirty="0" smtClean="0"/>
              <a:t>»</a:t>
            </a:r>
            <a:endParaRPr lang="en-US" sz="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055127" y="5645068"/>
            <a:ext cx="389850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800" b="1" dirty="0" smtClean="0"/>
              <a:t>SHL</a:t>
            </a:r>
          </a:p>
        </p:txBody>
      </p:sp>
      <p:sp>
        <p:nvSpPr>
          <p:cNvPr id="32" name="Curved Up Arrow 31"/>
          <p:cNvSpPr/>
          <p:nvPr/>
        </p:nvSpPr>
        <p:spPr>
          <a:xfrm rot="20063595">
            <a:off x="5257112" y="4526236"/>
            <a:ext cx="2448272" cy="108556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25208" y="3429000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b="1" dirty="0" smtClean="0"/>
              <a:t>?</a:t>
            </a:r>
            <a:endParaRPr lang="en-US" sz="40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98695" y="1744749"/>
            <a:ext cx="2197444" cy="6759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51314" y="2412016"/>
            <a:ext cx="990117" cy="10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81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061" y="404664"/>
            <a:ext cx="4632003" cy="590718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Our O&amp;M service offerings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24" y="2348880"/>
            <a:ext cx="4248472" cy="2624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047" y="1181105"/>
            <a:ext cx="4412381" cy="21362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4251" y="5345124"/>
            <a:ext cx="1368507" cy="1360650"/>
          </a:xfrm>
          <a:prstGeom prst="rect">
            <a:avLst/>
          </a:prstGeom>
        </p:spPr>
      </p:pic>
      <p:pic>
        <p:nvPicPr>
          <p:cNvPr id="14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35348" y="3284984"/>
            <a:ext cx="2060140" cy="2060140"/>
          </a:xfrm>
        </p:spPr>
      </p:pic>
      <p:pic>
        <p:nvPicPr>
          <p:cNvPr id="15" name="Picture Placeholder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3"/>
          <a:stretch/>
        </p:blipFill>
        <p:spPr bwMode="auto">
          <a:xfrm>
            <a:off x="5384252" y="3284984"/>
            <a:ext cx="2060140" cy="20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348" y="5345124"/>
            <a:ext cx="2060140" cy="1360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2758" y="5077120"/>
            <a:ext cx="1129505" cy="105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76" y="378311"/>
            <a:ext cx="7740823" cy="791370"/>
          </a:xfrm>
        </p:spPr>
        <p:txBody>
          <a:bodyPr/>
          <a:lstStyle/>
          <a:p>
            <a:r>
              <a:rPr lang="en-US" b="1" dirty="0" smtClean="0"/>
              <a:t>O&amp;M market for main component work is interesting 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960" y="3861048"/>
            <a:ext cx="5172744" cy="2827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" y="1700808"/>
            <a:ext cx="6411615" cy="2755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992560" y="1268760"/>
            <a:ext cx="718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implies increasing O&amp;M work … at first with smaller vessels …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33875" y="3491716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later with larger vessels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569" y="5970122"/>
            <a:ext cx="4814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Question is how good will the new generation</a:t>
            </a:r>
          </a:p>
          <a:p>
            <a:r>
              <a:rPr lang="en-US" i="1" dirty="0" smtClean="0"/>
              <a:t>turbine be?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6987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552" y="333374"/>
            <a:ext cx="7776864" cy="791370"/>
          </a:xfrm>
        </p:spPr>
        <p:txBody>
          <a:bodyPr/>
          <a:lstStyle/>
          <a:p>
            <a:r>
              <a:rPr lang="en-US" b="1" dirty="0" smtClean="0"/>
              <a:t>Offshore Wind - a global market in 5 years … ?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68" y="1700808"/>
            <a:ext cx="7488832" cy="41171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52600" y="1700808"/>
            <a:ext cx="496855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64" y="2924944"/>
            <a:ext cx="2544303" cy="2500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142" y="1950672"/>
            <a:ext cx="1313385" cy="20452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1143" y="5038493"/>
            <a:ext cx="1313385" cy="1486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1143" y="3995893"/>
            <a:ext cx="1313385" cy="1046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1142" y="1098908"/>
            <a:ext cx="1330093" cy="108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05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44" y="333374"/>
            <a:ext cx="7560766" cy="791370"/>
          </a:xfrm>
        </p:spPr>
        <p:txBody>
          <a:bodyPr/>
          <a:lstStyle/>
          <a:p>
            <a:r>
              <a:rPr lang="en-US" b="1" dirty="0" smtClean="0"/>
              <a:t>On an ending note</a:t>
            </a:r>
            <a:r>
              <a:rPr lang="en-US" b="1" dirty="0" smtClean="0"/>
              <a:t> </a:t>
            </a:r>
            <a:r>
              <a:rPr lang="en-US" b="1" dirty="0" smtClean="0"/>
              <a:t>: Fixed bottom vs. Floating  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55" y="1653332"/>
            <a:ext cx="4515865" cy="199792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315" y="1648748"/>
            <a:ext cx="3895205" cy="2020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4648" y="4289028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Answer: Economics and politics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Fixed bottom is currently leading the cost curve by a wide margin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Consequently, fixed bottom approaching «subsidy free» position (2024/25), will politicians return to paying subsidies for floating unless it is absolutely necessary ? Doubtful.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However, good long term arguments to floating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05867" y="126876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2008 - 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30403" y="1279416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/>
              <a:t>2030 - ?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48944" y="3563636"/>
            <a:ext cx="1721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Why?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95641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2" y="4758776"/>
            <a:ext cx="1466795" cy="1838576"/>
          </a:xfrm>
          <a:prstGeom prst="rect">
            <a:avLst/>
          </a:prstGeom>
        </p:spPr>
      </p:pic>
      <p:sp>
        <p:nvSpPr>
          <p:cNvPr id="72" name="Title 1"/>
          <p:cNvSpPr txBox="1">
            <a:spLocks/>
          </p:cNvSpPr>
          <p:nvPr/>
        </p:nvSpPr>
        <p:spPr bwMode="auto">
          <a:xfrm>
            <a:off x="992560" y="406521"/>
            <a:ext cx="7993063" cy="6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b="1" kern="0" dirty="0"/>
              <a:t>Fred. Olsen related companies in </a:t>
            </a:r>
            <a:r>
              <a:rPr lang="en-GB" b="1" kern="0" dirty="0" smtClean="0"/>
              <a:t>Offshore Wind </a:t>
            </a:r>
            <a:endParaRPr lang="en-GB" b="1" kern="0" dirty="0"/>
          </a:p>
        </p:txBody>
      </p:sp>
      <p:grpSp>
        <p:nvGrpSpPr>
          <p:cNvPr id="6" name="Group 5"/>
          <p:cNvGrpSpPr/>
          <p:nvPr/>
        </p:nvGrpSpPr>
        <p:grpSpPr>
          <a:xfrm>
            <a:off x="1021071" y="1052736"/>
            <a:ext cx="6668233" cy="3344741"/>
            <a:chOff x="1365337" y="1361329"/>
            <a:chExt cx="8207057" cy="4116604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8" name="TextBox 27"/>
            <p:cNvSpPr txBox="1"/>
            <p:nvPr/>
          </p:nvSpPr>
          <p:spPr>
            <a:xfrm>
              <a:off x="1366708" y="1746931"/>
              <a:ext cx="1613485" cy="303246"/>
            </a:xfrm>
            <a:prstGeom prst="rect">
              <a:avLst/>
            </a:prstGeom>
            <a:solidFill>
              <a:srgbClr val="009DE0"/>
            </a:solidFill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lIns="0" rIns="0" rtlCol="0" anchor="ctr" anchorCtr="0">
              <a:noAutofit/>
            </a:bodyPr>
            <a:lstStyle/>
            <a:p>
              <a:pPr algn="ctr">
                <a:spcBef>
                  <a:spcPts val="975"/>
                </a:spcBef>
              </a:pPr>
              <a:r>
                <a:rPr lang="en-GB" sz="772" b="1" dirty="0">
                  <a:solidFill>
                    <a:prstClr val="white"/>
                  </a:solidFill>
                  <a:latin typeface="Myriad Pro"/>
                  <a:ea typeface="ＭＳ Ｐゴシック" charset="-128"/>
                </a:rPr>
                <a:t>Fred. Olsen Windcarrier NO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365337" y="1361329"/>
              <a:ext cx="8205277" cy="308807"/>
            </a:xfrm>
            <a:prstGeom prst="rect">
              <a:avLst/>
            </a:prstGeom>
            <a:solidFill>
              <a:srgbClr val="009DE0"/>
            </a:solidFill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lIns="0" rIns="0" rtlCol="0" anchor="ctr" anchorCtr="0">
              <a:noAutofit/>
            </a:bodyPr>
            <a:lstStyle/>
            <a:p>
              <a:pPr algn="ctr">
                <a:spcBef>
                  <a:spcPts val="975"/>
                </a:spcBef>
              </a:pPr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yriad Pro"/>
                  <a:ea typeface="ＭＳ Ｐゴシック" charset="-128"/>
                </a:rPr>
                <a:t>Offshore Wind 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  <a:ea typeface="ＭＳ Ｐゴシック" charset="-128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016175" y="1747389"/>
              <a:ext cx="1611110" cy="303246"/>
            </a:xfrm>
            <a:prstGeom prst="rect">
              <a:avLst/>
            </a:prstGeom>
            <a:solidFill>
              <a:srgbClr val="009DE0"/>
            </a:solidFill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lIns="0" rIns="0" rtlCol="0" anchor="ctr" anchorCtr="0">
              <a:noAutofit/>
            </a:bodyPr>
            <a:lstStyle/>
            <a:p>
              <a:pPr algn="ctr">
                <a:spcBef>
                  <a:spcPts val="975"/>
                </a:spcBef>
              </a:pPr>
              <a:r>
                <a:rPr lang="en-GB" sz="772" b="1" dirty="0">
                  <a:solidFill>
                    <a:prstClr val="white"/>
                  </a:solidFill>
                  <a:latin typeface="Myriad Pro"/>
                  <a:ea typeface="ＭＳ Ｐゴシック" charset="-128"/>
                </a:rPr>
                <a:t>Fred. Olsen Windcarrier DK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663989" y="1744749"/>
              <a:ext cx="1577370" cy="303246"/>
            </a:xfrm>
            <a:prstGeom prst="rect">
              <a:avLst/>
            </a:prstGeom>
            <a:solidFill>
              <a:srgbClr val="009DE0"/>
            </a:solidFill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lIns="0" rIns="0" rtlCol="0" anchor="ctr" anchorCtr="0">
              <a:noAutofit/>
            </a:bodyPr>
            <a:lstStyle/>
            <a:p>
              <a:pPr algn="ctr">
                <a:spcBef>
                  <a:spcPts val="975"/>
                </a:spcBef>
              </a:pPr>
              <a:r>
                <a:rPr lang="en-GB" sz="853" b="1" dirty="0">
                  <a:solidFill>
                    <a:prstClr val="white"/>
                  </a:solidFill>
                  <a:latin typeface="Myriad Pro"/>
                  <a:ea typeface="ＭＳ Ｐゴシック" charset="-128"/>
                </a:rPr>
                <a:t>Global Wind Service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85327" y="1746596"/>
              <a:ext cx="1608660" cy="303246"/>
            </a:xfrm>
            <a:prstGeom prst="rect">
              <a:avLst/>
            </a:prstGeom>
            <a:solidFill>
              <a:srgbClr val="009DE0"/>
            </a:solidFill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lIns="0" rIns="0" rtlCol="0" anchor="ctr" anchorCtr="0">
              <a:noAutofit/>
            </a:bodyPr>
            <a:lstStyle/>
            <a:p>
              <a:pPr algn="ctr">
                <a:spcBef>
                  <a:spcPts val="975"/>
                </a:spcBef>
              </a:pPr>
              <a:r>
                <a:rPr lang="en-GB" sz="853" b="1" dirty="0">
                  <a:solidFill>
                    <a:prstClr val="white"/>
                  </a:solidFill>
                  <a:latin typeface="Myriad Pro"/>
                  <a:ea typeface="ＭＳ Ｐゴシック" charset="-128"/>
                </a:rPr>
                <a:t>Universal Foundation</a:t>
              </a: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5338" y="2118347"/>
              <a:ext cx="1615018" cy="123601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7768" t="-778" r="4278" b="778"/>
            <a:stretch/>
          </p:blipFill>
          <p:spPr>
            <a:xfrm>
              <a:off x="4687434" y="2112656"/>
              <a:ext cx="1553925" cy="123601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64" name="Picture 63" descr="image019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8770" y="2112656"/>
              <a:ext cx="1573421" cy="1236013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4675712" y="3425468"/>
              <a:ext cx="1577370" cy="2052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lIns="73125" tIns="73125" rIns="73125" bIns="73125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B0F0"/>
                </a:buClr>
              </a:pPr>
              <a:r>
                <a:rPr lang="en-GB" sz="975" b="1" dirty="0">
                  <a:solidFill>
                    <a:srgbClr val="00B0F0"/>
                  </a:solidFill>
                  <a:latin typeface="Myriad Pro"/>
                </a:rPr>
                <a:t>Technical</a:t>
              </a:r>
            </a:p>
            <a:p>
              <a:pPr algn="ctr">
                <a:buClr>
                  <a:srgbClr val="00B0F0"/>
                </a:buClr>
              </a:pPr>
              <a:r>
                <a:rPr lang="en-GB" sz="975" b="1" dirty="0">
                  <a:solidFill>
                    <a:srgbClr val="00B0F0"/>
                  </a:solidFill>
                  <a:latin typeface="Myriad Pro"/>
                </a:rPr>
                <a:t>manpower</a:t>
              </a:r>
            </a:p>
            <a:p>
              <a:pPr>
                <a:buClr>
                  <a:srgbClr val="00B0F0"/>
                </a:buClr>
              </a:pPr>
              <a:endParaRPr lang="en-GB" sz="244" b="1" dirty="0">
                <a:solidFill>
                  <a:prstClr val="black"/>
                </a:solidFill>
                <a:latin typeface="Myriad Pro"/>
              </a:endParaRP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8 business units:</a:t>
              </a:r>
            </a:p>
            <a:p>
              <a:pPr marL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DK, UK, DE, NL, PL,</a:t>
              </a:r>
            </a:p>
            <a:p>
              <a:pPr marL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RP TR and SA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b="1" dirty="0" smtClean="0">
                  <a:solidFill>
                    <a:srgbClr val="FF0000"/>
                  </a:solidFill>
                  <a:latin typeface="Myriad Pro"/>
                </a:rPr>
                <a:t>700 </a:t>
              </a:r>
              <a:r>
                <a:rPr lang="en-GB" sz="813" b="1" dirty="0">
                  <a:solidFill>
                    <a:srgbClr val="FF0000"/>
                  </a:solidFill>
                  <a:latin typeface="Myriad Pro"/>
                </a:rPr>
                <a:t>personnel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On and offshore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Installation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Service &amp; maintenance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Main component</a:t>
              </a:r>
            </a:p>
            <a:p>
              <a:pPr marL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exchange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HV</a:t>
              </a: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1365337" y="3422530"/>
              <a:ext cx="1614855" cy="20554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lIns="73125" tIns="73125" rIns="73125" bIns="73125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B0F0"/>
                </a:buClr>
              </a:pPr>
              <a:r>
                <a:rPr lang="en-GB" sz="975" b="1" dirty="0">
                  <a:solidFill>
                    <a:srgbClr val="00B0F0"/>
                  </a:solidFill>
                  <a:latin typeface="Myriad Pro"/>
                </a:rPr>
                <a:t>Jack-up Installation</a:t>
              </a:r>
            </a:p>
            <a:p>
              <a:pPr algn="ctr">
                <a:buClr>
                  <a:srgbClr val="00B0F0"/>
                </a:buClr>
              </a:pPr>
              <a:r>
                <a:rPr lang="en-GB" sz="975" b="1" dirty="0">
                  <a:solidFill>
                    <a:srgbClr val="00B0F0"/>
                  </a:solidFill>
                  <a:latin typeface="Myriad Pro"/>
                </a:rPr>
                <a:t>Vessels</a:t>
              </a:r>
            </a:p>
            <a:p>
              <a:pPr algn="ctr">
                <a:buClr>
                  <a:srgbClr val="00B0F0"/>
                </a:buClr>
              </a:pPr>
              <a:endParaRPr lang="en-GB" sz="244" b="1" dirty="0">
                <a:solidFill>
                  <a:schemeClr val="bg1"/>
                </a:solidFill>
                <a:latin typeface="Myriad Pro"/>
              </a:endParaRPr>
            </a:p>
            <a:p>
              <a:pPr marL="61913" indent="-61913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b="1" dirty="0">
                  <a:solidFill>
                    <a:srgbClr val="FF0000"/>
                  </a:solidFill>
                  <a:latin typeface="Myriad Pro"/>
                </a:rPr>
                <a:t>2</a:t>
              </a:r>
              <a:r>
                <a:rPr lang="en-GB" sz="813" b="1" dirty="0">
                  <a:solidFill>
                    <a:prstClr val="black"/>
                  </a:solidFill>
                  <a:latin typeface="Myriad Pro"/>
                </a:rPr>
                <a:t> </a:t>
              </a: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world-class, custom</a:t>
              </a:r>
            </a:p>
            <a:p>
              <a:pPr indent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built offshore wind</a:t>
              </a:r>
            </a:p>
            <a:p>
              <a:pPr indent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jack-up installation</a:t>
              </a:r>
            </a:p>
            <a:p>
              <a:pPr indent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vessels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WTG installation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Foundation installation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Major Projects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O&amp;M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Design &amp; engineering</a:t>
              </a:r>
            </a:p>
            <a:p>
              <a:pPr indent="69652">
                <a:buClr>
                  <a:srgbClr val="00B0F0"/>
                </a:buClr>
              </a:pPr>
              <a:endParaRPr lang="en-GB" sz="813" b="1" dirty="0">
                <a:solidFill>
                  <a:prstClr val="black"/>
                </a:solidFill>
                <a:latin typeface="Myriad Pro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3035827" y="3422071"/>
              <a:ext cx="1577370" cy="205586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lIns="73125" tIns="73125" rIns="73125" bIns="73125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B0F0"/>
                </a:buClr>
              </a:pPr>
              <a:r>
                <a:rPr lang="en-GB" sz="975" b="1" dirty="0">
                  <a:solidFill>
                    <a:srgbClr val="00B0F0"/>
                  </a:solidFill>
                  <a:latin typeface="Myriad Pro"/>
                </a:rPr>
                <a:t>Crew transfer</a:t>
              </a:r>
            </a:p>
            <a:p>
              <a:pPr algn="ctr">
                <a:buClr>
                  <a:srgbClr val="00B0F0"/>
                </a:buClr>
              </a:pPr>
              <a:r>
                <a:rPr lang="en-GB" sz="975" b="1" dirty="0">
                  <a:solidFill>
                    <a:srgbClr val="00B0F0"/>
                  </a:solidFill>
                  <a:latin typeface="Myriad Pro"/>
                </a:rPr>
                <a:t>vessels</a:t>
              </a:r>
            </a:p>
            <a:p>
              <a:pPr algn="ctr">
                <a:buClr>
                  <a:srgbClr val="00B0F0"/>
                </a:buClr>
              </a:pPr>
              <a:endParaRPr lang="en-GB" sz="244" b="1" dirty="0">
                <a:solidFill>
                  <a:prstClr val="black"/>
                </a:solidFill>
                <a:latin typeface="Myriad Pro"/>
              </a:endParaRP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b="1" dirty="0">
                  <a:solidFill>
                    <a:srgbClr val="FF0000"/>
                  </a:solidFill>
                  <a:latin typeface="Myriad Pro"/>
                </a:rPr>
                <a:t>7</a:t>
              </a:r>
              <a:r>
                <a:rPr lang="en-GB" sz="813" b="1" dirty="0" smtClean="0">
                  <a:solidFill>
                    <a:prstClr val="black"/>
                  </a:solidFill>
                  <a:latin typeface="Myriad Pro"/>
                </a:rPr>
                <a:t> </a:t>
              </a: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crew transfer</a:t>
              </a:r>
            </a:p>
            <a:p>
              <a:pPr indent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vessels operating in</a:t>
              </a:r>
            </a:p>
            <a:p>
              <a:pPr indent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all major offshore wind</a:t>
              </a:r>
            </a:p>
            <a:p>
              <a:pPr indent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markets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Crew and equipment</a:t>
              </a:r>
            </a:p>
            <a:p>
              <a:pPr indent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transfer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Generator refuelling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63,000+ transfers</a:t>
              </a: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6308770" y="3422072"/>
              <a:ext cx="1577370" cy="20558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lIns="73125" tIns="73125" rIns="73125" bIns="73125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00B0F0"/>
                </a:buClr>
              </a:pPr>
              <a:r>
                <a:rPr lang="en-GB" sz="975" b="1" dirty="0">
                  <a:solidFill>
                    <a:srgbClr val="00B0F0"/>
                  </a:solidFill>
                  <a:latin typeface="Myriad Pro"/>
                </a:rPr>
                <a:t>WTG foundations</a:t>
              </a:r>
              <a:endParaRPr lang="en-GB" sz="813" b="1" dirty="0">
                <a:solidFill>
                  <a:prstClr val="black"/>
                </a:solidFill>
                <a:latin typeface="Myriad Pro"/>
              </a:endParaRPr>
            </a:p>
            <a:p>
              <a:pPr>
                <a:buClr>
                  <a:srgbClr val="00B0F0"/>
                </a:buClr>
              </a:pPr>
              <a:endParaRPr lang="en-GB" sz="1300" b="1" dirty="0">
                <a:solidFill>
                  <a:prstClr val="black"/>
                </a:solidFill>
                <a:latin typeface="Myriad Pro"/>
              </a:endParaRP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The Carbon Trust’s</a:t>
              </a:r>
            </a:p>
            <a:p>
              <a:pPr indent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Selected Foundation</a:t>
              </a:r>
            </a:p>
            <a:p>
              <a:pPr marL="69652" indent="-69652"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Depth range 20-55m</a:t>
              </a:r>
            </a:p>
            <a:p>
              <a:pPr marL="69652" indent="-69652"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3-8MW + WTGs</a:t>
              </a:r>
            </a:p>
            <a:p>
              <a:pPr marL="69652" indent="-69652"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Quick installing</a:t>
              </a:r>
            </a:p>
            <a:p>
              <a:pPr marL="69652" indent="-69652"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Weight saving</a:t>
              </a:r>
            </a:p>
            <a:p>
              <a:pPr marL="69652" indent="-69652"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Silent installation</a:t>
              </a:r>
            </a:p>
            <a:p>
              <a:pPr marL="69652" indent="-69652"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No grouting</a:t>
              </a:r>
            </a:p>
            <a:p>
              <a:pPr marL="69652" indent="-69652">
                <a:buClr>
                  <a:srgbClr val="00B0F0"/>
                </a:buClr>
                <a:buFont typeface="Arial" panose="020B0604020202020204" pitchFamily="34" charset="0"/>
                <a:buChar char="•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Reduced </a:t>
              </a:r>
              <a:r>
                <a:rPr lang="en-GB" sz="813" dirty="0" smtClean="0">
                  <a:solidFill>
                    <a:prstClr val="black"/>
                  </a:solidFill>
                  <a:latin typeface="Myriad Pro"/>
                </a:rPr>
                <a:t>scour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57130" y="2112657"/>
              <a:ext cx="1613484" cy="124131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65" name="TextBox 64"/>
            <p:cNvSpPr txBox="1"/>
            <p:nvPr/>
          </p:nvSpPr>
          <p:spPr>
            <a:xfrm>
              <a:off x="7938897" y="1744749"/>
              <a:ext cx="1631716" cy="303246"/>
            </a:xfrm>
            <a:prstGeom prst="rect">
              <a:avLst/>
            </a:prstGeom>
            <a:solidFill>
              <a:srgbClr val="009DE0"/>
            </a:solidFill>
            <a:ln w="317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lIns="0" rIns="0" rtlCol="0" anchor="ctr" anchorCtr="0">
              <a:noAutofit/>
            </a:bodyPr>
            <a:lstStyle/>
            <a:p>
              <a:pPr algn="ctr">
                <a:spcBef>
                  <a:spcPts val="975"/>
                </a:spcBef>
              </a:pPr>
              <a:r>
                <a:rPr lang="en-GB" sz="853" b="1" dirty="0">
                  <a:solidFill>
                    <a:prstClr val="white"/>
                  </a:solidFill>
                  <a:latin typeface="Myriad Pro"/>
                  <a:ea typeface="ＭＳ Ｐゴシック" charset="-128"/>
                </a:rPr>
                <a:t>Harland &amp; Wolff</a:t>
              </a: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7957130" y="3422073"/>
              <a:ext cx="1615264" cy="20558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none" lIns="73125" tIns="73125" rIns="73125" bIns="73125" anchor="t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buClr>
                  <a:srgbClr val="00B0F0"/>
                </a:buClr>
              </a:pPr>
              <a:r>
                <a:rPr lang="en-GB" sz="975" b="1" dirty="0">
                  <a:solidFill>
                    <a:srgbClr val="00B0F0"/>
                  </a:solidFill>
                  <a:latin typeface="Myriad Pro"/>
                </a:rPr>
                <a:t>Renewables </a:t>
              </a:r>
              <a:r>
                <a:rPr lang="en-GB" sz="975" b="1" dirty="0" smtClean="0">
                  <a:solidFill>
                    <a:srgbClr val="00B0F0"/>
                  </a:solidFill>
                  <a:latin typeface="Myriad Pro"/>
                </a:rPr>
                <a:t>hub</a:t>
              </a:r>
            </a:p>
            <a:p>
              <a:pPr>
                <a:buClr>
                  <a:srgbClr val="00B0F0"/>
                </a:buClr>
              </a:pPr>
              <a:endParaRPr lang="en-GB" sz="813" b="1" dirty="0" smtClean="0">
                <a:solidFill>
                  <a:prstClr val="black"/>
                </a:solidFill>
                <a:latin typeface="Myriad Pro"/>
              </a:endParaRP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 smtClean="0">
                  <a:solidFill>
                    <a:prstClr val="black"/>
                  </a:solidFill>
                  <a:latin typeface="Myriad Pro"/>
                </a:rPr>
                <a:t>Renewables </a:t>
              </a: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hub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Assembly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Logistics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Foundations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Substations</a:t>
              </a:r>
            </a:p>
            <a:p>
              <a:pPr marL="69652" indent="-69652">
                <a:buClr>
                  <a:srgbClr val="00B0F0"/>
                </a:buClr>
                <a:buFont typeface="Wingdings" panose="05000000000000000000" pitchFamily="2" charset="2"/>
                <a:buChar char="§"/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Vessel repair and</a:t>
              </a:r>
            </a:p>
            <a:p>
              <a:pPr indent="69652">
                <a:buClr>
                  <a:srgbClr val="00B0F0"/>
                </a:buClr>
              </a:pPr>
              <a:r>
                <a:rPr lang="en-GB" sz="813" dirty="0">
                  <a:solidFill>
                    <a:prstClr val="black"/>
                  </a:solidFill>
                  <a:latin typeface="Myriad Pro"/>
                </a:rPr>
                <a:t>maintenance</a:t>
              </a:r>
            </a:p>
            <a:p>
              <a:pPr indent="69652">
                <a:buClr>
                  <a:srgbClr val="00B0F0"/>
                </a:buClr>
              </a:pPr>
              <a:endParaRPr lang="en-GB" sz="813" b="1" dirty="0">
                <a:solidFill>
                  <a:prstClr val="black"/>
                </a:solidFill>
                <a:latin typeface="Myriad Pro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128" y="1660480"/>
            <a:ext cx="1304073" cy="10066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cxnSp>
        <p:nvCxnSpPr>
          <p:cNvPr id="31" name="Straight Connector 30"/>
          <p:cNvCxnSpPr/>
          <p:nvPr/>
        </p:nvCxnSpPr>
        <p:spPr>
          <a:xfrm>
            <a:off x="5889104" y="908720"/>
            <a:ext cx="2088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20752" y="5661248"/>
            <a:ext cx="253146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Abt. 1.400 employees</a:t>
            </a:r>
          </a:p>
          <a:p>
            <a:r>
              <a:rPr lang="nb-NO" sz="800" b="1" dirty="0" smtClean="0"/>
              <a:t>(</a:t>
            </a:r>
            <a:r>
              <a:rPr lang="nb-NO" sz="800" b="1" dirty="0" err="1" smtClean="0"/>
              <a:t>incl</a:t>
            </a:r>
            <a:r>
              <a:rPr lang="nb-NO" sz="800" b="1" dirty="0" smtClean="0"/>
              <a:t>. NP, </a:t>
            </a:r>
            <a:r>
              <a:rPr lang="nb-NO" sz="800" b="1" dirty="0" err="1" smtClean="0"/>
              <a:t>SeaRoc</a:t>
            </a:r>
            <a:r>
              <a:rPr lang="nb-NO" sz="800" b="1" dirty="0" smtClean="0"/>
              <a:t>, </a:t>
            </a:r>
            <a:r>
              <a:rPr lang="nb-NO" sz="800" b="1" dirty="0" err="1" smtClean="0"/>
              <a:t>Zephir</a:t>
            </a:r>
            <a:r>
              <a:rPr lang="nb-NO" sz="800" b="1" dirty="0" smtClean="0"/>
              <a:t>)</a:t>
            </a:r>
            <a:endParaRPr lang="en-US" sz="8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630507" y="4087217"/>
            <a:ext cx="994630" cy="244138"/>
          </a:xfrm>
          <a:prstGeom prst="rect">
            <a:avLst/>
          </a:prstGeom>
          <a:solidFill>
            <a:srgbClr val="009DE0"/>
          </a:solidFill>
          <a:ln w="3175">
            <a:solidFill>
              <a:schemeClr val="accent1"/>
            </a:solidFill>
          </a:ln>
        </p:spPr>
        <p:txBody>
          <a:bodyPr wrap="square" lIns="0" rIns="0" rtlCol="0" anchor="ctr" anchorCtr="0">
            <a:noAutofit/>
          </a:bodyPr>
          <a:lstStyle/>
          <a:p>
            <a:pPr algn="ctr" fontAlgn="base">
              <a:spcBef>
                <a:spcPts val="1200"/>
              </a:spcBef>
              <a:spcAft>
                <a:spcPct val="0"/>
              </a:spcAft>
            </a:pPr>
            <a:r>
              <a:rPr lang="en-US" sz="800" dirty="0">
                <a:solidFill>
                  <a:prstClr val="white"/>
                </a:solidFill>
                <a:ea typeface="ＭＳ Ｐゴシック" charset="-128"/>
              </a:rPr>
              <a:t>Natural Power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61563" y="4087216"/>
            <a:ext cx="991585" cy="238755"/>
          </a:xfrm>
          <a:prstGeom prst="rect">
            <a:avLst/>
          </a:prstGeom>
          <a:solidFill>
            <a:srgbClr val="009DE0"/>
          </a:solidFill>
          <a:ln w="3175">
            <a:solidFill>
              <a:schemeClr val="accent1"/>
            </a:solidFill>
          </a:ln>
        </p:spPr>
        <p:txBody>
          <a:bodyPr wrap="square" lIns="0" rIns="0" rtlCol="0" anchor="ctr" anchorCtr="0">
            <a:noAutofit/>
          </a:bodyPr>
          <a:lstStyle/>
          <a:p>
            <a:pPr algn="ctr" fontAlgn="base">
              <a:spcBef>
                <a:spcPts val="1200"/>
              </a:spcBef>
              <a:spcAft>
                <a:spcPct val="0"/>
              </a:spcAft>
            </a:pPr>
            <a:r>
              <a:rPr lang="en-US" sz="800" dirty="0" err="1">
                <a:solidFill>
                  <a:prstClr val="white"/>
                </a:solidFill>
                <a:ea typeface="ＭＳ Ｐゴシック" charset="-128"/>
              </a:rPr>
              <a:t>SeaRoc</a:t>
            </a:r>
            <a:endParaRPr lang="en-US" sz="800" dirty="0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97415" y="4087216"/>
            <a:ext cx="1076621" cy="238755"/>
          </a:xfrm>
          <a:prstGeom prst="rect">
            <a:avLst/>
          </a:prstGeom>
          <a:solidFill>
            <a:srgbClr val="009DE0"/>
          </a:solidFill>
          <a:ln w="3175">
            <a:solidFill>
              <a:schemeClr val="accent1"/>
            </a:solidFill>
          </a:ln>
        </p:spPr>
        <p:txBody>
          <a:bodyPr wrap="square" lIns="0" rIns="0" rtlCol="0" anchor="ctr" anchorCtr="0">
            <a:noAutofit/>
          </a:bodyPr>
          <a:lstStyle/>
          <a:p>
            <a:pPr algn="ctr" fontAlgn="base">
              <a:spcBef>
                <a:spcPts val="1200"/>
              </a:spcBef>
              <a:spcAft>
                <a:spcPct val="0"/>
              </a:spcAft>
            </a:pPr>
            <a:r>
              <a:rPr lang="en-US" sz="800" dirty="0" err="1">
                <a:solidFill>
                  <a:prstClr val="white"/>
                </a:solidFill>
                <a:ea typeface="ＭＳ Ｐゴシック" charset="-128"/>
              </a:rPr>
              <a:t>ZephiR</a:t>
            </a:r>
            <a:endParaRPr lang="en-US" sz="800" dirty="0">
              <a:solidFill>
                <a:prstClr val="white"/>
              </a:solidFill>
              <a:ea typeface="ＭＳ Ｐゴシック" charset="-128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8697416" y="5271551"/>
            <a:ext cx="1085437" cy="14698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90000" tIns="90000" rIns="90000" bIns="9000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Clr>
                <a:srgbClr val="00B0F0"/>
              </a:buClr>
            </a:pPr>
            <a:r>
              <a:rPr lang="nb-NO" sz="600" b="1" dirty="0" smtClean="0">
                <a:solidFill>
                  <a:srgbClr val="00B0F0"/>
                </a:solidFill>
              </a:rPr>
              <a:t>World </a:t>
            </a:r>
            <a:r>
              <a:rPr lang="nb-NO" sz="600" b="1" dirty="0">
                <a:solidFill>
                  <a:srgbClr val="00B0F0"/>
                </a:solidFill>
              </a:rPr>
              <a:t>L</a:t>
            </a:r>
            <a:r>
              <a:rPr lang="nb-NO" sz="600" b="1" dirty="0" smtClean="0">
                <a:solidFill>
                  <a:srgbClr val="00B0F0"/>
                </a:solidFill>
              </a:rPr>
              <a:t>eading </a:t>
            </a:r>
          </a:p>
          <a:p>
            <a:pPr algn="ctr">
              <a:buClr>
                <a:srgbClr val="00B0F0"/>
              </a:buClr>
            </a:pPr>
            <a:r>
              <a:rPr lang="nb-NO" sz="600" b="1" dirty="0" smtClean="0">
                <a:solidFill>
                  <a:srgbClr val="00B0F0"/>
                </a:solidFill>
              </a:rPr>
              <a:t>Wind</a:t>
            </a:r>
            <a:r>
              <a:rPr lang="nb-NO" sz="600" b="1" dirty="0">
                <a:solidFill>
                  <a:srgbClr val="00B0F0"/>
                </a:solidFill>
              </a:rPr>
              <a:t> </a:t>
            </a:r>
            <a:r>
              <a:rPr lang="nb-NO" sz="600" b="1" dirty="0" smtClean="0">
                <a:solidFill>
                  <a:srgbClr val="00B0F0"/>
                </a:solidFill>
              </a:rPr>
              <a:t>Lidar</a:t>
            </a:r>
          </a:p>
          <a:p>
            <a:pPr algn="ctr">
              <a:buClr>
                <a:srgbClr val="00B0F0"/>
              </a:buClr>
            </a:pPr>
            <a:r>
              <a:rPr lang="nb-NO" sz="600" b="1" dirty="0" smtClean="0">
                <a:solidFill>
                  <a:srgbClr val="00B0F0"/>
                </a:solidFill>
              </a:rPr>
              <a:t>System</a:t>
            </a:r>
            <a:endParaRPr lang="nb-NO" sz="600" b="1" dirty="0">
              <a:solidFill>
                <a:prstClr val="black"/>
              </a:solidFill>
            </a:endParaRPr>
          </a:p>
          <a:p>
            <a:pPr algn="ctr">
              <a:buClr>
                <a:srgbClr val="00B0F0"/>
              </a:buClr>
            </a:pPr>
            <a:endParaRPr lang="nb-NO" sz="600" b="1" dirty="0" smtClean="0">
              <a:solidFill>
                <a:prstClr val="black"/>
              </a:solidFill>
            </a:endParaRPr>
          </a:p>
          <a:p>
            <a:pPr marL="93663" indent="-936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nb-NO" sz="600" dirty="0">
                <a:solidFill>
                  <a:prstClr val="black"/>
                </a:solidFill>
              </a:rPr>
              <a:t>1000+ deployments </a:t>
            </a:r>
            <a:br>
              <a:rPr lang="nb-NO" sz="600" dirty="0">
                <a:solidFill>
                  <a:prstClr val="black"/>
                </a:solidFill>
              </a:rPr>
            </a:br>
            <a:r>
              <a:rPr lang="nb-NO" sz="600" dirty="0">
                <a:solidFill>
                  <a:prstClr val="black"/>
                </a:solidFill>
              </a:rPr>
              <a:t>globally, 10m+ </a:t>
            </a:r>
            <a:br>
              <a:rPr lang="nb-NO" sz="600" dirty="0">
                <a:solidFill>
                  <a:prstClr val="black"/>
                </a:solidFill>
              </a:rPr>
            </a:br>
            <a:r>
              <a:rPr lang="nb-NO" sz="600" dirty="0">
                <a:solidFill>
                  <a:prstClr val="black"/>
                </a:solidFill>
              </a:rPr>
              <a:t>operational hours</a:t>
            </a:r>
          </a:p>
          <a:p>
            <a:pPr marL="93663" indent="-936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nb-NO" sz="600" dirty="0">
                <a:solidFill>
                  <a:prstClr val="black"/>
                </a:solidFill>
              </a:rPr>
              <a:t>Cost effective</a:t>
            </a:r>
          </a:p>
          <a:p>
            <a:pPr indent="93663"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alternative to </a:t>
            </a:r>
          </a:p>
          <a:p>
            <a:pPr indent="93663"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traditional Met. Masts</a:t>
            </a:r>
          </a:p>
          <a:p>
            <a:pPr marL="93663" indent="-936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nb-NO" sz="600" dirty="0">
                <a:solidFill>
                  <a:prstClr val="black"/>
                </a:solidFill>
              </a:rPr>
              <a:t>Improves </a:t>
            </a:r>
            <a:r>
              <a:rPr lang="nb-NO" sz="600" dirty="0" smtClean="0">
                <a:solidFill>
                  <a:prstClr val="black"/>
                </a:solidFill>
              </a:rPr>
              <a:t>performance</a:t>
            </a:r>
            <a:endParaRPr lang="nb-NO" sz="600" dirty="0">
              <a:solidFill>
                <a:prstClr val="black"/>
              </a:solidFill>
            </a:endParaRPr>
          </a:p>
          <a:p>
            <a:pPr indent="93663">
              <a:buClr>
                <a:srgbClr val="00B0F0"/>
              </a:buClr>
            </a:pPr>
            <a:r>
              <a:rPr lang="nb-NO" sz="600" dirty="0" smtClean="0">
                <a:solidFill>
                  <a:prstClr val="black"/>
                </a:solidFill>
              </a:rPr>
              <a:t>of all WTG types</a:t>
            </a:r>
          </a:p>
          <a:p>
            <a:pPr marL="93663" indent="-936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nb-NO" sz="600" dirty="0" smtClean="0">
                <a:solidFill>
                  <a:prstClr val="black"/>
                </a:solidFill>
              </a:rPr>
              <a:t>Reducing </a:t>
            </a:r>
            <a:r>
              <a:rPr lang="nb-NO" sz="600" dirty="0">
                <a:solidFill>
                  <a:prstClr val="black"/>
                </a:solidFill>
              </a:rPr>
              <a:t>Cost of </a:t>
            </a:r>
            <a:endParaRPr lang="nb-NO" sz="600" dirty="0" smtClean="0">
              <a:solidFill>
                <a:prstClr val="black"/>
              </a:solidFill>
            </a:endParaRPr>
          </a:p>
          <a:p>
            <a:pPr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 </a:t>
            </a:r>
            <a:r>
              <a:rPr lang="nb-NO" sz="600" dirty="0" smtClean="0">
                <a:solidFill>
                  <a:prstClr val="black"/>
                </a:solidFill>
              </a:rPr>
              <a:t>  Wind Energy </a:t>
            </a:r>
          </a:p>
          <a:p>
            <a:pPr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 </a:t>
            </a:r>
            <a:r>
              <a:rPr lang="nb-NO" sz="600" dirty="0" smtClean="0">
                <a:solidFill>
                  <a:prstClr val="black"/>
                </a:solidFill>
              </a:rPr>
              <a:t>  through </a:t>
            </a:r>
            <a:r>
              <a:rPr lang="nb-NO" sz="600" dirty="0">
                <a:solidFill>
                  <a:prstClr val="black"/>
                </a:solidFill>
              </a:rPr>
              <a:t>lifecycle</a:t>
            </a:r>
          </a:p>
          <a:p>
            <a:pPr marL="85725" indent="-85725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nb-NO" sz="600" b="1" dirty="0" smtClean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646188" y="5269668"/>
            <a:ext cx="978949" cy="146981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90000" tIns="90000" rIns="90000" bIns="90000"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Clr>
                <a:srgbClr val="00B0F0"/>
              </a:buClr>
            </a:pPr>
            <a:r>
              <a:rPr lang="nb-NO" sz="600" b="1" dirty="0" smtClean="0">
                <a:solidFill>
                  <a:srgbClr val="00B0F0"/>
                </a:solidFill>
              </a:rPr>
              <a:t>Leading</a:t>
            </a:r>
            <a:r>
              <a:rPr lang="nb-NO" sz="600" b="1" dirty="0">
                <a:solidFill>
                  <a:srgbClr val="00B0F0"/>
                </a:solidFill>
              </a:rPr>
              <a:t> </a:t>
            </a:r>
          </a:p>
          <a:p>
            <a:pPr algn="ctr">
              <a:buClr>
                <a:srgbClr val="00B0F0"/>
              </a:buClr>
            </a:pPr>
            <a:r>
              <a:rPr lang="nb-NO" sz="600" b="1" dirty="0" smtClean="0">
                <a:solidFill>
                  <a:srgbClr val="00B0F0"/>
                </a:solidFill>
              </a:rPr>
              <a:t> </a:t>
            </a:r>
            <a:r>
              <a:rPr lang="nb-NO" sz="600" b="1" dirty="0">
                <a:solidFill>
                  <a:srgbClr val="00B0F0"/>
                </a:solidFill>
              </a:rPr>
              <a:t>Renewable</a:t>
            </a:r>
            <a:r>
              <a:rPr lang="nb-NO" sz="600" b="1" dirty="0" smtClean="0">
                <a:solidFill>
                  <a:srgbClr val="00B0F0"/>
                </a:solidFill>
              </a:rPr>
              <a:t> Energy </a:t>
            </a:r>
          </a:p>
          <a:p>
            <a:pPr algn="ctr">
              <a:buClr>
                <a:srgbClr val="00B0F0"/>
              </a:buClr>
            </a:pPr>
            <a:r>
              <a:rPr lang="nb-NO" sz="600" b="1" dirty="0" smtClean="0">
                <a:solidFill>
                  <a:srgbClr val="00B0F0"/>
                </a:solidFill>
              </a:rPr>
              <a:t>Consultancy</a:t>
            </a:r>
          </a:p>
          <a:p>
            <a:pPr algn="ctr">
              <a:buClr>
                <a:srgbClr val="00B0F0"/>
              </a:buClr>
            </a:pPr>
            <a:endParaRPr lang="nb-NO" sz="600" dirty="0" smtClean="0">
              <a:solidFill>
                <a:prstClr val="black"/>
              </a:solidFill>
            </a:endParaRPr>
          </a:p>
          <a:p>
            <a:pPr marL="93663" indent="-936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nb-NO" sz="600" dirty="0" smtClean="0">
                <a:solidFill>
                  <a:prstClr val="black"/>
                </a:solidFill>
              </a:rPr>
              <a:t>Independent </a:t>
            </a:r>
          </a:p>
          <a:p>
            <a:pPr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 </a:t>
            </a:r>
            <a:r>
              <a:rPr lang="nb-NO" sz="600" dirty="0" smtClean="0">
                <a:solidFill>
                  <a:prstClr val="black"/>
                </a:solidFill>
              </a:rPr>
              <a:t>  consultancy </a:t>
            </a:r>
            <a:endParaRPr lang="nb-NO" sz="600" dirty="0">
              <a:solidFill>
                <a:prstClr val="black"/>
              </a:solidFill>
            </a:endParaRPr>
          </a:p>
          <a:p>
            <a:pPr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   and services provider</a:t>
            </a:r>
          </a:p>
          <a:p>
            <a:pPr marL="119063" indent="-119063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nb-NO" sz="600" dirty="0">
                <a:solidFill>
                  <a:prstClr val="black"/>
                </a:solidFill>
              </a:rPr>
              <a:t>95 GW of project</a:t>
            </a:r>
          </a:p>
          <a:p>
            <a:pPr indent="93663"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experience</a:t>
            </a:r>
          </a:p>
          <a:p>
            <a:pPr marL="93663" indent="-93663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nb-NO" sz="600" dirty="0" smtClean="0">
                <a:solidFill>
                  <a:prstClr val="black"/>
                </a:solidFill>
              </a:rPr>
              <a:t>32 MtCO2 </a:t>
            </a:r>
            <a:r>
              <a:rPr lang="nb-NO" sz="600" dirty="0">
                <a:solidFill>
                  <a:prstClr val="black"/>
                </a:solidFill>
              </a:rPr>
              <a:t>abated</a:t>
            </a:r>
          </a:p>
          <a:p>
            <a:pPr marL="93663" indent="-93663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nb-NO" sz="600" dirty="0">
                <a:solidFill>
                  <a:prstClr val="black"/>
                </a:solidFill>
              </a:rPr>
              <a:t>330+ renewable</a:t>
            </a:r>
          </a:p>
          <a:p>
            <a:pPr indent="93663"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experts</a:t>
            </a:r>
          </a:p>
          <a:p>
            <a:pPr marL="93663" indent="-93663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nb-NO" sz="600" dirty="0">
                <a:solidFill>
                  <a:prstClr val="black"/>
                </a:solidFill>
              </a:rPr>
              <a:t>32 </a:t>
            </a:r>
            <a:r>
              <a:rPr lang="nb-NO" sz="600" dirty="0" smtClean="0">
                <a:solidFill>
                  <a:prstClr val="black"/>
                </a:solidFill>
              </a:rPr>
              <a:t>countries </a:t>
            </a:r>
            <a:r>
              <a:rPr lang="nb-NO" sz="600" dirty="0">
                <a:solidFill>
                  <a:prstClr val="black"/>
                </a:solidFill>
              </a:rPr>
              <a:t>of</a:t>
            </a:r>
          </a:p>
          <a:p>
            <a:pPr indent="93663"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project experience</a:t>
            </a:r>
          </a:p>
          <a:p>
            <a:pPr indent="93663">
              <a:buClr>
                <a:srgbClr val="00B0F0"/>
              </a:buClr>
            </a:pPr>
            <a:endParaRPr lang="nb-NO" sz="600" dirty="0" smtClean="0">
              <a:solidFill>
                <a:prstClr val="black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02" t="61538" r="2423"/>
          <a:stretch/>
        </p:blipFill>
        <p:spPr>
          <a:xfrm>
            <a:off x="8697415" y="4347113"/>
            <a:ext cx="1085437" cy="909507"/>
          </a:xfrm>
          <a:prstGeom prst="rect">
            <a:avLst/>
          </a:prstGeom>
        </p:spPr>
      </p:pic>
      <p:pic>
        <p:nvPicPr>
          <p:cNvPr id="35" name="Picture 2" descr="SeaPlanner is confirmed as proprietary project management software at Gemini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0" r="1163"/>
          <a:stretch/>
        </p:blipFill>
        <p:spPr bwMode="auto">
          <a:xfrm>
            <a:off x="7662067" y="4347113"/>
            <a:ext cx="995002" cy="90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Operations2(ControlCentre)_1200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6"/>
          <a:stretch/>
        </p:blipFill>
        <p:spPr bwMode="auto">
          <a:xfrm>
            <a:off x="6637011" y="4347113"/>
            <a:ext cx="988126" cy="8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7665484" y="5271551"/>
            <a:ext cx="991585" cy="14698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90000" tIns="90000" rIns="90000" bIns="9000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B0F0"/>
              </a:buClr>
            </a:pPr>
            <a:r>
              <a:rPr lang="nb-NO" sz="600" b="1" dirty="0" smtClean="0">
                <a:solidFill>
                  <a:srgbClr val="00B0F0"/>
                </a:solidFill>
              </a:rPr>
              <a:t>Leading Offshore</a:t>
            </a:r>
            <a:endParaRPr lang="nb-NO" sz="600" b="1" dirty="0">
              <a:solidFill>
                <a:srgbClr val="00B0F0"/>
              </a:solidFill>
            </a:endParaRPr>
          </a:p>
          <a:p>
            <a:pPr algn="ctr">
              <a:buClr>
                <a:srgbClr val="00B0F0"/>
              </a:buClr>
            </a:pPr>
            <a:r>
              <a:rPr lang="nb-NO" sz="600" b="1" dirty="0" smtClean="0">
                <a:solidFill>
                  <a:srgbClr val="00B0F0"/>
                </a:solidFill>
              </a:rPr>
              <a:t>Products &amp; </a:t>
            </a:r>
          </a:p>
          <a:p>
            <a:pPr algn="ctr">
              <a:buClr>
                <a:srgbClr val="00B0F0"/>
              </a:buClr>
            </a:pPr>
            <a:r>
              <a:rPr lang="nb-NO" sz="600" b="1" dirty="0" smtClean="0">
                <a:solidFill>
                  <a:srgbClr val="00B0F0"/>
                </a:solidFill>
              </a:rPr>
              <a:t>Consultancy</a:t>
            </a:r>
          </a:p>
          <a:p>
            <a:pPr>
              <a:buClr>
                <a:srgbClr val="00B0F0"/>
              </a:buClr>
            </a:pPr>
            <a:endParaRPr lang="nb-NO" sz="600" b="1" dirty="0">
              <a:solidFill>
                <a:prstClr val="black"/>
              </a:solidFill>
            </a:endParaRPr>
          </a:p>
          <a:p>
            <a:pPr marL="93663" indent="-936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nb-NO" sz="600" dirty="0" smtClean="0">
                <a:solidFill>
                  <a:prstClr val="black"/>
                </a:solidFill>
              </a:rPr>
              <a:t>SeaPlanner </a:t>
            </a:r>
          </a:p>
          <a:p>
            <a:pPr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 </a:t>
            </a:r>
            <a:r>
              <a:rPr lang="nb-NO" sz="600" dirty="0" smtClean="0">
                <a:solidFill>
                  <a:prstClr val="black"/>
                </a:solidFill>
              </a:rPr>
              <a:t>  preferred</a:t>
            </a:r>
            <a:r>
              <a:rPr lang="nb-NO" sz="600" dirty="0">
                <a:solidFill>
                  <a:prstClr val="black"/>
                </a:solidFill>
              </a:rPr>
              <a:t> </a:t>
            </a:r>
            <a:r>
              <a:rPr lang="nb-NO" sz="600" dirty="0" smtClean="0">
                <a:solidFill>
                  <a:prstClr val="black"/>
                </a:solidFill>
              </a:rPr>
              <a:t>offshore </a:t>
            </a:r>
          </a:p>
          <a:p>
            <a:pPr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 </a:t>
            </a:r>
            <a:r>
              <a:rPr lang="nb-NO" sz="600" dirty="0" smtClean="0">
                <a:solidFill>
                  <a:prstClr val="black"/>
                </a:solidFill>
              </a:rPr>
              <a:t>  management</a:t>
            </a:r>
          </a:p>
          <a:p>
            <a:pPr indent="93663"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s</a:t>
            </a:r>
            <a:r>
              <a:rPr lang="nb-NO" sz="600" dirty="0" smtClean="0">
                <a:solidFill>
                  <a:prstClr val="black"/>
                </a:solidFill>
              </a:rPr>
              <a:t>ystem </a:t>
            </a:r>
            <a:r>
              <a:rPr lang="nb-NO" sz="600" dirty="0" err="1" smtClean="0">
                <a:solidFill>
                  <a:prstClr val="black"/>
                </a:solidFill>
              </a:rPr>
              <a:t>software</a:t>
            </a:r>
            <a:endParaRPr lang="nb-NO" sz="600" dirty="0" smtClean="0">
              <a:solidFill>
                <a:prstClr val="black"/>
              </a:solidFill>
            </a:endParaRPr>
          </a:p>
          <a:p>
            <a:pPr marL="93663" indent="-93663"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nb-NO" sz="600" dirty="0" smtClean="0">
                <a:solidFill>
                  <a:prstClr val="black"/>
                </a:solidFill>
              </a:rPr>
              <a:t>Used </a:t>
            </a:r>
            <a:r>
              <a:rPr lang="nb-NO" sz="600" dirty="0">
                <a:solidFill>
                  <a:prstClr val="black"/>
                </a:solidFill>
              </a:rPr>
              <a:t>for one third of  </a:t>
            </a:r>
            <a:endParaRPr lang="nb-NO" sz="600" dirty="0" smtClean="0">
              <a:solidFill>
                <a:prstClr val="black"/>
              </a:solidFill>
            </a:endParaRPr>
          </a:p>
          <a:p>
            <a:pPr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 </a:t>
            </a:r>
            <a:r>
              <a:rPr lang="nb-NO" sz="600" dirty="0" smtClean="0">
                <a:solidFill>
                  <a:prstClr val="black"/>
                </a:solidFill>
              </a:rPr>
              <a:t>  installed </a:t>
            </a:r>
            <a:r>
              <a:rPr lang="nb-NO" sz="600" dirty="0">
                <a:solidFill>
                  <a:prstClr val="black"/>
                </a:solidFill>
              </a:rPr>
              <a:t>wind </a:t>
            </a:r>
            <a:endParaRPr lang="nb-NO" sz="600" dirty="0" smtClean="0">
              <a:solidFill>
                <a:prstClr val="black"/>
              </a:solidFill>
            </a:endParaRPr>
          </a:p>
          <a:p>
            <a:pPr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</a:rPr>
              <a:t> </a:t>
            </a:r>
            <a:r>
              <a:rPr lang="nb-NO" sz="600" dirty="0" smtClean="0">
                <a:solidFill>
                  <a:prstClr val="black"/>
                </a:solidFill>
              </a:rPr>
              <a:t>  turbines</a:t>
            </a:r>
            <a:r>
              <a:rPr lang="nb-NO" sz="600" dirty="0">
                <a:solidFill>
                  <a:prstClr val="black"/>
                </a:solidFill>
              </a:rPr>
              <a:t> </a:t>
            </a:r>
            <a:r>
              <a:rPr lang="nb-NO" sz="600" dirty="0" smtClean="0">
                <a:solidFill>
                  <a:prstClr val="black"/>
                </a:solidFill>
              </a:rPr>
              <a:t>in Europe</a:t>
            </a:r>
          </a:p>
          <a:p>
            <a:pPr marL="93663" lvl="0" indent="-93663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nb-NO" sz="600" dirty="0" smtClean="0">
                <a:solidFill>
                  <a:prstClr val="black"/>
                </a:solidFill>
                <a:latin typeface="Arial"/>
              </a:rPr>
              <a:t>Marine and Offshore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</a:pPr>
            <a:r>
              <a:rPr lang="nb-NO" sz="600" dirty="0">
                <a:solidFill>
                  <a:prstClr val="black"/>
                </a:solidFill>
                <a:latin typeface="Arial"/>
              </a:rPr>
              <a:t> </a:t>
            </a:r>
            <a:r>
              <a:rPr lang="nb-NO" sz="600" dirty="0" smtClean="0">
                <a:solidFill>
                  <a:prstClr val="black"/>
                </a:solidFill>
                <a:latin typeface="Arial"/>
              </a:rPr>
              <a:t>  Health and Safety 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</a:pPr>
            <a:r>
              <a:rPr lang="nb-NO" sz="600" dirty="0" smtClean="0">
                <a:solidFill>
                  <a:prstClr val="black"/>
                </a:solidFill>
                <a:latin typeface="Arial"/>
              </a:rPr>
              <a:t>   consultancy</a:t>
            </a:r>
            <a:endParaRPr lang="nb-NO" sz="600" dirty="0">
              <a:solidFill>
                <a:prstClr val="black"/>
              </a:solidFill>
              <a:latin typeface="Arial"/>
            </a:endParaRPr>
          </a:p>
          <a:p>
            <a:pPr>
              <a:buClr>
                <a:srgbClr val="00B0F0"/>
              </a:buClr>
            </a:pPr>
            <a:endParaRPr lang="nb-NO" sz="600" dirty="0">
              <a:solidFill>
                <a:prstClr val="black"/>
              </a:solidFill>
            </a:endParaRPr>
          </a:p>
          <a:p>
            <a:pPr marL="93663" indent="-93663">
              <a:buClr>
                <a:srgbClr val="00B0F0"/>
              </a:buClr>
              <a:buFont typeface="Wingdings" panose="05000000000000000000" pitchFamily="2" charset="2"/>
              <a:buChar char="§"/>
            </a:pPr>
            <a:endParaRPr lang="nb-NO" sz="600" dirty="0" smtClean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4928" y="1660480"/>
            <a:ext cx="1385784" cy="27895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9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Offshore Wind Value Chain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608" y="1111249"/>
            <a:ext cx="7418415" cy="2677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016" y="3861223"/>
            <a:ext cx="1191656" cy="467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632" y="3933056"/>
            <a:ext cx="3150907" cy="2632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3040" y="4709462"/>
            <a:ext cx="402225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i="1" dirty="0" smtClean="0">
                <a:latin typeface="+mj-lt"/>
              </a:rPr>
              <a:t>End customers – «big money»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i="1" dirty="0" smtClean="0">
                <a:latin typeface="+mj-lt"/>
              </a:rPr>
              <a:t>Huge consolidation among players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i="1" dirty="0" smtClean="0">
                <a:latin typeface="+mj-lt"/>
              </a:rPr>
              <a:t>Established operators emerging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i="1" dirty="0" smtClean="0">
                <a:latin typeface="+mj-lt"/>
              </a:rPr>
              <a:t>Track record key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i="1" dirty="0" smtClean="0">
                <a:latin typeface="+mj-lt"/>
              </a:rPr>
              <a:t>Difficult to play a role if “new”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i="1" dirty="0" smtClean="0">
                <a:latin typeface="+mj-lt"/>
              </a:rPr>
              <a:t>Contracts: little bi-lateral, mostly tender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i="1" dirty="0" smtClean="0">
                <a:latin typeface="+mj-lt"/>
              </a:rPr>
              <a:t>Global    </a:t>
            </a:r>
            <a:endParaRPr lang="en-US" sz="1600" i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136" y="2505995"/>
            <a:ext cx="327560" cy="233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404" y="2348880"/>
            <a:ext cx="344939" cy="245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2197" y="3563724"/>
            <a:ext cx="77457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b="1" dirty="0" smtClean="0"/>
              <a:t>«2%»</a:t>
            </a:r>
            <a:endParaRPr lang="en-US" b="1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792760" y="3861223"/>
            <a:ext cx="504056" cy="1439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1"/>
          </p:cNvCxnSpPr>
          <p:nvPr/>
        </p:nvCxnSpPr>
        <p:spPr>
          <a:xfrm flipH="1">
            <a:off x="2792761" y="3748390"/>
            <a:ext cx="389436" cy="15528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84783" y="3517557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Turbine </a:t>
            </a:r>
          </a:p>
          <a:p>
            <a:r>
              <a:rPr lang="en-US" sz="800" b="1" dirty="0" smtClean="0"/>
              <a:t>inst. ship </a:t>
            </a:r>
          </a:p>
          <a:p>
            <a:r>
              <a:rPr lang="en-US" sz="800" b="1" dirty="0" smtClean="0"/>
              <a:t>only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84372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5999" cy="687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49144" y="124752"/>
            <a:ext cx="3767505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Track record</a:t>
            </a:r>
          </a:p>
          <a:p>
            <a:endParaRPr lang="en-US" sz="20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Riffgat</a:t>
            </a:r>
            <a:r>
              <a:rPr lang="en-US" sz="1400" b="1" dirty="0" smtClean="0">
                <a:solidFill>
                  <a:schemeClr val="bg1"/>
                </a:solidFill>
              </a:rPr>
              <a:t> (Germany) - 2013</a:t>
            </a:r>
          </a:p>
          <a:p>
            <a:pPr>
              <a:buFontTx/>
              <a:buChar char="-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1400" b="1" dirty="0" smtClean="0">
                <a:solidFill>
                  <a:schemeClr val="bg1"/>
                </a:solidFill>
              </a:rPr>
              <a:t> Bard  (Germany) - 2013</a:t>
            </a:r>
          </a:p>
          <a:p>
            <a:pPr>
              <a:buFontTx/>
              <a:buChar char="-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1400" b="1" dirty="0" smtClean="0">
                <a:solidFill>
                  <a:schemeClr val="bg1"/>
                </a:solidFill>
              </a:rPr>
              <a:t> 2 x Met Mast Dogger Bank (UK)</a:t>
            </a:r>
          </a:p>
          <a:p>
            <a:pPr>
              <a:buFontTx/>
              <a:buChar char="-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1400" b="1" dirty="0" smtClean="0">
                <a:solidFill>
                  <a:schemeClr val="bg1"/>
                </a:solidFill>
              </a:rPr>
              <a:t> Alstom (Belgium) - 2014</a:t>
            </a:r>
          </a:p>
          <a:p>
            <a:pPr>
              <a:buFontTx/>
              <a:buChar char="-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1400" b="1" dirty="0" smtClean="0">
                <a:solidFill>
                  <a:schemeClr val="bg1"/>
                </a:solidFill>
              </a:rPr>
              <a:t> Global Tech1 (Germany) – 2014/15</a:t>
            </a:r>
          </a:p>
          <a:p>
            <a:pPr>
              <a:buFontTx/>
              <a:buChar char="-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Butendiek</a:t>
            </a:r>
            <a:r>
              <a:rPr lang="en-US" sz="1400" b="1" dirty="0" smtClean="0">
                <a:solidFill>
                  <a:schemeClr val="bg1"/>
                </a:solidFill>
              </a:rPr>
              <a:t> (Germany) - 2015</a:t>
            </a:r>
          </a:p>
          <a:p>
            <a:pPr>
              <a:buFontTx/>
              <a:buChar char="-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sz="1400" b="1" dirty="0" smtClean="0">
                <a:solidFill>
                  <a:schemeClr val="bg1"/>
                </a:solidFill>
              </a:rPr>
              <a:t> Block Island (USA) – (2016)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solidFill>
                  <a:schemeClr val="bg1"/>
                </a:solidFill>
              </a:rPr>
              <a:t>Veja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Matje</a:t>
            </a:r>
            <a:r>
              <a:rPr lang="en-US" sz="1400" b="1" dirty="0" smtClean="0">
                <a:solidFill>
                  <a:schemeClr val="bg1"/>
                </a:solidFill>
              </a:rPr>
              <a:t> (Germany) – 2017*</a:t>
            </a:r>
          </a:p>
          <a:p>
            <a:r>
              <a:rPr lang="nb-NO" sz="1400" b="1" dirty="0" smtClean="0">
                <a:solidFill>
                  <a:schemeClr val="bg1"/>
                </a:solidFill>
              </a:rPr>
              <a:t> </a:t>
            </a: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solidFill>
                  <a:schemeClr val="bg1"/>
                </a:solidFill>
              </a:rPr>
              <a:t>Wikinger</a:t>
            </a:r>
            <a:r>
              <a:rPr lang="en-US" sz="1400" b="1" dirty="0" smtClean="0">
                <a:solidFill>
                  <a:schemeClr val="bg1"/>
                </a:solidFill>
              </a:rPr>
              <a:t> (Germany) – 2017*</a:t>
            </a:r>
          </a:p>
          <a:p>
            <a:pPr marL="285750" indent="-285750">
              <a:buFontTx/>
              <a:buChar char="-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solidFill>
                  <a:schemeClr val="bg1"/>
                </a:solidFill>
              </a:rPr>
              <a:t>Borkum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Riff. 2 – 2018*</a:t>
            </a:r>
          </a:p>
          <a:p>
            <a:pPr marL="285750" indent="-285750">
              <a:buFontTx/>
              <a:buChar char="-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solidFill>
                  <a:schemeClr val="bg1"/>
                </a:solidFill>
              </a:rPr>
              <a:t>Hohe</a:t>
            </a:r>
            <a:r>
              <a:rPr lang="en-US" sz="1400" b="1" dirty="0" smtClean="0">
                <a:solidFill>
                  <a:schemeClr val="bg1"/>
                </a:solidFill>
              </a:rPr>
              <a:t> See – 2019</a:t>
            </a:r>
            <a:r>
              <a:rPr lang="en-US" b="1" dirty="0" smtClean="0">
                <a:solidFill>
                  <a:schemeClr val="bg1"/>
                </a:solidFill>
              </a:rPr>
              <a:t>*</a:t>
            </a:r>
          </a:p>
          <a:p>
            <a:endParaRPr lang="en-US" sz="1400" b="1" dirty="0" smtClean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solidFill>
                  <a:schemeClr val="bg1"/>
                </a:solidFill>
              </a:rPr>
              <a:t>Hornsea</a:t>
            </a:r>
            <a:r>
              <a:rPr lang="en-US" sz="1400" b="1" dirty="0" smtClean="0">
                <a:solidFill>
                  <a:schemeClr val="bg1"/>
                </a:solidFill>
              </a:rPr>
              <a:t> #1 - 2019         </a:t>
            </a:r>
          </a:p>
          <a:p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786913">
            <a:off x="2380824" y="5373216"/>
            <a:ext cx="5080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b="1" dirty="0" smtClean="0">
                <a:solidFill>
                  <a:srgbClr val="FF0000"/>
                </a:solidFill>
              </a:rPr>
              <a:t>«15%» </a:t>
            </a:r>
            <a:r>
              <a:rPr lang="nb-NO" sz="4000" b="1" dirty="0" err="1" smtClean="0">
                <a:solidFill>
                  <a:srgbClr val="FF0000"/>
                </a:solidFill>
              </a:rPr>
              <a:t>market</a:t>
            </a:r>
            <a:r>
              <a:rPr lang="nb-NO" sz="4000" b="1" dirty="0" smtClean="0">
                <a:solidFill>
                  <a:srgbClr val="FF0000"/>
                </a:solidFill>
              </a:rPr>
              <a:t> </a:t>
            </a:r>
            <a:r>
              <a:rPr lang="nb-NO" sz="4000" b="1" dirty="0" err="1" smtClean="0">
                <a:solidFill>
                  <a:srgbClr val="FF0000"/>
                </a:solidFill>
              </a:rPr>
              <a:t>share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906000" cy="6674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368" y="1403727"/>
            <a:ext cx="42578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How </a:t>
            </a:r>
            <a:r>
              <a:rPr lang="en-US" sz="3200" b="1" dirty="0" smtClean="0">
                <a:solidFill>
                  <a:schemeClr val="bg1"/>
                </a:solidFill>
              </a:rPr>
              <a:t>high and heavy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(</a:t>
            </a:r>
            <a:r>
              <a:rPr lang="en-US" sz="3200" b="1" dirty="0" smtClean="0">
                <a:solidFill>
                  <a:schemeClr val="bg1"/>
                </a:solidFill>
              </a:rPr>
              <a:t>and «out»)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can you lift ?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344488" y="-417987"/>
            <a:ext cx="9649072" cy="237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400" b="1" kern="0" dirty="0" smtClean="0">
                <a:solidFill>
                  <a:schemeClr val="bg1"/>
                </a:solidFill>
              </a:rPr>
              <a:t>The question is :  </a:t>
            </a:r>
            <a:r>
              <a:rPr lang="en-GB" kern="0" dirty="0" smtClean="0">
                <a:solidFill>
                  <a:schemeClr val="bg1"/>
                </a:solidFill>
              </a:rPr>
              <a:t> </a:t>
            </a:r>
            <a:endParaRPr lang="en-GB" kern="0" dirty="0">
              <a:solidFill>
                <a:schemeClr val="bg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7905328" y="5157192"/>
            <a:ext cx="1800200" cy="108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400" b="1" kern="0" dirty="0" smtClean="0">
                <a:solidFill>
                  <a:schemeClr val="bg1"/>
                </a:solidFill>
              </a:rPr>
              <a:t>Why?</a:t>
            </a:r>
            <a:r>
              <a:rPr lang="en-GB" sz="4400" b="1" kern="0" dirty="0" smtClean="0">
                <a:solidFill>
                  <a:schemeClr val="bg1"/>
                </a:solidFill>
              </a:rPr>
              <a:t>  </a:t>
            </a:r>
            <a:r>
              <a:rPr lang="en-GB" kern="0" dirty="0" smtClean="0">
                <a:solidFill>
                  <a:schemeClr val="bg1"/>
                </a:solidFill>
              </a:rPr>
              <a:t> </a:t>
            </a:r>
            <a:endParaRPr lang="en-GB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22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536" y="332656"/>
            <a:ext cx="7776864" cy="791370"/>
          </a:xfrm>
        </p:spPr>
        <p:txBody>
          <a:bodyPr/>
          <a:lstStyle/>
          <a:p>
            <a:r>
              <a:rPr lang="en-US" b="1" dirty="0" smtClean="0"/>
              <a:t>Power Price: A very important picture that will dictate a lot going forward … 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06" y="1340768"/>
            <a:ext cx="6768752" cy="50565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6495" y="5949280"/>
            <a:ext cx="67999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2010-2012</a:t>
            </a:r>
          </a:p>
          <a:p>
            <a:pPr algn="ctr"/>
            <a:r>
              <a:rPr lang="en-US" sz="800" b="1" dirty="0" smtClean="0"/>
              <a:t>ROC’s</a:t>
            </a:r>
            <a:endParaRPr lang="en-US" sz="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20196" y="5949280"/>
            <a:ext cx="49244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2013</a:t>
            </a:r>
          </a:p>
          <a:p>
            <a:pPr algn="ctr"/>
            <a:r>
              <a:rPr lang="nb-NO" sz="800" b="1" dirty="0" smtClean="0"/>
              <a:t>FIDER</a:t>
            </a:r>
            <a:endParaRPr lang="en-US" sz="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44688" y="5949280"/>
            <a:ext cx="760144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2015 – first </a:t>
            </a:r>
          </a:p>
          <a:p>
            <a:pPr algn="ctr"/>
            <a:r>
              <a:rPr lang="en-US" sz="800" b="1" dirty="0" err="1" smtClean="0"/>
              <a:t>CfD</a:t>
            </a:r>
            <a:r>
              <a:rPr lang="en-US" sz="800" b="1" dirty="0" smtClean="0"/>
              <a:t> auction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49853" y="5949280"/>
            <a:ext cx="595035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Auction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552" y="6397330"/>
            <a:ext cx="16321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20 years – 2% inflation </a:t>
            </a:r>
            <a:r>
              <a:rPr lang="en-US" sz="800" dirty="0" err="1" smtClean="0"/>
              <a:t>fm</a:t>
            </a:r>
            <a:r>
              <a:rPr lang="en-US" sz="800" dirty="0" smtClean="0"/>
              <a:t> 2012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4088904" y="5949280"/>
            <a:ext cx="595035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Auction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90013" y="5949280"/>
            <a:ext cx="595035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Auction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10093" y="5949280"/>
            <a:ext cx="595035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Auction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30173" y="5949280"/>
            <a:ext cx="595035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Auction </a:t>
            </a:r>
          </a:p>
        </p:txBody>
      </p:sp>
      <p:cxnSp>
        <p:nvCxnSpPr>
          <p:cNvPr id="19" name="Straight Arrow Connector 18"/>
          <p:cNvCxnSpPr>
            <a:stCxn id="13" idx="3"/>
          </p:cNvCxnSpPr>
          <p:nvPr/>
        </p:nvCxnSpPr>
        <p:spPr>
          <a:xfrm>
            <a:off x="2552730" y="6505052"/>
            <a:ext cx="5280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1"/>
          </p:cNvCxnSpPr>
          <p:nvPr/>
        </p:nvCxnSpPr>
        <p:spPr>
          <a:xfrm flipH="1">
            <a:off x="344488" y="6505052"/>
            <a:ext cx="5760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243779" y="1268760"/>
            <a:ext cx="16997" cy="535259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368824" y="6397330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12 years</a:t>
            </a:r>
            <a:endParaRPr lang="en-US" sz="800" dirty="0"/>
          </a:p>
        </p:txBody>
      </p:sp>
      <p:sp>
        <p:nvSpPr>
          <p:cNvPr id="25" name="TextBox 24"/>
          <p:cNvSpPr txBox="1"/>
          <p:nvPr/>
        </p:nvSpPr>
        <p:spPr>
          <a:xfrm>
            <a:off x="4081072" y="6397330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15 years</a:t>
            </a:r>
            <a:endParaRPr lang="en-US" sz="800" dirty="0"/>
          </a:p>
        </p:txBody>
      </p:sp>
      <p:sp>
        <p:nvSpPr>
          <p:cNvPr id="26" name="TextBox 25"/>
          <p:cNvSpPr txBox="1"/>
          <p:nvPr/>
        </p:nvSpPr>
        <p:spPr>
          <a:xfrm>
            <a:off x="4804440" y="6403564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12 years</a:t>
            </a:r>
            <a:endParaRPr lang="en-US" sz="800" dirty="0"/>
          </a:p>
        </p:txBody>
      </p:sp>
      <p:sp>
        <p:nvSpPr>
          <p:cNvPr id="27" name="TextBox 26"/>
          <p:cNvSpPr txBox="1"/>
          <p:nvPr/>
        </p:nvSpPr>
        <p:spPr>
          <a:xfrm>
            <a:off x="5524520" y="6405911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12 years</a:t>
            </a:r>
            <a:endParaRPr 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6225511" y="6397330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15 years</a:t>
            </a:r>
            <a:endParaRPr lang="en-US" sz="800" dirty="0"/>
          </a:p>
        </p:txBody>
      </p:sp>
      <p:sp>
        <p:nvSpPr>
          <p:cNvPr id="34" name="TextBox 33"/>
          <p:cNvSpPr txBox="1"/>
          <p:nvPr/>
        </p:nvSpPr>
        <p:spPr>
          <a:xfrm>
            <a:off x="577216" y="1226472"/>
            <a:ext cx="2215544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2012 – 2015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32278" y="1248212"/>
            <a:ext cx="2215544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2016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98005" y="1248212"/>
            <a:ext cx="2215544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/>
              <a:t>2017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698005" y="4855556"/>
            <a:ext cx="201622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089842" y="3786068"/>
            <a:ext cx="24531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492251" y="4794180"/>
            <a:ext cx="197053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905328" y="4797152"/>
            <a:ext cx="203711" cy="69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273701" y="4797152"/>
            <a:ext cx="207691" cy="69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28664" y="458112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119£</a:t>
            </a:r>
            <a:endParaRPr lang="en-US" sz="1100" dirty="0"/>
          </a:p>
        </p:txBody>
      </p:sp>
      <p:sp>
        <p:nvSpPr>
          <p:cNvPr id="41" name="TextBox 40"/>
          <p:cNvSpPr txBox="1"/>
          <p:nvPr/>
        </p:nvSpPr>
        <p:spPr>
          <a:xfrm>
            <a:off x="2653945" y="458112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114£</a:t>
            </a:r>
            <a:endParaRPr lang="en-US" sz="1100" dirty="0"/>
          </a:p>
        </p:txBody>
      </p:sp>
      <p:sp>
        <p:nvSpPr>
          <p:cNvPr id="42" name="TextBox 41"/>
          <p:cNvSpPr txBox="1"/>
          <p:nvPr/>
        </p:nvSpPr>
        <p:spPr>
          <a:xfrm>
            <a:off x="1208584" y="458112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140£</a:t>
            </a:r>
            <a:endParaRPr lang="en-US" sz="1100" dirty="0"/>
          </a:p>
        </p:txBody>
      </p:sp>
      <p:sp>
        <p:nvSpPr>
          <p:cNvPr id="18" name="TextBox 17"/>
          <p:cNvSpPr txBox="1"/>
          <p:nvPr/>
        </p:nvSpPr>
        <p:spPr>
          <a:xfrm>
            <a:off x="6969224" y="5013176"/>
            <a:ext cx="437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Gode</a:t>
            </a:r>
            <a:endParaRPr lang="en-US" sz="800" dirty="0" smtClean="0"/>
          </a:p>
          <a:p>
            <a:r>
              <a:rPr lang="en-US" sz="800" dirty="0" smtClean="0"/>
              <a:t>Wind</a:t>
            </a:r>
          </a:p>
          <a:p>
            <a:r>
              <a:rPr lang="en-US" sz="800" dirty="0" smtClean="0"/>
              <a:t>III</a:t>
            </a:r>
            <a:endParaRPr lang="en-US" sz="800" dirty="0"/>
          </a:p>
        </p:txBody>
      </p:sp>
      <p:sp>
        <p:nvSpPr>
          <p:cNvPr id="44" name="TextBox 43"/>
          <p:cNvSpPr txBox="1"/>
          <p:nvPr/>
        </p:nvSpPr>
        <p:spPr>
          <a:xfrm>
            <a:off x="7329264" y="5013176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Borkum</a:t>
            </a:r>
            <a:endParaRPr lang="en-US" sz="800" dirty="0" smtClean="0"/>
          </a:p>
          <a:p>
            <a:r>
              <a:rPr lang="en-US" sz="800" dirty="0" smtClean="0"/>
              <a:t>R West II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835442" y="5013176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OWP</a:t>
            </a:r>
          </a:p>
          <a:p>
            <a:r>
              <a:rPr lang="en-US" sz="800" dirty="0" smtClean="0"/>
              <a:t>West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193360" y="5013176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HeHe</a:t>
            </a:r>
            <a:endParaRPr lang="en-US" sz="800" dirty="0" smtClean="0"/>
          </a:p>
          <a:p>
            <a:r>
              <a:rPr lang="en-US" sz="800" dirty="0" err="1" smtClean="0"/>
              <a:t>Dreit</a:t>
            </a:r>
            <a:endParaRPr lang="en-US" sz="8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3296816" y="6165304"/>
            <a:ext cx="6479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 smtClean="0"/>
              <a:t>Vattenfall</a:t>
            </a:r>
            <a:endParaRPr lang="en-US" sz="8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172525" y="6165304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DONG</a:t>
            </a:r>
            <a:endParaRPr lang="en-US" sz="8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4736976" y="6165304"/>
            <a:ext cx="6479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 smtClean="0"/>
              <a:t>Vattenfall</a:t>
            </a:r>
            <a:endParaRPr lang="en-US" sz="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5529202" y="6165304"/>
            <a:ext cx="6479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err="1" smtClean="0"/>
              <a:t>Vattenfall</a:t>
            </a:r>
            <a:endParaRPr lang="en-US" sz="8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6138675" y="6165304"/>
            <a:ext cx="7585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Shell, </a:t>
            </a:r>
            <a:r>
              <a:rPr lang="en-US" sz="800" b="1" dirty="0" err="1" smtClean="0"/>
              <a:t>VanO</a:t>
            </a:r>
            <a:endParaRPr lang="en-US" sz="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017834" y="3501008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60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477260" y="450912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909308" y="450912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0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269348" y="450912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</a:schemeClr>
                </a:solidFill>
              </a:rPr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94269" y="5949280"/>
            <a:ext cx="595035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/>
              <a:t>Auction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964" y="1615743"/>
            <a:ext cx="1659808" cy="7675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617" y="2425759"/>
            <a:ext cx="2268658" cy="283161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8265220" y="2370767"/>
            <a:ext cx="449009" cy="360040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>
            <a:stCxn id="36" idx="4"/>
            <a:endCxn id="52" idx="0"/>
          </p:cNvCxnSpPr>
          <p:nvPr/>
        </p:nvCxnSpPr>
        <p:spPr>
          <a:xfrm flipH="1">
            <a:off x="8051334" y="2730807"/>
            <a:ext cx="438391" cy="1778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0472" y="1484784"/>
            <a:ext cx="535724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Euro</a:t>
            </a:r>
            <a:endParaRPr lang="en-US" sz="1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7761312" y="2636912"/>
            <a:ext cx="1279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i="1" dirty="0" smtClean="0"/>
              <a:t>13-15MW </a:t>
            </a:r>
            <a:r>
              <a:rPr lang="nb-NO" sz="1000" b="1" i="1" dirty="0" err="1" smtClean="0"/>
              <a:t>turbines</a:t>
            </a:r>
            <a:endParaRPr lang="en-US" sz="1000" b="1" i="1" dirty="0"/>
          </a:p>
        </p:txBody>
      </p:sp>
      <p:sp>
        <p:nvSpPr>
          <p:cNvPr id="56" name="Rectangle 55"/>
          <p:cNvSpPr/>
          <p:nvPr/>
        </p:nvSpPr>
        <p:spPr>
          <a:xfrm>
            <a:off x="8841432" y="3501008"/>
            <a:ext cx="212118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133370" y="3789040"/>
            <a:ext cx="21211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421402" y="3789040"/>
            <a:ext cx="212118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1232" y="5632460"/>
            <a:ext cx="378101" cy="22330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7341" y="5632299"/>
            <a:ext cx="378101" cy="22330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450" y="5632299"/>
            <a:ext cx="378101" cy="22330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977" y="5632299"/>
            <a:ext cx="378101" cy="223308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746026" y="321297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chemeClr val="bg1">
                    <a:lumMod val="65000"/>
                  </a:schemeClr>
                </a:solidFill>
              </a:rPr>
              <a:t>85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697416" y="4581128"/>
            <a:ext cx="4443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 smtClean="0"/>
              <a:t>74.5£</a:t>
            </a:r>
            <a:endParaRPr lang="en-US" sz="800" b="1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8753914" y="501317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/>
              <a:t>Triton</a:t>
            </a:r>
            <a:endParaRPr lang="en-US" sz="800" dirty="0" smtClean="0"/>
          </a:p>
          <a:p>
            <a:r>
              <a:rPr lang="nb-NO" sz="800" dirty="0" smtClean="0"/>
              <a:t>Knoll</a:t>
            </a:r>
          </a:p>
          <a:p>
            <a:r>
              <a:rPr lang="nb-NO" sz="800" dirty="0" smtClean="0"/>
              <a:t>2021</a:t>
            </a:r>
            <a:endParaRPr lang="en-US" sz="800" dirty="0" smtClean="0"/>
          </a:p>
        </p:txBody>
      </p:sp>
      <p:sp>
        <p:nvSpPr>
          <p:cNvPr id="66" name="TextBox 65"/>
          <p:cNvSpPr txBox="1"/>
          <p:nvPr/>
        </p:nvSpPr>
        <p:spPr>
          <a:xfrm>
            <a:off x="9057456" y="5013176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err="1" smtClean="0"/>
              <a:t>Moray</a:t>
            </a:r>
            <a:endParaRPr lang="nb-NO" sz="800" dirty="0" smtClean="0"/>
          </a:p>
          <a:p>
            <a:r>
              <a:rPr lang="nb-NO" sz="800" dirty="0" smtClean="0"/>
              <a:t>Firth</a:t>
            </a:r>
          </a:p>
          <a:p>
            <a:r>
              <a:rPr lang="nb-NO" sz="800" dirty="0" smtClean="0"/>
              <a:t>2023</a:t>
            </a:r>
            <a:endParaRPr lang="en-US" sz="800" dirty="0" smtClean="0"/>
          </a:p>
        </p:txBody>
      </p:sp>
      <p:sp>
        <p:nvSpPr>
          <p:cNvPr id="67" name="TextBox 66"/>
          <p:cNvSpPr txBox="1"/>
          <p:nvPr/>
        </p:nvSpPr>
        <p:spPr>
          <a:xfrm>
            <a:off x="9379544" y="501317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/>
              <a:t>Horns</a:t>
            </a:r>
          </a:p>
          <a:p>
            <a:r>
              <a:rPr lang="nb-NO" sz="800" dirty="0" smtClean="0"/>
              <a:t>Sea3</a:t>
            </a:r>
          </a:p>
          <a:p>
            <a:r>
              <a:rPr lang="nb-NO" sz="800" dirty="0" smtClean="0"/>
              <a:t>2023</a:t>
            </a:r>
            <a:endParaRPr lang="en-US" sz="800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8985448" y="4694947"/>
            <a:ext cx="4443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 smtClean="0"/>
              <a:t>57.5£</a:t>
            </a:r>
            <a:endParaRPr lang="en-US" sz="800" b="1" i="1" dirty="0"/>
          </a:p>
        </p:txBody>
      </p:sp>
      <p:sp>
        <p:nvSpPr>
          <p:cNvPr id="69" name="TextBox 68"/>
          <p:cNvSpPr txBox="1"/>
          <p:nvPr/>
        </p:nvSpPr>
        <p:spPr>
          <a:xfrm>
            <a:off x="9347483" y="4653136"/>
            <a:ext cx="4443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 smtClean="0"/>
              <a:t>57.5£</a:t>
            </a:r>
            <a:endParaRPr lang="en-US" sz="800" b="1" i="1" dirty="0"/>
          </a:p>
        </p:txBody>
      </p:sp>
      <p:sp>
        <p:nvSpPr>
          <p:cNvPr id="70" name="TextBox 69"/>
          <p:cNvSpPr txBox="1"/>
          <p:nvPr/>
        </p:nvSpPr>
        <p:spPr>
          <a:xfrm>
            <a:off x="9034058" y="355327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nb-NO" sz="1400" b="1" dirty="0" smtClean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322090" y="355327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>
                <a:solidFill>
                  <a:schemeClr val="bg1">
                    <a:lumMod val="65000"/>
                  </a:schemeClr>
                </a:solidFill>
              </a:rPr>
              <a:t>6</a:t>
            </a:r>
            <a:r>
              <a:rPr lang="nb-NO" sz="1400" b="1" dirty="0" smtClean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en-US" sz="14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1603" y="5633692"/>
            <a:ext cx="345594" cy="22191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8215" y="5632299"/>
            <a:ext cx="345594" cy="2219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6561" y="5632299"/>
            <a:ext cx="345594" cy="221915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7017599" y="6180112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/>
              <a:t>DONG</a:t>
            </a:r>
            <a:endParaRPr lang="en-US" sz="8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7434365" y="6180112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/>
              <a:t>DONG</a:t>
            </a:r>
            <a:endParaRPr lang="en-US" sz="8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7816278" y="6180112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/>
              <a:t>DONG</a:t>
            </a:r>
            <a:endParaRPr lang="en-US" sz="8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8211386" y="6180112"/>
            <a:ext cx="4860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err="1" smtClean="0"/>
              <a:t>EnBW</a:t>
            </a:r>
            <a:endParaRPr lang="en-US" sz="8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8762643" y="6180112"/>
            <a:ext cx="4235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/>
              <a:t>RWE</a:t>
            </a:r>
            <a:endParaRPr lang="en-US" sz="800" b="1" dirty="0"/>
          </a:p>
        </p:txBody>
      </p:sp>
      <p:sp>
        <p:nvSpPr>
          <p:cNvPr id="80" name="TextBox 79"/>
          <p:cNvSpPr txBox="1"/>
          <p:nvPr/>
        </p:nvSpPr>
        <p:spPr>
          <a:xfrm>
            <a:off x="9091003" y="6188120"/>
            <a:ext cx="47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/>
              <a:t>EDP/</a:t>
            </a:r>
          </a:p>
          <a:p>
            <a:r>
              <a:rPr lang="nb-NO" sz="800" b="1" dirty="0" smtClean="0"/>
              <a:t>China</a:t>
            </a:r>
          </a:p>
          <a:p>
            <a:r>
              <a:rPr lang="nb-NO" sz="800" b="1" dirty="0" smtClean="0"/>
              <a:t>3 G</a:t>
            </a:r>
            <a:endParaRPr lang="en-US" sz="800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9441516" y="6191076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/>
              <a:t>DONG</a:t>
            </a:r>
            <a:endParaRPr lang="en-US" sz="800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8908098" y="5949280"/>
            <a:ext cx="365806" cy="2154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nb-NO" sz="800" b="1" dirty="0" err="1" smtClean="0"/>
              <a:t>CfD</a:t>
            </a:r>
            <a:endParaRPr lang="en-US" sz="800" b="1" dirty="0" smtClean="0"/>
          </a:p>
        </p:txBody>
      </p:sp>
      <p:cxnSp>
        <p:nvCxnSpPr>
          <p:cNvPr id="83" name="Straight Connector 82"/>
          <p:cNvCxnSpPr/>
          <p:nvPr/>
        </p:nvCxnSpPr>
        <p:spPr>
          <a:xfrm>
            <a:off x="5384910" y="4077072"/>
            <a:ext cx="4442167" cy="0"/>
          </a:xfrm>
          <a:prstGeom prst="line">
            <a:avLst/>
          </a:prstGeom>
          <a:ln w="19050">
            <a:solidFill>
              <a:srgbClr val="38B84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3581360" y="3961656"/>
            <a:ext cx="19287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i="1" dirty="0" smtClean="0"/>
              <a:t>Current power price wholesale  </a:t>
            </a:r>
            <a:endParaRPr lang="en-US" sz="900" b="1" i="1" dirty="0"/>
          </a:p>
        </p:txBody>
      </p:sp>
      <p:sp>
        <p:nvSpPr>
          <p:cNvPr id="38" name="Freeform 37"/>
          <p:cNvSpPr/>
          <p:nvPr/>
        </p:nvSpPr>
        <p:spPr>
          <a:xfrm>
            <a:off x="182880" y="1379220"/>
            <a:ext cx="9387840" cy="2590800"/>
          </a:xfrm>
          <a:custGeom>
            <a:avLst/>
            <a:gdLst>
              <a:gd name="connsiteX0" fmla="*/ 0 w 9387840"/>
              <a:gd name="connsiteY0" fmla="*/ 0 h 2590800"/>
              <a:gd name="connsiteX1" fmla="*/ 297180 w 9387840"/>
              <a:gd name="connsiteY1" fmla="*/ 68580 h 2590800"/>
              <a:gd name="connsiteX2" fmla="*/ 784860 w 9387840"/>
              <a:gd name="connsiteY2" fmla="*/ 137160 h 2590800"/>
              <a:gd name="connsiteX3" fmla="*/ 1447800 w 9387840"/>
              <a:gd name="connsiteY3" fmla="*/ 373380 h 2590800"/>
              <a:gd name="connsiteX4" fmla="*/ 2156460 w 9387840"/>
              <a:gd name="connsiteY4" fmla="*/ 777240 h 2590800"/>
              <a:gd name="connsiteX5" fmla="*/ 2788920 w 9387840"/>
              <a:gd name="connsiteY5" fmla="*/ 906780 h 2590800"/>
              <a:gd name="connsiteX6" fmla="*/ 3642360 w 9387840"/>
              <a:gd name="connsiteY6" fmla="*/ 1310640 h 2590800"/>
              <a:gd name="connsiteX7" fmla="*/ 4168140 w 9387840"/>
              <a:gd name="connsiteY7" fmla="*/ 2004060 h 2590800"/>
              <a:gd name="connsiteX8" fmla="*/ 4792980 w 9387840"/>
              <a:gd name="connsiteY8" fmla="*/ 2293620 h 2590800"/>
              <a:gd name="connsiteX9" fmla="*/ 6408420 w 9387840"/>
              <a:gd name="connsiteY9" fmla="*/ 2476500 h 2590800"/>
              <a:gd name="connsiteX10" fmla="*/ 9227820 w 9387840"/>
              <a:gd name="connsiteY10" fmla="*/ 2583180 h 2590800"/>
              <a:gd name="connsiteX11" fmla="*/ 9387840 w 9387840"/>
              <a:gd name="connsiteY11" fmla="*/ 2590800 h 2590800"/>
              <a:gd name="connsiteX12" fmla="*/ 9387840 w 9387840"/>
              <a:gd name="connsiteY12" fmla="*/ 259080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87840" h="2590800">
                <a:moveTo>
                  <a:pt x="0" y="0"/>
                </a:moveTo>
                <a:cubicBezTo>
                  <a:pt x="83185" y="22860"/>
                  <a:pt x="166370" y="45720"/>
                  <a:pt x="297180" y="68580"/>
                </a:cubicBezTo>
                <a:cubicBezTo>
                  <a:pt x="427990" y="91440"/>
                  <a:pt x="593090" y="86360"/>
                  <a:pt x="784860" y="137160"/>
                </a:cubicBezTo>
                <a:cubicBezTo>
                  <a:pt x="976630" y="187960"/>
                  <a:pt x="1219200" y="266700"/>
                  <a:pt x="1447800" y="373380"/>
                </a:cubicBezTo>
                <a:cubicBezTo>
                  <a:pt x="1676400" y="480060"/>
                  <a:pt x="1932940" y="688340"/>
                  <a:pt x="2156460" y="777240"/>
                </a:cubicBezTo>
                <a:cubicBezTo>
                  <a:pt x="2379980" y="866140"/>
                  <a:pt x="2541270" y="817880"/>
                  <a:pt x="2788920" y="906780"/>
                </a:cubicBezTo>
                <a:cubicBezTo>
                  <a:pt x="3036570" y="995680"/>
                  <a:pt x="3412490" y="1127760"/>
                  <a:pt x="3642360" y="1310640"/>
                </a:cubicBezTo>
                <a:cubicBezTo>
                  <a:pt x="3872230" y="1493520"/>
                  <a:pt x="3976370" y="1840230"/>
                  <a:pt x="4168140" y="2004060"/>
                </a:cubicBezTo>
                <a:cubicBezTo>
                  <a:pt x="4359910" y="2167890"/>
                  <a:pt x="4419600" y="2214880"/>
                  <a:pt x="4792980" y="2293620"/>
                </a:cubicBezTo>
                <a:cubicBezTo>
                  <a:pt x="5166360" y="2372360"/>
                  <a:pt x="5669280" y="2428240"/>
                  <a:pt x="6408420" y="2476500"/>
                </a:cubicBezTo>
                <a:cubicBezTo>
                  <a:pt x="7147560" y="2524760"/>
                  <a:pt x="9227820" y="2583180"/>
                  <a:pt x="9227820" y="2583180"/>
                </a:cubicBezTo>
                <a:lnTo>
                  <a:pt x="9387840" y="2590800"/>
                </a:lnTo>
                <a:lnTo>
                  <a:pt x="9387840" y="25908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6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649" y="260648"/>
            <a:ext cx="7794736" cy="582594"/>
          </a:xfrm>
        </p:spPr>
        <p:txBody>
          <a:bodyPr>
            <a:normAutofit/>
          </a:bodyPr>
          <a:lstStyle/>
          <a:p>
            <a:r>
              <a:rPr lang="en-US" b="1" dirty="0"/>
              <a:t>T</a:t>
            </a:r>
            <a:r>
              <a:rPr lang="en-US" b="1" dirty="0" smtClean="0"/>
              <a:t>he technology is changing fast … </a:t>
            </a:r>
            <a:endParaRPr lang="en-US" b="1" dirty="0"/>
          </a:p>
        </p:txBody>
      </p:sp>
      <p:pic>
        <p:nvPicPr>
          <p:cNvPr id="5" name="Picture 2" descr="http://www.sierraclub.org/coal/sites/www.sierraclub.org/files/styles/general_full_column/public/uploads-wysiwig/2015-1-WindTurbine-graphic-WB.jpg?itok=4JqEF3I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0" y="980728"/>
            <a:ext cx="8947720" cy="55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7" y="980728"/>
            <a:ext cx="4003053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61112" y="5661248"/>
            <a:ext cx="69762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2880" y="5661248"/>
            <a:ext cx="69762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2600" y="5589240"/>
            <a:ext cx="69762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64" y="1412776"/>
            <a:ext cx="1504074" cy="12241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464" y="1124744"/>
            <a:ext cx="169148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= 9.5MW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371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64" y="338788"/>
            <a:ext cx="9515607" cy="72008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94" y="0"/>
            <a:ext cx="9861276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2936776" y="188640"/>
            <a:ext cx="5400600" cy="79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smtClean="0">
                <a:solidFill>
                  <a:schemeClr val="bg1"/>
                </a:solidFill>
              </a:rPr>
              <a:t>It’s getting really big !  </a:t>
            </a:r>
            <a:endParaRPr lang="en-US" sz="36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02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38914BC-34A1-4B90-97AE-75853010A668}" type="slidenum">
              <a:rPr lang="nb-NO" smtClean="0"/>
              <a:pPr/>
              <a:t>9</a:t>
            </a:fld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" y="354888"/>
            <a:ext cx="9852316" cy="641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8409384" y="6165304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69024" y="5964872"/>
            <a:ext cx="288032" cy="272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36776" y="188640"/>
            <a:ext cx="5400600" cy="79137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It’s getting really big !</a:t>
            </a:r>
            <a:r>
              <a:rPr lang="en-US" sz="3600" b="1" dirty="0" smtClean="0">
                <a:solidFill>
                  <a:schemeClr val="bg1"/>
                </a:solidFill>
              </a:rPr>
              <a:t> 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0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ontpage">
  <a:themeElements>
    <a:clrScheme name="Fred Olsen">
      <a:dk1>
        <a:sysClr val="windowText" lastClr="000000"/>
      </a:dk1>
      <a:lt1>
        <a:sysClr val="window" lastClr="FFFFFF"/>
      </a:lt1>
      <a:dk2>
        <a:srgbClr val="69676D"/>
      </a:dk2>
      <a:lt2>
        <a:srgbClr val="009DE0"/>
      </a:lt2>
      <a:accent1>
        <a:srgbClr val="BFBFBF"/>
      </a:accent1>
      <a:accent2>
        <a:srgbClr val="009DE0"/>
      </a:accent2>
      <a:accent3>
        <a:srgbClr val="F0CCE2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lIns="0" tIns="0" rIns="0" bIns="0"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2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Fred Olsen">
      <a:dk1>
        <a:sysClr val="windowText" lastClr="000000"/>
      </a:dk1>
      <a:lt1>
        <a:sysClr val="window" lastClr="FFFFFF"/>
      </a:lt1>
      <a:dk2>
        <a:srgbClr val="000000"/>
      </a:dk2>
      <a:lt2>
        <a:srgbClr val="EAEAE5"/>
      </a:lt2>
      <a:accent1>
        <a:srgbClr val="D2D2CC"/>
      </a:accent1>
      <a:accent2>
        <a:srgbClr val="009DE0"/>
      </a:accent2>
      <a:accent3>
        <a:srgbClr val="FEB95C"/>
      </a:accent3>
      <a:accent4>
        <a:srgbClr val="6DD2FF"/>
      </a:accent4>
      <a:accent5>
        <a:srgbClr val="C51919"/>
      </a:accent5>
      <a:accent6>
        <a:srgbClr val="A379BB"/>
      </a:accent6>
      <a:hlink>
        <a:srgbClr val="AAAAA0"/>
      </a:hlink>
      <a:folHlink>
        <a:srgbClr val="000000"/>
      </a:folHlink>
    </a:clrScheme>
    <a:fontScheme name="Fred Ols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4512</TotalTime>
  <Words>1003</Words>
  <Application>Microsoft Office PowerPoint</Application>
  <PresentationFormat>A4 Paper (210x297 mm)</PresentationFormat>
  <Paragraphs>401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Myriad Pro</vt:lpstr>
      <vt:lpstr>Verdana</vt:lpstr>
      <vt:lpstr>Wingdings</vt:lpstr>
      <vt:lpstr>Frontpage</vt:lpstr>
      <vt:lpstr>Default Design</vt:lpstr>
      <vt:lpstr>Offshore Wind; a challenging game of lifting   Presentation to “Shippingforum” </vt:lpstr>
      <vt:lpstr>PowerPoint Presentation</vt:lpstr>
      <vt:lpstr>Offshore Wind Value Chain</vt:lpstr>
      <vt:lpstr> </vt:lpstr>
      <vt:lpstr>PowerPoint Presentation</vt:lpstr>
      <vt:lpstr>Power Price: A very important picture that will dictate a lot going forward …  </vt:lpstr>
      <vt:lpstr>The technology is changing fast … </vt:lpstr>
      <vt:lpstr>PowerPoint Presentation</vt:lpstr>
      <vt:lpstr>It’s getting really big !  </vt:lpstr>
      <vt:lpstr>This means that “the market for us” is shrinking ! …  </vt:lpstr>
      <vt:lpstr>Lifting high and heavy !</vt:lpstr>
      <vt:lpstr>Lifting high and heavy !</vt:lpstr>
      <vt:lpstr>Future challenges and dilemmas …</vt:lpstr>
      <vt:lpstr>Challenging to keep up with larger turbines   </vt:lpstr>
      <vt:lpstr>Our O&amp;M service offerings</vt:lpstr>
      <vt:lpstr>O&amp;M market for main component work is interesting </vt:lpstr>
      <vt:lpstr>Offshore Wind - a global market in 5 years … ?</vt:lpstr>
      <vt:lpstr>On an ending note : Fixed bottom vs. Floating  </vt:lpstr>
    </vt:vector>
  </TitlesOfParts>
  <Company>Kolby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Temp</dc:creator>
  <cp:lastModifiedBy>Arvesen Ketil</cp:lastModifiedBy>
  <cp:revision>276</cp:revision>
  <cp:lastPrinted>2016-11-25T17:33:02Z</cp:lastPrinted>
  <dcterms:created xsi:type="dcterms:W3CDTF">2005-03-02T01:08:53Z</dcterms:created>
  <dcterms:modified xsi:type="dcterms:W3CDTF">2017-10-19T11:53:21Z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-373012186</vt:i4>
  </property>
  <property fmtid="{D5CDD505-2E9C-101B-9397-08002B2CF9AE}" pid="3" name="_NewReviewCycle">
    <vt:lpwstr/>
  </property>
  <property fmtid="{D5CDD505-2E9C-101B-9397-08002B2CF9AE}" pid="4" name="_EmailSubject">
    <vt:lpwstr>Shippingforum - alternative temaer for neste møte</vt:lpwstr>
  </property>
  <property fmtid="{D5CDD505-2E9C-101B-9397-08002B2CF9AE}" pid="5" name="_AuthorEmail">
    <vt:lpwstr>HST@wr.no</vt:lpwstr>
  </property>
  <property fmtid="{D5CDD505-2E9C-101B-9397-08002B2CF9AE}" pid="6" name="_AuthorEmailDisplayName">
    <vt:lpwstr>Herman Steen</vt:lpwstr>
  </property>
  <property fmtid="{D5CDD505-2E9C-101B-9397-08002B2CF9AE}" pid="7" name="_PreviousAdHocReviewCycleID">
    <vt:i4>-373012186</vt:i4>
  </property>
</Properties>
</file>